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98" r:id="rId7"/>
    <p:sldId id="299" r:id="rId8"/>
    <p:sldId id="300" r:id="rId9"/>
    <p:sldId id="301" r:id="rId10"/>
    <p:sldId id="30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2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9" autoAdjust="0"/>
    <p:restoredTop sz="62985" autoAdjust="0"/>
  </p:normalViewPr>
  <p:slideViewPr>
    <p:cSldViewPr snapToGrid="0">
      <p:cViewPr varScale="1">
        <p:scale>
          <a:sx n="54" d="100"/>
          <a:sy n="54" d="100"/>
        </p:scale>
        <p:origin x="2112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79789-173B-4072-9FB2-427C2DD8C52C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484A4-4703-42EB-AC31-20EC786D7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087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484A4-4703-42EB-AC31-20EC786D7AA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291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5781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484A4-4703-42EB-AC31-20EC786D7AA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897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5781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484A4-4703-42EB-AC31-20EC786D7AA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413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5781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484A4-4703-42EB-AC31-20EC786D7AA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073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5781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484A4-4703-42EB-AC31-20EC786D7AA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062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5781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484A4-4703-42EB-AC31-20EC786D7AA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794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484A4-4703-42EB-AC31-20EC786D7AA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42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484A4-4703-42EB-AC31-20EC786D7AA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689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3ED91-92E8-51F0-CE1B-CAF0D5D6A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34517F-47D8-DFA5-104D-DB0C75370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96803-E818-B6F8-D30B-1C036F17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AEC9-CADD-447D-A9DB-676A96F7BBD8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4082E-2B31-A310-B058-AB1EE862B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DC82D-787F-E2BC-B395-333339B1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E656-2C24-4283-9500-8111367C4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50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A61A1-AB88-EA69-260F-19D56B71E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4804D8-3F49-8FF4-B5DF-A0F9536CA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D5111-0B41-4452-DC46-45B5B0142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AEC9-CADD-447D-A9DB-676A96F7BBD8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2A772-ECEB-7109-97E3-DBA2FF3FD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6F4F-9D9C-775F-6791-BF08F9D5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E656-2C24-4283-9500-8111367C4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690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F8428-FB85-70B2-7DE6-6DE406E8E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A962E3-981C-F3D5-632C-AC34B1101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E56FF-7D03-42B7-C4CB-AED041FDD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AEC9-CADD-447D-A9DB-676A96F7BBD8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97A39-9131-F175-2B37-F0EE0C571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C9923-AF51-79DD-B344-F0C6D559F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E656-2C24-4283-9500-8111367C4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05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EC8B-567A-3F94-79A2-095F230C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230FA-5D84-3362-F600-2EA0F2710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422F1-F4C2-1DA6-9AD8-FBF6026C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AEC9-CADD-447D-A9DB-676A96F7BBD8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A10F8-87FD-E91B-22EF-55A3EEE96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519D9-A432-61CF-6B40-19089C57E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E656-2C24-4283-9500-8111367C4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62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8DA93-BC47-F261-29AC-A1C97D5E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E7028-EC7D-0B24-13D7-3ED940842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E76DD-EA4D-435E-4AA1-2BE3FCDB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AEC9-CADD-447D-A9DB-676A96F7BBD8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77FD9-3835-3797-E738-194D31985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EFB0D-8964-578A-2E2F-D1B0A614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E656-2C24-4283-9500-8111367C4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23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35304-9C2C-675F-7A4F-2A9DD08DD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7D460-38CA-0D29-C580-E74B8D21AD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B70DA-F962-DDCA-7512-B3BBB62E0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13389-0768-3C46-7F1B-278F7775E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AEC9-CADD-447D-A9DB-676A96F7BBD8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7A2ED-A793-35D6-CE59-17C9BDC0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ECDDE-E1D6-BDC6-E041-098B744C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E656-2C24-4283-9500-8111367C4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30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3DDBD-DEB1-9E53-B51F-AED7B550F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250BE-4581-4016-D735-108588F4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691113-7E47-7122-2DE4-2B6E60053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73073-7883-31CE-16A9-9AD3F335E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56640-89F4-A7C2-DE09-F2AEC31B4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0570B1-56AC-5527-2E9B-0C7BE5F76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AEC9-CADD-447D-A9DB-676A96F7BBD8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D9CFCC-3A16-C4AB-AFE9-D9596E7DD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1E06E6-69EE-FAE4-C249-8B3506D8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E656-2C24-4283-9500-8111367C4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266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16E53-465A-88FF-AB96-89CCDD828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499B62-5EF4-58BF-A8BE-8F4807CE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AEC9-CADD-447D-A9DB-676A96F7BBD8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95D4CD-FF19-C253-423E-93350C3A3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4FADC3-605E-A93F-916C-C1094FAD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E656-2C24-4283-9500-8111367C4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83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3ACD45-029B-3366-EEFF-4E9EF0E90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AEC9-CADD-447D-A9DB-676A96F7BBD8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86E599-45A1-C3B7-B571-F0155092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39C0A-57B9-CFEB-B555-9BC855D8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E656-2C24-4283-9500-8111367C4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46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ADBA3-F910-36BA-3029-92DE18747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2143A-CD7F-4E03-84D4-CD3FA64BD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2D37B-73BD-EB86-1C68-AB506B15D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287C8-2873-7C96-62F2-8108177A4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AEC9-CADD-447D-A9DB-676A96F7BBD8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114A2-58AA-21EE-8AD2-A0353CAD4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1CB94-34CF-AF2C-2493-EE888326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E656-2C24-4283-9500-8111367C4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1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56A0A-11FE-2F09-8DA0-AEFFC3854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2DD2BE-F748-2246-A050-0B4BA5CBD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EAC46-2198-C611-137C-D2A1D9996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73D182-925A-F84D-145B-24AB7A2AE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AEC9-CADD-447D-A9DB-676A96F7BBD8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9F591-D6CC-9679-DD3F-B5DE62121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329B3-12B8-AA59-8E9B-E65096F13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E656-2C24-4283-9500-8111367C4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6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E01E06-E0CF-525C-7892-852F2167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07107-C1B5-97E8-C0F7-A7861EC60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AB548-347A-B977-8F29-AE63A89A26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6AEC9-CADD-447D-A9DB-676A96F7BBD8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1B449-4008-8D1E-EDC5-CBFD99116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9AD39-4D98-21E9-3CEE-2B9F7F464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9E656-2C24-4283-9500-8111367C4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70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hyperlink" Target="https://www.pbni.org.uk/publication/ipj-vol-19-exploration-profile-and-characteristics-human-trafficking-northern-Ireland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8" descr="Background pattern&#10;&#10;Description automatically generated">
            <a:extLst>
              <a:ext uri="{FF2B5EF4-FFF2-40B4-BE49-F238E27FC236}">
                <a16:creationId xmlns:a16="http://schemas.microsoft.com/office/drawing/2014/main" id="{2202203D-3081-B7B6-49FF-3E9A95372F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3" r="4658"/>
          <a:stretch/>
        </p:blipFill>
        <p:spPr>
          <a:xfrm>
            <a:off x="-22247" y="0"/>
            <a:ext cx="12214247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BB50D6-AD62-2417-0F6A-C7FC128D2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671" y="163278"/>
            <a:ext cx="5666674" cy="720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109500B-2F43-8D49-15D5-40AE97A16197}"/>
              </a:ext>
            </a:extLst>
          </p:cNvPr>
          <p:cNvSpPr txBox="1">
            <a:spLocks/>
          </p:cNvSpPr>
          <p:nvPr/>
        </p:nvSpPr>
        <p:spPr>
          <a:xfrm>
            <a:off x="423507" y="1713264"/>
            <a:ext cx="11367229" cy="2347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dirty="0">
                <a:solidFill>
                  <a:schemeClr val="bg1"/>
                </a:solidFill>
                <a:latin typeface="inherit"/>
              </a:rPr>
              <a:t>The profile of human trafficking offenders in Northern Ireland and an exploration into coercive control.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E1BC52-CB75-272C-F8B2-D8BB4440A6E0}"/>
              </a:ext>
            </a:extLst>
          </p:cNvPr>
          <p:cNvSpPr txBox="1">
            <a:spLocks/>
          </p:cNvSpPr>
          <p:nvPr/>
        </p:nvSpPr>
        <p:spPr>
          <a:xfrm>
            <a:off x="1535122" y="4846490"/>
            <a:ext cx="9144000" cy="1299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ctr"/>
            <a:endParaRPr lang="en-US" dirty="0">
              <a:solidFill>
                <a:srgbClr val="FFFFFF"/>
              </a:solidFill>
              <a:latin typeface="inheri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0163DB-2E14-0164-35FE-618F13E56E74}"/>
              </a:ext>
            </a:extLst>
          </p:cNvPr>
          <p:cNvSpPr txBox="1">
            <a:spLocks/>
          </p:cNvSpPr>
          <p:nvPr/>
        </p:nvSpPr>
        <p:spPr>
          <a:xfrm>
            <a:off x="1718671" y="4322616"/>
            <a:ext cx="9144000" cy="2347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latin typeface="inherit"/>
              </a:rPr>
              <a:t>Emma Richmond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latin typeface="inherit"/>
              </a:rPr>
              <a:t>Probation Officer</a:t>
            </a:r>
          </a:p>
        </p:txBody>
      </p:sp>
    </p:spTree>
    <p:extLst>
      <p:ext uri="{BB962C8B-B14F-4D97-AF65-F5344CB8AC3E}">
        <p14:creationId xmlns:p14="http://schemas.microsoft.com/office/powerpoint/2010/main" val="267199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B6E198-A590-8373-6DDB-CB7D1763CE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9" t="19747" r="5254" b="69283"/>
          <a:stretch/>
        </p:blipFill>
        <p:spPr>
          <a:xfrm>
            <a:off x="0" y="0"/>
            <a:ext cx="12192000" cy="803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21C2FD-133D-4245-73AC-D60DA2DE3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8192" y="221866"/>
            <a:ext cx="2833337" cy="36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F09B74-39A4-2FC0-5E40-EF6520056C60}"/>
              </a:ext>
            </a:extLst>
          </p:cNvPr>
          <p:cNvSpPr txBox="1"/>
          <p:nvPr/>
        </p:nvSpPr>
        <p:spPr>
          <a:xfrm>
            <a:off x="704441" y="212534"/>
            <a:ext cx="3803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Changing Lives for Safer Communities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7E7AC4-7DFD-B473-E122-CE5B9A801C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38" t="13589" r="10294" b="17095"/>
          <a:stretch/>
        </p:blipFill>
        <p:spPr>
          <a:xfrm>
            <a:off x="2922634" y="1629000"/>
            <a:ext cx="6346730" cy="360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70EDAD-F060-56B8-BEF5-02DD11B8FB3B}"/>
              </a:ext>
            </a:extLst>
          </p:cNvPr>
          <p:cNvSpPr txBox="1"/>
          <p:nvPr/>
        </p:nvSpPr>
        <p:spPr>
          <a:xfrm>
            <a:off x="68050" y="1137886"/>
            <a:ext cx="2755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True scale of this offending is unknown.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AE6FD0-8BD3-D4C7-6AF3-2F55B78D40B8}"/>
              </a:ext>
            </a:extLst>
          </p:cNvPr>
          <p:cNvSpPr txBox="1"/>
          <p:nvPr/>
        </p:nvSpPr>
        <p:spPr>
          <a:xfrm>
            <a:off x="9285697" y="1221451"/>
            <a:ext cx="27558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To make informed and defensible decisions requires understanding this type of offending.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29A382-8D4E-55CC-CF45-9455E3C269E6}"/>
              </a:ext>
            </a:extLst>
          </p:cNvPr>
          <p:cNvSpPr txBox="1"/>
          <p:nvPr/>
        </p:nvSpPr>
        <p:spPr>
          <a:xfrm>
            <a:off x="3496693" y="5388663"/>
            <a:ext cx="51986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600" dirty="0"/>
              <a:t>Research relating to perpetrators of this type of offending is in its infancy.</a:t>
            </a:r>
          </a:p>
        </p:txBody>
      </p:sp>
    </p:spTree>
    <p:extLst>
      <p:ext uri="{BB962C8B-B14F-4D97-AF65-F5344CB8AC3E}">
        <p14:creationId xmlns:p14="http://schemas.microsoft.com/office/powerpoint/2010/main" val="952280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B6E198-A590-8373-6DDB-CB7D1763CE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9" t="19747" r="5254" b="69283"/>
          <a:stretch/>
        </p:blipFill>
        <p:spPr>
          <a:xfrm>
            <a:off x="0" y="0"/>
            <a:ext cx="12192000" cy="803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21C2FD-133D-4245-73AC-D60DA2DE3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8192" y="221866"/>
            <a:ext cx="2833337" cy="36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F09B74-39A4-2FC0-5E40-EF6520056C60}"/>
              </a:ext>
            </a:extLst>
          </p:cNvPr>
          <p:cNvSpPr txBox="1"/>
          <p:nvPr/>
        </p:nvSpPr>
        <p:spPr>
          <a:xfrm>
            <a:off x="704441" y="212534"/>
            <a:ext cx="3803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Changing Lives for Safer Communities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BAD946-0BAC-302E-6F2F-CD618E756A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635" t="4699" r="17365" b="11209"/>
          <a:stretch/>
        </p:blipFill>
        <p:spPr>
          <a:xfrm>
            <a:off x="3191436" y="2142565"/>
            <a:ext cx="5511148" cy="39355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2EE8FC-96D4-0C2A-B148-A17418FC1C70}"/>
              </a:ext>
            </a:extLst>
          </p:cNvPr>
          <p:cNvSpPr txBox="1"/>
          <p:nvPr/>
        </p:nvSpPr>
        <p:spPr>
          <a:xfrm>
            <a:off x="246121" y="1030080"/>
            <a:ext cx="26405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During COVID-19 pandemic.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E25787-1C2B-E9B5-613E-4F74A5C39AB9}"/>
              </a:ext>
            </a:extLst>
          </p:cNvPr>
          <p:cNvSpPr txBox="1"/>
          <p:nvPr/>
        </p:nvSpPr>
        <p:spPr>
          <a:xfrm>
            <a:off x="8702583" y="1051631"/>
            <a:ext cx="33389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Retrospective content analysis of identified case files.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768C1-8502-1192-0FF4-2D665CA16EB9}"/>
              </a:ext>
            </a:extLst>
          </p:cNvPr>
          <p:cNvSpPr txBox="1"/>
          <p:nvPr/>
        </p:nvSpPr>
        <p:spPr>
          <a:xfrm>
            <a:off x="4714619" y="6195857"/>
            <a:ext cx="2762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Audit tool created.</a:t>
            </a:r>
          </a:p>
        </p:txBody>
      </p:sp>
    </p:spTree>
    <p:extLst>
      <p:ext uri="{BB962C8B-B14F-4D97-AF65-F5344CB8AC3E}">
        <p14:creationId xmlns:p14="http://schemas.microsoft.com/office/powerpoint/2010/main" val="1897486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B6E198-A590-8373-6DDB-CB7D1763CE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9" t="19747" r="5254" b="69283"/>
          <a:stretch/>
        </p:blipFill>
        <p:spPr>
          <a:xfrm>
            <a:off x="0" y="0"/>
            <a:ext cx="12192000" cy="803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21C2FD-133D-4245-73AC-D60DA2DE3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8192" y="221866"/>
            <a:ext cx="2833337" cy="36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F09B74-39A4-2FC0-5E40-EF6520056C60}"/>
              </a:ext>
            </a:extLst>
          </p:cNvPr>
          <p:cNvSpPr txBox="1"/>
          <p:nvPr/>
        </p:nvSpPr>
        <p:spPr>
          <a:xfrm>
            <a:off x="704441" y="212534"/>
            <a:ext cx="3803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Changing Lives for Safer Communities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E44B0A-97ED-3565-8955-EC6E329BC6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92" t="11338" r="21488" b="23145"/>
          <a:stretch/>
        </p:blipFill>
        <p:spPr>
          <a:xfrm>
            <a:off x="3890425" y="2898000"/>
            <a:ext cx="4618790" cy="39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0A89E0-30E2-BD9B-621B-A690A72C9210}"/>
              </a:ext>
            </a:extLst>
          </p:cNvPr>
          <p:cNvSpPr txBox="1"/>
          <p:nvPr/>
        </p:nvSpPr>
        <p:spPr>
          <a:xfrm>
            <a:off x="408900" y="5015417"/>
            <a:ext cx="290288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Case files that a Pre-Sentence Report completed.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DA8686-8D58-CE24-FCC7-BD32BC7D328C}"/>
              </a:ext>
            </a:extLst>
          </p:cNvPr>
          <p:cNvSpPr txBox="1"/>
          <p:nvPr/>
        </p:nvSpPr>
        <p:spPr>
          <a:xfrm>
            <a:off x="9325106" y="1341748"/>
            <a:ext cx="25995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Sentenced in Northern Ireland.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2A083A-D60B-2C90-4846-290CDE1A4F35}"/>
              </a:ext>
            </a:extLst>
          </p:cNvPr>
          <p:cNvSpPr txBox="1"/>
          <p:nvPr/>
        </p:nvSpPr>
        <p:spPr>
          <a:xfrm>
            <a:off x="9666498" y="5215472"/>
            <a:ext cx="19167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13 identified case files.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2FEEA5-B797-684A-8ED8-8773F4696E8E}"/>
              </a:ext>
            </a:extLst>
          </p:cNvPr>
          <p:cNvSpPr txBox="1"/>
          <p:nvPr/>
        </p:nvSpPr>
        <p:spPr>
          <a:xfrm>
            <a:off x="267388" y="1016266"/>
            <a:ext cx="45018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3 key themes: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/>
              <a:t>Perpetrators self-report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/>
              <a:t>Victim specific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/>
              <a:t>Coercion and/ or control</a:t>
            </a:r>
          </a:p>
        </p:txBody>
      </p:sp>
    </p:spTree>
    <p:extLst>
      <p:ext uri="{BB962C8B-B14F-4D97-AF65-F5344CB8AC3E}">
        <p14:creationId xmlns:p14="http://schemas.microsoft.com/office/powerpoint/2010/main" val="2703629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B6E198-A590-8373-6DDB-CB7D1763CE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9" t="19747" r="5254" b="69283"/>
          <a:stretch/>
        </p:blipFill>
        <p:spPr>
          <a:xfrm>
            <a:off x="0" y="0"/>
            <a:ext cx="12192000" cy="803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21C2FD-133D-4245-73AC-D60DA2DE3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8192" y="221866"/>
            <a:ext cx="2833337" cy="36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F09B74-39A4-2FC0-5E40-EF6520056C60}"/>
              </a:ext>
            </a:extLst>
          </p:cNvPr>
          <p:cNvSpPr txBox="1"/>
          <p:nvPr/>
        </p:nvSpPr>
        <p:spPr>
          <a:xfrm>
            <a:off x="704441" y="212534"/>
            <a:ext cx="3803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Changing Lives for Safer Communities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C66197-71B2-7538-5709-6AFB2B676F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59" t="21275" r="19803" b="31468"/>
          <a:stretch/>
        </p:blipFill>
        <p:spPr>
          <a:xfrm>
            <a:off x="2527398" y="2389437"/>
            <a:ext cx="6230470" cy="26174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D0B54B-FF3F-5CBF-049A-4042BB2A9A3B}"/>
              </a:ext>
            </a:extLst>
          </p:cNvPr>
          <p:cNvSpPr txBox="1"/>
          <p:nvPr/>
        </p:nvSpPr>
        <p:spPr>
          <a:xfrm>
            <a:off x="240323" y="928923"/>
            <a:ext cx="42115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All identified victims were the same original nationality as the perpetrator (s).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5AB1EB-2880-EAAB-18EB-68D47D00E398}"/>
              </a:ext>
            </a:extLst>
          </p:cNvPr>
          <p:cNvSpPr txBox="1"/>
          <p:nvPr/>
        </p:nvSpPr>
        <p:spPr>
          <a:xfrm>
            <a:off x="6546650" y="1007405"/>
            <a:ext cx="56453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In the majority of files, the identified criminogenic  need was financial gain.</a:t>
            </a:r>
          </a:p>
          <a:p>
            <a:pPr algn="just"/>
            <a:endParaRPr lang="en-GB" sz="1000" dirty="0"/>
          </a:p>
          <a:p>
            <a:pPr algn="just"/>
            <a:r>
              <a:rPr lang="en-GB" sz="2600" dirty="0"/>
              <a:t>Debt bonds linked to 11 of 13 files.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FFDD26-122D-9C69-19BF-A970A7FB5C34}"/>
              </a:ext>
            </a:extLst>
          </p:cNvPr>
          <p:cNvSpPr txBox="1"/>
          <p:nvPr/>
        </p:nvSpPr>
        <p:spPr>
          <a:xfrm>
            <a:off x="187479" y="4636416"/>
            <a:ext cx="32124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9 coercion / control tactics identified.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14E517-5C73-76AD-EA4A-6029ED9CFEDA}"/>
              </a:ext>
            </a:extLst>
          </p:cNvPr>
          <p:cNvSpPr txBox="1"/>
          <p:nvPr/>
        </p:nvSpPr>
        <p:spPr>
          <a:xfrm>
            <a:off x="3918952" y="5311030"/>
            <a:ext cx="42183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Link to Domestic Abuse theory and implications of ‘trauma-coerced attachment’.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959DFA-7E0C-8B60-1987-C29BF06FF306}"/>
              </a:ext>
            </a:extLst>
          </p:cNvPr>
          <p:cNvSpPr txBox="1"/>
          <p:nvPr/>
        </p:nvSpPr>
        <p:spPr>
          <a:xfrm>
            <a:off x="8454497" y="4636416"/>
            <a:ext cx="35500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Monopolisation of victim specific knowledge/ previous experienced traumas.</a:t>
            </a:r>
          </a:p>
        </p:txBody>
      </p:sp>
    </p:spTree>
    <p:extLst>
      <p:ext uri="{BB962C8B-B14F-4D97-AF65-F5344CB8AC3E}">
        <p14:creationId xmlns:p14="http://schemas.microsoft.com/office/powerpoint/2010/main" val="1537869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B6E198-A590-8373-6DDB-CB7D1763CE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9" t="19747" r="5254" b="69283"/>
          <a:stretch/>
        </p:blipFill>
        <p:spPr>
          <a:xfrm>
            <a:off x="0" y="0"/>
            <a:ext cx="12192000" cy="803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21C2FD-133D-4245-73AC-D60DA2DE3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8192" y="221866"/>
            <a:ext cx="2833337" cy="36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F09B74-39A4-2FC0-5E40-EF6520056C60}"/>
              </a:ext>
            </a:extLst>
          </p:cNvPr>
          <p:cNvSpPr txBox="1"/>
          <p:nvPr/>
        </p:nvSpPr>
        <p:spPr>
          <a:xfrm>
            <a:off x="704441" y="212534"/>
            <a:ext cx="3803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Changing Lives for Safer Communities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F91869-D8C3-0E72-ED9E-36B3B97B7A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35" t="18434" r="24216" b="35381"/>
          <a:stretch/>
        </p:blipFill>
        <p:spPr>
          <a:xfrm>
            <a:off x="3792071" y="2288851"/>
            <a:ext cx="4805082" cy="25364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9742E0-94E8-6213-E5C5-366042F7096D}"/>
              </a:ext>
            </a:extLst>
          </p:cNvPr>
          <p:cNvSpPr txBox="1"/>
          <p:nvPr/>
        </p:nvSpPr>
        <p:spPr>
          <a:xfrm>
            <a:off x="458061" y="1088522"/>
            <a:ext cx="36217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Evidence informed assessments for courts and case-planning.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1F813D-6593-EE7C-F11E-09E803978F32}"/>
              </a:ext>
            </a:extLst>
          </p:cNvPr>
          <p:cNvSpPr txBox="1"/>
          <p:nvPr/>
        </p:nvSpPr>
        <p:spPr>
          <a:xfrm>
            <a:off x="8341744" y="1111509"/>
            <a:ext cx="35150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Support creation of bespoke interventions.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2EFA0E-5362-11A8-CDA2-3BDFA6E85488}"/>
              </a:ext>
            </a:extLst>
          </p:cNvPr>
          <p:cNvSpPr txBox="1"/>
          <p:nvPr/>
        </p:nvSpPr>
        <p:spPr>
          <a:xfrm>
            <a:off x="296697" y="4617616"/>
            <a:ext cx="39077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Increases evidence base to aid contextualising practice within local contexts.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994CE-1EBF-A9B3-A208-7993D98EAD06}"/>
              </a:ext>
            </a:extLst>
          </p:cNvPr>
          <p:cNvSpPr txBox="1"/>
          <p:nvPr/>
        </p:nvSpPr>
        <p:spPr>
          <a:xfrm>
            <a:off x="7892044" y="4935143"/>
            <a:ext cx="44144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Knowledge is applicable to develop practice in agencies working with victims.</a:t>
            </a:r>
          </a:p>
        </p:txBody>
      </p:sp>
    </p:spTree>
    <p:extLst>
      <p:ext uri="{BB962C8B-B14F-4D97-AF65-F5344CB8AC3E}">
        <p14:creationId xmlns:p14="http://schemas.microsoft.com/office/powerpoint/2010/main" val="1609540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B6E198-A590-8373-6DDB-CB7D1763CE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9" t="19747" r="5254" b="69283"/>
          <a:stretch/>
        </p:blipFill>
        <p:spPr>
          <a:xfrm>
            <a:off x="0" y="0"/>
            <a:ext cx="12192000" cy="803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21C2FD-133D-4245-73AC-D60DA2DE3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8192" y="221866"/>
            <a:ext cx="2833337" cy="36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F09B74-39A4-2FC0-5E40-EF6520056C60}"/>
              </a:ext>
            </a:extLst>
          </p:cNvPr>
          <p:cNvSpPr txBox="1"/>
          <p:nvPr/>
        </p:nvSpPr>
        <p:spPr>
          <a:xfrm>
            <a:off x="704441" y="212534"/>
            <a:ext cx="3803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Changing Lives for Safer Communities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351442-C01D-F483-CF4C-8AF046D59345}"/>
              </a:ext>
            </a:extLst>
          </p:cNvPr>
          <p:cNvSpPr txBox="1"/>
          <p:nvPr/>
        </p:nvSpPr>
        <p:spPr>
          <a:xfrm>
            <a:off x="174294" y="3661232"/>
            <a:ext cx="118434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“I couldn’t get out the door …. there was no freedom for me to go and walk around and I wanted to do that and I wanted to get out for some fresh air and walk around, they wouldn’t let me get out”</a:t>
            </a:r>
          </a:p>
          <a:p>
            <a:endParaRPr lang="en-US" sz="2800" dirty="0"/>
          </a:p>
          <a:p>
            <a:r>
              <a:rPr lang="en-GB" sz="2000" dirty="0"/>
              <a:t>Richmond, E., Cunningham, T. and Killick, C.  (2022), ‘An Exploration of the Profile and Characteristics of Human Trafficking Northern Ireland’, </a:t>
            </a:r>
            <a:r>
              <a:rPr lang="en-GB" sz="2000" i="1" dirty="0"/>
              <a:t>Irish Probation Journal</a:t>
            </a:r>
            <a:r>
              <a:rPr lang="en-GB" sz="2000" dirty="0"/>
              <a:t>, vol. 19, pp 119-136 </a:t>
            </a:r>
            <a:r>
              <a:rPr lang="en-GB" sz="2000" dirty="0">
                <a:hlinkClick r:id="rId5"/>
              </a:rPr>
              <a:t>https://www.pbni.org.uk/publication/ipj-vol-19-exploration-profile-and-characteristics-human-trafficking-northern-Ireland</a:t>
            </a:r>
            <a:r>
              <a:rPr lang="en-GB" sz="2000" dirty="0"/>
              <a:t> </a:t>
            </a:r>
          </a:p>
        </p:txBody>
      </p:sp>
      <p:pic>
        <p:nvPicPr>
          <p:cNvPr id="4" name="Picture 3" descr="Close-up of a book on a table&#10;&#10;Description automatically generated">
            <a:extLst>
              <a:ext uri="{FF2B5EF4-FFF2-40B4-BE49-F238E27FC236}">
                <a16:creationId xmlns:a16="http://schemas.microsoft.com/office/drawing/2014/main" id="{47C13D8E-6CE3-200E-971C-AEB18541E1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9" y="803732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0286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B6E198-A590-8373-6DDB-CB7D1763CE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9" t="19747" r="5254" b="69283"/>
          <a:stretch/>
        </p:blipFill>
        <p:spPr>
          <a:xfrm>
            <a:off x="0" y="0"/>
            <a:ext cx="12192000" cy="803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21C2FD-133D-4245-73AC-D60DA2DE3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8192" y="221866"/>
            <a:ext cx="2833337" cy="36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F09B74-39A4-2FC0-5E40-EF6520056C60}"/>
              </a:ext>
            </a:extLst>
          </p:cNvPr>
          <p:cNvSpPr txBox="1"/>
          <p:nvPr/>
        </p:nvSpPr>
        <p:spPr>
          <a:xfrm>
            <a:off x="704441" y="212534"/>
            <a:ext cx="3803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Changing Lives for Safer Communities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9883E98-F8C5-7FE9-52F3-E10197FB3C70}"/>
              </a:ext>
            </a:extLst>
          </p:cNvPr>
          <p:cNvSpPr txBox="1">
            <a:spLocks noChangeArrowheads="1"/>
          </p:cNvSpPr>
          <p:nvPr/>
        </p:nvSpPr>
        <p:spPr>
          <a:xfrm>
            <a:off x="1458144" y="1772264"/>
            <a:ext cx="8524053" cy="369241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brima" panose="02000000000000000000" pitchFamily="2" charset="0"/>
              <a:ea typeface="ＭＳ Ｐゴシック" charset="0"/>
              <a:cs typeface="Ebrima" panose="02000000000000000000" pitchFamily="2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info@probation-ni.gov.uk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www.pbni.org.uk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Follow us on socials: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4899CC9-6CD1-D3F5-3CBF-42189903D1DB}"/>
              </a:ext>
            </a:extLst>
          </p:cNvPr>
          <p:cNvSpPr txBox="1">
            <a:spLocks/>
          </p:cNvSpPr>
          <p:nvPr/>
        </p:nvSpPr>
        <p:spPr bwMode="auto">
          <a:xfrm>
            <a:off x="1259770" y="5637242"/>
            <a:ext cx="3564394" cy="68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"/>
              <a:defRPr sz="1600">
                <a:solidFill>
                  <a:srgbClr val="8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GB" altLang="en-US" sz="2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Changing Lives </a:t>
            </a:r>
            <a:r>
              <a:rPr kumimoji="0" lang="en-GB" altLang="en-US" sz="27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App</a:t>
            </a:r>
            <a:endParaRPr kumimoji="0" lang="en-US" altLang="en-US" sz="27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pic>
        <p:nvPicPr>
          <p:cNvPr id="7" name="Picture 2" descr="\\HQFNP01\Comms\Public Relations\External Communications &amp; Partnership\WEBSITE\What We Do\For people under supervision\Google Play badge 07.06.16.png">
            <a:extLst>
              <a:ext uri="{FF2B5EF4-FFF2-40B4-BE49-F238E27FC236}">
                <a16:creationId xmlns:a16="http://schemas.microsoft.com/office/drawing/2014/main" id="{1CE659C3-4ABF-DB62-AC98-8AAAABAAF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05" y="5464674"/>
            <a:ext cx="2472790" cy="95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HQFNP01\Comms\Public Relations\External Communications &amp; Partnership\WEBSITE\What We Do\For people under supervision\(Apple) App Store badge.png">
            <a:extLst>
              <a:ext uri="{FF2B5EF4-FFF2-40B4-BE49-F238E27FC236}">
                <a16:creationId xmlns:a16="http://schemas.microsoft.com/office/drawing/2014/main" id="{DE9D0892-5BBF-1B5F-D902-87BE4118B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54" y="5637242"/>
            <a:ext cx="2157452" cy="6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72ADB122-C404-207C-AF13-1A4EADCD8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914" y="1055847"/>
            <a:ext cx="9140515" cy="6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Questions?</a:t>
            </a:r>
            <a:endParaRPr kumimoji="0" lang="en-GB" alt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pic>
        <p:nvPicPr>
          <p:cNvPr id="3" name="Picture 2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D161D153-A9AD-819D-A065-86C73C5E49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8"/>
          <a:stretch/>
        </p:blipFill>
        <p:spPr>
          <a:xfrm>
            <a:off x="3753712" y="4705637"/>
            <a:ext cx="393291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37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7e8b2db-267a-493e-9322-dff2d05888f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3C795AA4B95140BFC3753599719606" ma:contentTypeVersion="12" ma:contentTypeDescription="Create a new document." ma:contentTypeScope="" ma:versionID="d267c4cf06df7bf98cdfb4145ab2bfb6">
  <xsd:schema xmlns:xsd="http://www.w3.org/2001/XMLSchema" xmlns:xs="http://www.w3.org/2001/XMLSchema" xmlns:p="http://schemas.microsoft.com/office/2006/metadata/properties" xmlns:ns3="87e8b2db-267a-493e-9322-dff2d05888fa" xmlns:ns4="7f054c09-436d-4d0d-b8ac-a72e5a6d086e" targetNamespace="http://schemas.microsoft.com/office/2006/metadata/properties" ma:root="true" ma:fieldsID="9e1aa1980c037a79592bebe582c6f938" ns3:_="" ns4:_="">
    <xsd:import namespace="87e8b2db-267a-493e-9322-dff2d05888fa"/>
    <xsd:import namespace="7f054c09-436d-4d0d-b8ac-a72e5a6d08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8b2db-267a-493e-9322-dff2d05888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054c09-436d-4d0d-b8ac-a72e5a6d086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8167AC-C801-40FA-A0FF-B422FAB91C42}">
  <ds:schemaRefs>
    <ds:schemaRef ds:uri="http://purl.org/dc/elements/1.1/"/>
    <ds:schemaRef ds:uri="http://schemas.microsoft.com/office/2006/metadata/properties"/>
    <ds:schemaRef ds:uri="87e8b2db-267a-493e-9322-dff2d05888f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f054c09-436d-4d0d-b8ac-a72e5a6d086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B3366C2-388B-47FA-9418-58288ED568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C048AE-E166-4399-B309-77D6E9576F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e8b2db-267a-493e-9322-dff2d05888fa"/>
    <ds:schemaRef ds:uri="7f054c09-436d-4d0d-b8ac-a72e5a6d08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372</Words>
  <Application>Microsoft Office PowerPoint</Application>
  <PresentationFormat>Widescreen</PresentationFormat>
  <Paragraphs>52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Ebrima</vt:lpstr>
      <vt:lpstr>inherit</vt:lpstr>
      <vt:lpstr>Symbol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Whitten, Ivor</dc:creator>
  <cp:lastModifiedBy>Whitten, Ivor</cp:lastModifiedBy>
  <cp:revision>26</cp:revision>
  <dcterms:created xsi:type="dcterms:W3CDTF">2023-01-20T09:42:57Z</dcterms:created>
  <dcterms:modified xsi:type="dcterms:W3CDTF">2023-12-05T16:40:33Z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0x0101003D3C795AA4B95140BFC3753599719606</vt:lpwstr>
  </property>
</Properties>
</file>