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83" r:id="rId2"/>
    <p:sldId id="373" r:id="rId3"/>
    <p:sldId id="372" r:id="rId4"/>
    <p:sldId id="371" r:id="rId5"/>
    <p:sldId id="370" r:id="rId6"/>
    <p:sldId id="325" r:id="rId7"/>
    <p:sldId id="358" r:id="rId8"/>
    <p:sldId id="367" r:id="rId9"/>
    <p:sldId id="368" r:id="rId10"/>
    <p:sldId id="369" r:id="rId11"/>
    <p:sldId id="376" r:id="rId12"/>
    <p:sldId id="375" r:id="rId13"/>
    <p:sldId id="381" r:id="rId14"/>
    <p:sldId id="384" r:id="rId15"/>
    <p:sldId id="382" r:id="rId16"/>
    <p:sldId id="359" r:id="rId17"/>
    <p:sldId id="379" r:id="rId18"/>
    <p:sldId id="374" r:id="rId19"/>
    <p:sldId id="378" r:id="rId20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8C387A"/>
    <a:srgbClr val="800000"/>
    <a:srgbClr val="943C81"/>
    <a:srgbClr val="9E3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38" autoAdjust="0"/>
    <p:restoredTop sz="86651" autoAdjust="0"/>
  </p:normalViewPr>
  <p:slideViewPr>
    <p:cSldViewPr snapToGrid="0">
      <p:cViewPr varScale="1">
        <p:scale>
          <a:sx n="74" d="100"/>
          <a:sy n="74" d="100"/>
        </p:scale>
        <p:origin x="461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9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J:\Reoffending\Queries\2022\11.%20November\0311%20RRSOG%20Data%20Trends\NIPS%20-%20Longitudinal%20Reoffending%20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5825380641773"/>
          <c:y val="9.8158581773657383E-2"/>
          <c:w val="0.6975924913921967"/>
          <c:h val="0.810381790032496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01/03/2021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Sheet2!$A$2:$A$5</c:f>
              <c:strCache>
                <c:ptCount val="4"/>
                <c:pt idx="0">
                  <c:v>Maghaberry</c:v>
                </c:pt>
                <c:pt idx="1">
                  <c:v>Magilligan</c:v>
                </c:pt>
                <c:pt idx="2">
                  <c:v>Hydebank Wood - Males</c:v>
                </c:pt>
                <c:pt idx="3">
                  <c:v>Hydebank Wood - Females</c:v>
                </c:pt>
              </c:strCache>
            </c:strRef>
          </c:cat>
          <c:val>
            <c:numRef>
              <c:f>Sheet2!$B$2:$B$5</c:f>
              <c:numCache>
                <c:formatCode>General</c:formatCode>
                <c:ptCount val="4"/>
                <c:pt idx="0">
                  <c:v>908</c:v>
                </c:pt>
                <c:pt idx="1">
                  <c:v>397</c:v>
                </c:pt>
                <c:pt idx="2">
                  <c:v>51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A-448D-89BA-F89D25555506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01/11/2023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Sheet2!$A$2:$A$5</c:f>
              <c:strCache>
                <c:ptCount val="4"/>
                <c:pt idx="0">
                  <c:v>Maghaberry</c:v>
                </c:pt>
                <c:pt idx="1">
                  <c:v>Magilligan</c:v>
                </c:pt>
                <c:pt idx="2">
                  <c:v>Hydebank Wood - Males</c:v>
                </c:pt>
                <c:pt idx="3">
                  <c:v>Hydebank Wood - Females</c:v>
                </c:pt>
              </c:strCache>
            </c:strRef>
          </c:cat>
          <c:val>
            <c:numRef>
              <c:f>Sheet2!$C$2:$C$5</c:f>
              <c:numCache>
                <c:formatCode>General</c:formatCode>
                <c:ptCount val="4"/>
                <c:pt idx="0" formatCode="#,##0">
                  <c:v>1237</c:v>
                </c:pt>
                <c:pt idx="1">
                  <c:v>498</c:v>
                </c:pt>
                <c:pt idx="2">
                  <c:v>53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9A-448D-89BA-F89D255555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09145600"/>
        <c:axId val="609146384"/>
      </c:barChart>
      <c:catAx>
        <c:axId val="6091456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146384"/>
        <c:crosses val="autoZero"/>
        <c:auto val="1"/>
        <c:lblAlgn val="ctr"/>
        <c:lblOffset val="100"/>
        <c:noMultiLvlLbl val="0"/>
      </c:catAx>
      <c:valAx>
        <c:axId val="60914638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14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b="1"/>
              <a:t>Total Prison Population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'Pop Data'!$AD$6</c:f>
              <c:strCache>
                <c:ptCount val="1"/>
                <c:pt idx="0">
                  <c:v>01/03/2021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'Pop Data'!$AE$3:$AG$3</c:f>
              <c:strCache>
                <c:ptCount val="3"/>
                <c:pt idx="0">
                  <c:v>Sentenced</c:v>
                </c:pt>
                <c:pt idx="1">
                  <c:v>Unsentenced</c:v>
                </c:pt>
                <c:pt idx="2">
                  <c:v>Total:</c:v>
                </c:pt>
              </c:strCache>
            </c:strRef>
          </c:cat>
          <c:val>
            <c:numRef>
              <c:f>'Pop Data'!$AE$6:$AG$6</c:f>
              <c:numCache>
                <c:formatCode>0</c:formatCode>
                <c:ptCount val="3"/>
                <c:pt idx="0">
                  <c:v>877</c:v>
                </c:pt>
                <c:pt idx="1">
                  <c:v>524</c:v>
                </c:pt>
                <c:pt idx="2">
                  <c:v>1401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4-4BD9-9052-9F07A0F06084}"/>
            </c:ext>
          </c:extLst>
        </c:ser>
        <c:ser>
          <c:idx val="1"/>
          <c:order val="1"/>
          <c:tx>
            <c:strRef>
              <c:f>'Pop Data'!$AD$38</c:f>
              <c:strCache>
                <c:ptCount val="1"/>
                <c:pt idx="0">
                  <c:v>01/11/2023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'Pop Data'!$AE$3:$AG$3</c:f>
              <c:strCache>
                <c:ptCount val="3"/>
                <c:pt idx="0">
                  <c:v>Sentenced</c:v>
                </c:pt>
                <c:pt idx="1">
                  <c:v>Unsentenced</c:v>
                </c:pt>
                <c:pt idx="2">
                  <c:v>Total:</c:v>
                </c:pt>
              </c:strCache>
            </c:strRef>
          </c:cat>
          <c:val>
            <c:numRef>
              <c:f>'Pop Data'!$AE$38:$AG$38</c:f>
              <c:numCache>
                <c:formatCode>0</c:formatCode>
                <c:ptCount val="3"/>
                <c:pt idx="0">
                  <c:v>1186</c:v>
                </c:pt>
                <c:pt idx="1">
                  <c:v>692</c:v>
                </c:pt>
                <c:pt idx="2">
                  <c:v>1878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4-4BD9-9052-9F07A0F06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9148344"/>
        <c:axId val="609150304"/>
      </c:barChart>
      <c:catAx>
        <c:axId val="60914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150304"/>
        <c:crosses val="autoZero"/>
        <c:auto val="1"/>
        <c:lblAlgn val="ctr"/>
        <c:lblOffset val="100"/>
        <c:noMultiLvlLbl val="0"/>
      </c:catAx>
      <c:valAx>
        <c:axId val="60915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148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015583989501312E-2"/>
          <c:y val="0.21787238100427758"/>
          <c:w val="0.89576492782152228"/>
          <c:h val="0.61710868321390622"/>
        </c:manualLayout>
      </c:layout>
      <c:lineChart>
        <c:grouping val="standard"/>
        <c:varyColors val="0"/>
        <c:ser>
          <c:idx val="0"/>
          <c:order val="0"/>
          <c:tx>
            <c:strRef>
              <c:f>'Pop Data'!$AE$3</c:f>
              <c:strCache>
                <c:ptCount val="1"/>
                <c:pt idx="0">
                  <c:v>Sentenced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forward val="12"/>
            <c:dispRSqr val="0"/>
            <c:dispEq val="0"/>
          </c:trendline>
          <c:cat>
            <c:numRef>
              <c:f>'Pop Data'!$AD$4:$AD$36</c:f>
              <c:numCache>
                <c:formatCode>dd\/mm\/yyyy</c:formatCode>
                <c:ptCount val="33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</c:numCache>
            </c:numRef>
          </c:cat>
          <c:val>
            <c:numRef>
              <c:f>'Pop Data'!$AE$4:$AE$36</c:f>
              <c:numCache>
                <c:formatCode>0</c:formatCode>
                <c:ptCount val="33"/>
                <c:pt idx="0">
                  <c:v>850</c:v>
                </c:pt>
                <c:pt idx="1">
                  <c:v>849</c:v>
                </c:pt>
                <c:pt idx="2">
                  <c:v>877</c:v>
                </c:pt>
                <c:pt idx="3">
                  <c:v>886</c:v>
                </c:pt>
                <c:pt idx="4">
                  <c:v>907</c:v>
                </c:pt>
                <c:pt idx="5">
                  <c:v>920</c:v>
                </c:pt>
                <c:pt idx="6">
                  <c:v>926</c:v>
                </c:pt>
                <c:pt idx="7">
                  <c:v>928</c:v>
                </c:pt>
                <c:pt idx="8">
                  <c:v>923</c:v>
                </c:pt>
                <c:pt idx="9">
                  <c:v>914</c:v>
                </c:pt>
                <c:pt idx="10">
                  <c:v>933</c:v>
                </c:pt>
                <c:pt idx="11">
                  <c:v>977</c:v>
                </c:pt>
                <c:pt idx="12">
                  <c:v>949</c:v>
                </c:pt>
                <c:pt idx="13">
                  <c:v>989</c:v>
                </c:pt>
                <c:pt idx="14">
                  <c:v>1009</c:v>
                </c:pt>
                <c:pt idx="15">
                  <c:v>988</c:v>
                </c:pt>
                <c:pt idx="16">
                  <c:v>991</c:v>
                </c:pt>
                <c:pt idx="17">
                  <c:v>1025</c:v>
                </c:pt>
                <c:pt idx="18">
                  <c:v>1072</c:v>
                </c:pt>
                <c:pt idx="19">
                  <c:v>1095</c:v>
                </c:pt>
                <c:pt idx="20">
                  <c:v>1088</c:v>
                </c:pt>
                <c:pt idx="21">
                  <c:v>1095</c:v>
                </c:pt>
                <c:pt idx="22">
                  <c:v>1091</c:v>
                </c:pt>
                <c:pt idx="23">
                  <c:v>1081</c:v>
                </c:pt>
                <c:pt idx="24">
                  <c:v>1044</c:v>
                </c:pt>
                <c:pt idx="25">
                  <c:v>1079</c:v>
                </c:pt>
                <c:pt idx="26">
                  <c:v>1129</c:v>
                </c:pt>
                <c:pt idx="27">
                  <c:v>1187</c:v>
                </c:pt>
                <c:pt idx="28">
                  <c:v>1156</c:v>
                </c:pt>
                <c:pt idx="29">
                  <c:v>1160</c:v>
                </c:pt>
                <c:pt idx="30">
                  <c:v>1185</c:v>
                </c:pt>
                <c:pt idx="31">
                  <c:v>1174</c:v>
                </c:pt>
                <c:pt idx="32">
                  <c:v>1164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DF-473A-AF74-D5861E356120}"/>
            </c:ext>
          </c:extLst>
        </c:ser>
        <c:ser>
          <c:idx val="1"/>
          <c:order val="1"/>
          <c:tx>
            <c:strRef>
              <c:f>'Pop Data'!$AF$3</c:f>
              <c:strCache>
                <c:ptCount val="1"/>
                <c:pt idx="0">
                  <c:v>Unsentenced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34925" cap="rnd">
                <a:solidFill>
                  <a:schemeClr val="accent1">
                    <a:lumMod val="50000"/>
                  </a:schemeClr>
                </a:solidFill>
                <a:prstDash val="sysDot"/>
              </a:ln>
              <a:effectLst/>
            </c:spPr>
            <c:trendlineType val="linear"/>
            <c:forward val="12"/>
            <c:dispRSqr val="0"/>
            <c:dispEq val="0"/>
          </c:trendline>
          <c:cat>
            <c:numRef>
              <c:f>'Pop Data'!$AD$4:$AD$36</c:f>
              <c:numCache>
                <c:formatCode>dd\/mm\/yyyy</c:formatCode>
                <c:ptCount val="33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</c:numCache>
            </c:numRef>
          </c:cat>
          <c:val>
            <c:numRef>
              <c:f>'Pop Data'!$AF$4:$AF$36</c:f>
              <c:numCache>
                <c:formatCode>0</c:formatCode>
                <c:ptCount val="33"/>
                <c:pt idx="0">
                  <c:v>534</c:v>
                </c:pt>
                <c:pt idx="1">
                  <c:v>553</c:v>
                </c:pt>
                <c:pt idx="2">
                  <c:v>524</c:v>
                </c:pt>
                <c:pt idx="3">
                  <c:v>488</c:v>
                </c:pt>
                <c:pt idx="4">
                  <c:v>493</c:v>
                </c:pt>
                <c:pt idx="5">
                  <c:v>499</c:v>
                </c:pt>
                <c:pt idx="6">
                  <c:v>462</c:v>
                </c:pt>
                <c:pt idx="7">
                  <c:v>526</c:v>
                </c:pt>
                <c:pt idx="8">
                  <c:v>561</c:v>
                </c:pt>
                <c:pt idx="9">
                  <c:v>564</c:v>
                </c:pt>
                <c:pt idx="10">
                  <c:v>628</c:v>
                </c:pt>
                <c:pt idx="11">
                  <c:v>603</c:v>
                </c:pt>
                <c:pt idx="12">
                  <c:v>599</c:v>
                </c:pt>
                <c:pt idx="13">
                  <c:v>613</c:v>
                </c:pt>
                <c:pt idx="14">
                  <c:v>567</c:v>
                </c:pt>
                <c:pt idx="15">
                  <c:v>564</c:v>
                </c:pt>
                <c:pt idx="16">
                  <c:v>559</c:v>
                </c:pt>
                <c:pt idx="17">
                  <c:v>562</c:v>
                </c:pt>
                <c:pt idx="18">
                  <c:v>573</c:v>
                </c:pt>
                <c:pt idx="19">
                  <c:v>604</c:v>
                </c:pt>
                <c:pt idx="20">
                  <c:v>611</c:v>
                </c:pt>
                <c:pt idx="21">
                  <c:v>599</c:v>
                </c:pt>
                <c:pt idx="22">
                  <c:v>629</c:v>
                </c:pt>
                <c:pt idx="23">
                  <c:v>663</c:v>
                </c:pt>
                <c:pt idx="24">
                  <c:v>618</c:v>
                </c:pt>
                <c:pt idx="25">
                  <c:v>664</c:v>
                </c:pt>
                <c:pt idx="26">
                  <c:v>654</c:v>
                </c:pt>
                <c:pt idx="27">
                  <c:v>636</c:v>
                </c:pt>
                <c:pt idx="28">
                  <c:v>716</c:v>
                </c:pt>
                <c:pt idx="29">
                  <c:v>698</c:v>
                </c:pt>
                <c:pt idx="30">
                  <c:v>713</c:v>
                </c:pt>
                <c:pt idx="31">
                  <c:v>765</c:v>
                </c:pt>
                <c:pt idx="32">
                  <c:v>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DF-473A-AF74-D5861E356120}"/>
            </c:ext>
          </c:extLst>
        </c:ser>
        <c:ser>
          <c:idx val="2"/>
          <c:order val="2"/>
          <c:tx>
            <c:strRef>
              <c:f>'Pop Data'!$AG$3</c:f>
              <c:strCache>
                <c:ptCount val="1"/>
                <c:pt idx="0">
                  <c:v>Total: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forward val="12"/>
            <c:dispRSqr val="0"/>
            <c:dispEq val="0"/>
          </c:trendline>
          <c:cat>
            <c:numRef>
              <c:f>'Pop Data'!$AD$4:$AD$36</c:f>
              <c:numCache>
                <c:formatCode>dd\/mm\/yyyy</c:formatCode>
                <c:ptCount val="33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</c:numCache>
            </c:numRef>
          </c:cat>
          <c:val>
            <c:numRef>
              <c:f>'Pop Data'!$AG$4:$AG$36</c:f>
              <c:numCache>
                <c:formatCode>0</c:formatCode>
                <c:ptCount val="33"/>
                <c:pt idx="0">
                  <c:v>1384</c:v>
                </c:pt>
                <c:pt idx="1">
                  <c:v>1402</c:v>
                </c:pt>
                <c:pt idx="2">
                  <c:v>1401</c:v>
                </c:pt>
                <c:pt idx="3">
                  <c:v>1374</c:v>
                </c:pt>
                <c:pt idx="4">
                  <c:v>1400</c:v>
                </c:pt>
                <c:pt idx="5">
                  <c:v>1419</c:v>
                </c:pt>
                <c:pt idx="6">
                  <c:v>1388</c:v>
                </c:pt>
                <c:pt idx="7">
                  <c:v>1454</c:v>
                </c:pt>
                <c:pt idx="8">
                  <c:v>1484</c:v>
                </c:pt>
                <c:pt idx="9">
                  <c:v>1478</c:v>
                </c:pt>
                <c:pt idx="10">
                  <c:v>1561</c:v>
                </c:pt>
                <c:pt idx="11">
                  <c:v>1580</c:v>
                </c:pt>
                <c:pt idx="12">
                  <c:v>1548</c:v>
                </c:pt>
                <c:pt idx="13">
                  <c:v>1602</c:v>
                </c:pt>
                <c:pt idx="14">
                  <c:v>1576</c:v>
                </c:pt>
                <c:pt idx="15">
                  <c:v>1552</c:v>
                </c:pt>
                <c:pt idx="16">
                  <c:v>1550</c:v>
                </c:pt>
                <c:pt idx="17">
                  <c:v>1587</c:v>
                </c:pt>
                <c:pt idx="18">
                  <c:v>1645</c:v>
                </c:pt>
                <c:pt idx="19">
                  <c:v>1699</c:v>
                </c:pt>
                <c:pt idx="20">
                  <c:v>1699</c:v>
                </c:pt>
                <c:pt idx="21">
                  <c:v>1694</c:v>
                </c:pt>
                <c:pt idx="22">
                  <c:v>1720</c:v>
                </c:pt>
                <c:pt idx="23">
                  <c:v>1744</c:v>
                </c:pt>
                <c:pt idx="24">
                  <c:v>1662</c:v>
                </c:pt>
                <c:pt idx="25">
                  <c:v>1743</c:v>
                </c:pt>
                <c:pt idx="26">
                  <c:v>1783</c:v>
                </c:pt>
                <c:pt idx="27">
                  <c:v>1823</c:v>
                </c:pt>
                <c:pt idx="28">
                  <c:v>1872</c:v>
                </c:pt>
                <c:pt idx="29">
                  <c:v>1858</c:v>
                </c:pt>
                <c:pt idx="30">
                  <c:v>1898</c:v>
                </c:pt>
                <c:pt idx="31">
                  <c:v>1939</c:v>
                </c:pt>
                <c:pt idx="32">
                  <c:v>1917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DF-473A-AF74-D5861E3561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7795376"/>
        <c:axId val="611754856"/>
      </c:lineChart>
      <c:dateAx>
        <c:axId val="237795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dd\/mm\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754856"/>
        <c:crosses val="autoZero"/>
        <c:auto val="1"/>
        <c:lblOffset val="100"/>
        <c:baseTimeUnit val="months"/>
        <c:majorUnit val="6"/>
        <c:majorTimeUnit val="months"/>
      </c:dateAx>
      <c:valAx>
        <c:axId val="611754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795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3.1088478217035087E-3"/>
          <c:y val="5.2734414333462957E-3"/>
          <c:w val="0.55721891148684899"/>
          <c:h val="0.107776270717721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b="1" dirty="0"/>
              <a:t>Overall</a:t>
            </a:r>
            <a:r>
              <a:rPr lang="en-GB" b="1" baseline="0" dirty="0"/>
              <a:t> Reoffending Trends</a:t>
            </a:r>
            <a:endParaRPr lang="en-GB" b="1" dirty="0"/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996671468277394E-2"/>
          <c:y val="0.16255563163300241"/>
          <c:w val="0.80319449496493533"/>
          <c:h val="0.71312906538856569"/>
        </c:manualLayout>
      </c:layout>
      <c:lineChart>
        <c:grouping val="standar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Total number in cohort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Sheet1!$A$5:$A$15</c:f>
              <c:strCache>
                <c:ptCount val="11"/>
                <c:pt idx="0">
                  <c:v> 2010/11</c:v>
                </c:pt>
                <c:pt idx="1">
                  <c:v> 2011/12</c:v>
                </c:pt>
                <c:pt idx="2">
                  <c:v> 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2020/21</c:v>
                </c:pt>
              </c:strCache>
            </c:strRef>
          </c:cat>
          <c:val>
            <c:numRef>
              <c:f>Sheet1!$B$5:$B$15</c:f>
              <c:numCache>
                <c:formatCode>#,##0</c:formatCode>
                <c:ptCount val="11"/>
                <c:pt idx="0">
                  <c:v>33815</c:v>
                </c:pt>
                <c:pt idx="1">
                  <c:v>31343</c:v>
                </c:pt>
                <c:pt idx="2">
                  <c:v>29427</c:v>
                </c:pt>
                <c:pt idx="3">
                  <c:v>27069</c:v>
                </c:pt>
                <c:pt idx="4">
                  <c:v>23627</c:v>
                </c:pt>
                <c:pt idx="5">
                  <c:v>21982</c:v>
                </c:pt>
                <c:pt idx="6">
                  <c:v>21493</c:v>
                </c:pt>
                <c:pt idx="7">
                  <c:v>20407</c:v>
                </c:pt>
                <c:pt idx="8">
                  <c:v>20856</c:v>
                </c:pt>
                <c:pt idx="9">
                  <c:v>20392</c:v>
                </c:pt>
                <c:pt idx="10">
                  <c:v>15631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B7-44E4-8ECD-72A04D593370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Number who reoffended </c:v>
                </c:pt>
              </c:strCache>
            </c:strRef>
          </c:tx>
          <c:spPr>
            <a:ln w="19050" cap="rnd">
              <a:solidFill>
                <a:srgbClr val="00737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375"/>
              </a:solidFill>
              <a:ln w="25400">
                <a:noFill/>
              </a:ln>
              <a:effectLst/>
            </c:spPr>
          </c:marker>
          <c:cat>
            <c:strRef>
              <c:f>Sheet1!$A$5:$A$15</c:f>
              <c:strCache>
                <c:ptCount val="11"/>
                <c:pt idx="0">
                  <c:v> 2010/11</c:v>
                </c:pt>
                <c:pt idx="1">
                  <c:v> 2011/12</c:v>
                </c:pt>
                <c:pt idx="2">
                  <c:v> 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2020/21</c:v>
                </c:pt>
              </c:strCache>
            </c:strRef>
          </c:cat>
          <c:val>
            <c:numRef>
              <c:f>Sheet1!$C$5:$C$15</c:f>
              <c:numCache>
                <c:formatCode>#,##0</c:formatCode>
                <c:ptCount val="11"/>
                <c:pt idx="0">
                  <c:v>5646</c:v>
                </c:pt>
                <c:pt idx="1">
                  <c:v>5869</c:v>
                </c:pt>
                <c:pt idx="2">
                  <c:v>5452</c:v>
                </c:pt>
                <c:pt idx="3">
                  <c:v>4890</c:v>
                </c:pt>
                <c:pt idx="4">
                  <c:v>4221</c:v>
                </c:pt>
                <c:pt idx="5">
                  <c:v>4059</c:v>
                </c:pt>
                <c:pt idx="6">
                  <c:v>3862</c:v>
                </c:pt>
                <c:pt idx="7">
                  <c:v>3884</c:v>
                </c:pt>
                <c:pt idx="8">
                  <c:v>3860</c:v>
                </c:pt>
                <c:pt idx="9">
                  <c:v>3358</c:v>
                </c:pt>
                <c:pt idx="10">
                  <c:v>2935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B7-44E4-8ECD-72A04D593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6127352"/>
        <c:axId val="446124216"/>
      </c:lineChart>
      <c:lineChart>
        <c:grouping val="standard"/>
        <c:varyColors val="0"/>
        <c:ser>
          <c:idx val="2"/>
          <c:order val="2"/>
          <c:tx>
            <c:strRef>
              <c:f>Sheet1!$D$4</c:f>
              <c:strCache>
                <c:ptCount val="1"/>
                <c:pt idx="0">
                  <c:v>Reoffending rate (%)</c:v>
                </c:pt>
              </c:strCache>
            </c:strRef>
          </c:tx>
          <c:spPr>
            <a:ln w="19050" cap="rnd">
              <a:solidFill>
                <a:srgbClr val="0C246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0C2460"/>
              </a:solidFill>
              <a:ln w="9525">
                <a:solidFill>
                  <a:srgbClr val="0C246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Sheet1!$A$5:$A$15</c:f>
              <c:strCache>
                <c:ptCount val="11"/>
                <c:pt idx="0">
                  <c:v> 2010/11</c:v>
                </c:pt>
                <c:pt idx="1">
                  <c:v> 2011/12</c:v>
                </c:pt>
                <c:pt idx="2">
                  <c:v> 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2020/21</c:v>
                </c:pt>
              </c:strCache>
            </c:strRef>
          </c:cat>
          <c:val>
            <c:numRef>
              <c:f>Sheet1!$D$5:$D$15</c:f>
              <c:numCache>
                <c:formatCode>0.0%</c:formatCode>
                <c:ptCount val="11"/>
                <c:pt idx="0">
                  <c:v>0.16700000000000001</c:v>
                </c:pt>
                <c:pt idx="1">
                  <c:v>0.18729999999999999</c:v>
                </c:pt>
                <c:pt idx="2">
                  <c:v>0.18529999999999999</c:v>
                </c:pt>
                <c:pt idx="3">
                  <c:v>0.18060000000000001</c:v>
                </c:pt>
                <c:pt idx="4">
                  <c:v>0.1787</c:v>
                </c:pt>
                <c:pt idx="5">
                  <c:v>0.1847</c:v>
                </c:pt>
                <c:pt idx="6">
                  <c:v>0.1797</c:v>
                </c:pt>
                <c:pt idx="7">
                  <c:v>0.1903</c:v>
                </c:pt>
                <c:pt idx="8">
                  <c:v>0.18509999999999999</c:v>
                </c:pt>
                <c:pt idx="9">
                  <c:v>0.16500000000000001</c:v>
                </c:pt>
                <c:pt idx="10">
                  <c:v>0.188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B7-44E4-8ECD-72A04D593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6126960"/>
        <c:axId val="446129312"/>
      </c:lineChart>
      <c:catAx>
        <c:axId val="446127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6124216"/>
        <c:crosses val="autoZero"/>
        <c:auto val="1"/>
        <c:lblAlgn val="ctr"/>
        <c:lblOffset val="100"/>
        <c:noMultiLvlLbl val="0"/>
      </c:catAx>
      <c:valAx>
        <c:axId val="446124216"/>
        <c:scaling>
          <c:orientation val="minMax"/>
          <c:max val="3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 algn="l"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dirty="0"/>
                  <a:t>No. individuals</a:t>
                </a:r>
              </a:p>
            </c:rich>
          </c:tx>
          <c:layout>
            <c:manualLayout>
              <c:xMode val="edge"/>
              <c:yMode val="edge"/>
              <c:x val="3.1166874526810537E-2"/>
              <c:y val="2.32572830570091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 algn="l"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6127352"/>
        <c:crosses val="autoZero"/>
        <c:crossBetween val="between"/>
      </c:valAx>
      <c:valAx>
        <c:axId val="446129312"/>
        <c:scaling>
          <c:orientation val="minMax"/>
          <c:max val="0.70000000000000007"/>
          <c:min val="0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 algn="r"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Reoffending rate</a:t>
                </a:r>
              </a:p>
            </c:rich>
          </c:tx>
          <c:layout>
            <c:manualLayout>
              <c:xMode val="edge"/>
              <c:yMode val="edge"/>
              <c:x val="0.84030912735370533"/>
              <c:y val="2.192253142270259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 algn="r"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6126960"/>
        <c:crosses val="max"/>
        <c:crossBetween val="between"/>
        <c:majorUnit val="0.1"/>
      </c:valAx>
      <c:catAx>
        <c:axId val="4461269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61293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FADBE9-C039-4FB0-A579-8383842D8AC8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992ACA4F-1695-4611-BA1C-1A56C351D200}">
      <dgm:prSet/>
      <dgm:spPr/>
      <dgm:t>
        <a:bodyPr/>
        <a:lstStyle/>
        <a:p>
          <a:pPr rtl="0"/>
          <a:r>
            <a:rPr lang="en-GB" dirty="0"/>
            <a:t>Future Leaders Scheme – developing operational staff to be future Governors</a:t>
          </a:r>
        </a:p>
      </dgm:t>
    </dgm:pt>
    <dgm:pt modelId="{AA0FCA49-F6C2-444D-A6B6-1EA2ACE44973}" type="parTrans" cxnId="{D6DA962C-3563-4F1A-90D2-C037184E5845}">
      <dgm:prSet/>
      <dgm:spPr/>
      <dgm:t>
        <a:bodyPr/>
        <a:lstStyle/>
        <a:p>
          <a:endParaRPr lang="en-GB"/>
        </a:p>
      </dgm:t>
    </dgm:pt>
    <dgm:pt modelId="{94AE9C1F-690E-47F2-BA5F-9A375608076D}" type="sibTrans" cxnId="{D6DA962C-3563-4F1A-90D2-C037184E5845}">
      <dgm:prSet/>
      <dgm:spPr/>
      <dgm:t>
        <a:bodyPr/>
        <a:lstStyle/>
        <a:p>
          <a:endParaRPr lang="en-GB"/>
        </a:p>
      </dgm:t>
    </dgm:pt>
    <dgm:pt modelId="{35B119C0-3135-465E-91F9-CBB105261A1C}">
      <dgm:prSet/>
      <dgm:spPr/>
      <dgm:t>
        <a:bodyPr/>
        <a:lstStyle/>
        <a:p>
          <a:pPr rtl="0"/>
          <a:r>
            <a:rPr lang="en-GB" dirty="0"/>
            <a:t>Prisons Well – a programme for staff wellbeing</a:t>
          </a:r>
        </a:p>
      </dgm:t>
    </dgm:pt>
    <dgm:pt modelId="{FA4A03FE-29CA-4CDF-8EA0-3612D8E8E3D3}" type="parTrans" cxnId="{B9476C1A-EB94-4C68-A352-6C1D96A1FE30}">
      <dgm:prSet/>
      <dgm:spPr/>
      <dgm:t>
        <a:bodyPr/>
        <a:lstStyle/>
        <a:p>
          <a:endParaRPr lang="en-GB"/>
        </a:p>
      </dgm:t>
    </dgm:pt>
    <dgm:pt modelId="{1A436C80-8616-4B93-AB5A-25B02038BA7B}" type="sibTrans" cxnId="{B9476C1A-EB94-4C68-A352-6C1D96A1FE30}">
      <dgm:prSet/>
      <dgm:spPr/>
      <dgm:t>
        <a:bodyPr/>
        <a:lstStyle/>
        <a:p>
          <a:endParaRPr lang="en-GB"/>
        </a:p>
      </dgm:t>
    </dgm:pt>
    <dgm:pt modelId="{2B705BF9-4B02-4D3B-AD85-6230A7647D07}">
      <dgm:prSet/>
      <dgm:spPr/>
      <dgm:t>
        <a:bodyPr/>
        <a:lstStyle/>
        <a:p>
          <a:pPr rtl="0"/>
          <a:r>
            <a:rPr lang="en-GB" dirty="0"/>
            <a:t>Recognition – improving the local, national and international perception of prisons in Northern Ireland</a:t>
          </a:r>
        </a:p>
      </dgm:t>
    </dgm:pt>
    <dgm:pt modelId="{C136D2A3-DF2D-43D8-921D-E7A5041913EF}" type="parTrans" cxnId="{1BB829CD-CF51-4A88-8AE8-2252D3362584}">
      <dgm:prSet/>
      <dgm:spPr/>
      <dgm:t>
        <a:bodyPr/>
        <a:lstStyle/>
        <a:p>
          <a:endParaRPr lang="en-GB"/>
        </a:p>
      </dgm:t>
    </dgm:pt>
    <dgm:pt modelId="{DF2B5CED-202F-464A-AE46-F597AD74B80C}" type="sibTrans" cxnId="{1BB829CD-CF51-4A88-8AE8-2252D3362584}">
      <dgm:prSet/>
      <dgm:spPr/>
      <dgm:t>
        <a:bodyPr/>
        <a:lstStyle/>
        <a:p>
          <a:endParaRPr lang="en-GB"/>
        </a:p>
      </dgm:t>
    </dgm:pt>
    <dgm:pt modelId="{C240FE58-5E9E-49E2-B313-10421D587F5D}" type="pres">
      <dgm:prSet presAssocID="{EDFADBE9-C039-4FB0-A579-8383842D8AC8}" presName="linear" presStyleCnt="0">
        <dgm:presLayoutVars>
          <dgm:animLvl val="lvl"/>
          <dgm:resizeHandles val="exact"/>
        </dgm:presLayoutVars>
      </dgm:prSet>
      <dgm:spPr/>
    </dgm:pt>
    <dgm:pt modelId="{BC5C8BAF-785B-47AC-8FED-3DFDD00FF760}" type="pres">
      <dgm:prSet presAssocID="{992ACA4F-1695-4611-BA1C-1A56C351D20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B2BD9EB-D238-40FB-B645-24677073B4AA}" type="pres">
      <dgm:prSet presAssocID="{94AE9C1F-690E-47F2-BA5F-9A375608076D}" presName="spacer" presStyleCnt="0"/>
      <dgm:spPr/>
    </dgm:pt>
    <dgm:pt modelId="{CD51D460-B4B6-4069-91BC-1524BD67C4BC}" type="pres">
      <dgm:prSet presAssocID="{35B119C0-3135-465E-91F9-CBB105261A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937971B-0469-4CAA-9AFB-FDEED622D653}" type="pres">
      <dgm:prSet presAssocID="{1A436C80-8616-4B93-AB5A-25B02038BA7B}" presName="spacer" presStyleCnt="0"/>
      <dgm:spPr/>
    </dgm:pt>
    <dgm:pt modelId="{0A378D4B-ACA2-4C9B-9EDB-7124D91BDB4C}" type="pres">
      <dgm:prSet presAssocID="{2B705BF9-4B02-4D3B-AD85-6230A7647D0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9476C1A-EB94-4C68-A352-6C1D96A1FE30}" srcId="{EDFADBE9-C039-4FB0-A579-8383842D8AC8}" destId="{35B119C0-3135-465E-91F9-CBB105261A1C}" srcOrd="1" destOrd="0" parTransId="{FA4A03FE-29CA-4CDF-8EA0-3612D8E8E3D3}" sibTransId="{1A436C80-8616-4B93-AB5A-25B02038BA7B}"/>
    <dgm:cxn modelId="{8F62A322-59A2-45E6-9C80-D00B3C41890D}" type="presOf" srcId="{2B705BF9-4B02-4D3B-AD85-6230A7647D07}" destId="{0A378D4B-ACA2-4C9B-9EDB-7124D91BDB4C}" srcOrd="0" destOrd="0" presId="urn:microsoft.com/office/officeart/2005/8/layout/vList2"/>
    <dgm:cxn modelId="{D6DA962C-3563-4F1A-90D2-C037184E5845}" srcId="{EDFADBE9-C039-4FB0-A579-8383842D8AC8}" destId="{992ACA4F-1695-4611-BA1C-1A56C351D200}" srcOrd="0" destOrd="0" parTransId="{AA0FCA49-F6C2-444D-A6B6-1EA2ACE44973}" sibTransId="{94AE9C1F-690E-47F2-BA5F-9A375608076D}"/>
    <dgm:cxn modelId="{073FB76C-C502-4A40-B5B7-73982ADC563B}" type="presOf" srcId="{35B119C0-3135-465E-91F9-CBB105261A1C}" destId="{CD51D460-B4B6-4069-91BC-1524BD67C4BC}" srcOrd="0" destOrd="0" presId="urn:microsoft.com/office/officeart/2005/8/layout/vList2"/>
    <dgm:cxn modelId="{B8E8C2E8-AE2F-426A-9DE6-1EDFF5CA156D}" type="presOf" srcId="{992ACA4F-1695-4611-BA1C-1A56C351D200}" destId="{BC5C8BAF-785B-47AC-8FED-3DFDD00FF760}" srcOrd="0" destOrd="0" presId="urn:microsoft.com/office/officeart/2005/8/layout/vList2"/>
    <dgm:cxn modelId="{1BB829CD-CF51-4A88-8AE8-2252D3362584}" srcId="{EDFADBE9-C039-4FB0-A579-8383842D8AC8}" destId="{2B705BF9-4B02-4D3B-AD85-6230A7647D07}" srcOrd="2" destOrd="0" parTransId="{C136D2A3-DF2D-43D8-921D-E7A5041913EF}" sibTransId="{DF2B5CED-202F-464A-AE46-F597AD74B80C}"/>
    <dgm:cxn modelId="{783D21D6-C350-4BFC-9B33-7FC75DFC4A47}" type="presOf" srcId="{EDFADBE9-C039-4FB0-A579-8383842D8AC8}" destId="{C240FE58-5E9E-49E2-B313-10421D587F5D}" srcOrd="0" destOrd="0" presId="urn:microsoft.com/office/officeart/2005/8/layout/vList2"/>
    <dgm:cxn modelId="{8630A7A0-D1FB-423E-B4B2-4DF68E890DA0}" type="presParOf" srcId="{C240FE58-5E9E-49E2-B313-10421D587F5D}" destId="{BC5C8BAF-785B-47AC-8FED-3DFDD00FF760}" srcOrd="0" destOrd="0" presId="urn:microsoft.com/office/officeart/2005/8/layout/vList2"/>
    <dgm:cxn modelId="{4774AA85-CF4F-47C8-8EEE-65501F49ED00}" type="presParOf" srcId="{C240FE58-5E9E-49E2-B313-10421D587F5D}" destId="{0B2BD9EB-D238-40FB-B645-24677073B4AA}" srcOrd="1" destOrd="0" presId="urn:microsoft.com/office/officeart/2005/8/layout/vList2"/>
    <dgm:cxn modelId="{D44FA075-2D43-43FA-8674-18A63B2B1B4C}" type="presParOf" srcId="{C240FE58-5E9E-49E2-B313-10421D587F5D}" destId="{CD51D460-B4B6-4069-91BC-1524BD67C4BC}" srcOrd="2" destOrd="0" presId="urn:microsoft.com/office/officeart/2005/8/layout/vList2"/>
    <dgm:cxn modelId="{8C7BE416-FBE3-4A40-8F89-99442B853D31}" type="presParOf" srcId="{C240FE58-5E9E-49E2-B313-10421D587F5D}" destId="{2937971B-0469-4CAA-9AFB-FDEED622D653}" srcOrd="3" destOrd="0" presId="urn:microsoft.com/office/officeart/2005/8/layout/vList2"/>
    <dgm:cxn modelId="{240A2AB4-86C7-43F6-99E7-D6758F88894B}" type="presParOf" srcId="{C240FE58-5E9E-49E2-B313-10421D587F5D}" destId="{0A378D4B-ACA2-4C9B-9EDB-7124D91BDB4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B09BB1-2E67-4AD5-AD8D-D2694C3377B9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GB"/>
        </a:p>
      </dgm:t>
    </dgm:pt>
    <dgm:pt modelId="{7739C13A-D3E9-431F-A1C0-228A3206405B}">
      <dgm:prSet/>
      <dgm:spPr/>
      <dgm:t>
        <a:bodyPr/>
        <a:lstStyle/>
        <a:p>
          <a:pPr rtl="0"/>
          <a:r>
            <a:rPr lang="en-GB" dirty="0"/>
            <a:t>A new Service Level Agreement to support learning and skills delivery by local FE colleges</a:t>
          </a:r>
        </a:p>
      </dgm:t>
    </dgm:pt>
    <dgm:pt modelId="{306195CD-3C7A-4F95-A98F-CD4A453DE6AE}" type="parTrans" cxnId="{DA535BCE-4BC5-47BE-A961-CD435E0623D3}">
      <dgm:prSet/>
      <dgm:spPr/>
      <dgm:t>
        <a:bodyPr/>
        <a:lstStyle/>
        <a:p>
          <a:endParaRPr lang="en-GB"/>
        </a:p>
      </dgm:t>
    </dgm:pt>
    <dgm:pt modelId="{52A791A3-B77E-4077-B9D4-187005616BF2}" type="sibTrans" cxnId="{DA535BCE-4BC5-47BE-A961-CD435E0623D3}">
      <dgm:prSet/>
      <dgm:spPr/>
      <dgm:t>
        <a:bodyPr/>
        <a:lstStyle/>
        <a:p>
          <a:endParaRPr lang="en-GB"/>
        </a:p>
      </dgm:t>
    </dgm:pt>
    <dgm:pt modelId="{D3158B09-2400-41A4-8437-35F38679BBE2}">
      <dgm:prSet/>
      <dgm:spPr/>
      <dgm:t>
        <a:bodyPr/>
        <a:lstStyle/>
        <a:p>
          <a:pPr rtl="0"/>
          <a:r>
            <a:rPr lang="en-GB" dirty="0"/>
            <a:t>Joint working and initiatives with SE Trust to improve healthcare in prisons</a:t>
          </a:r>
        </a:p>
      </dgm:t>
    </dgm:pt>
    <dgm:pt modelId="{3684C15F-6735-4134-8C60-392FAF05F4E2}" type="parTrans" cxnId="{7D207BDF-E039-4806-9455-6BB53783A694}">
      <dgm:prSet/>
      <dgm:spPr/>
      <dgm:t>
        <a:bodyPr/>
        <a:lstStyle/>
        <a:p>
          <a:endParaRPr lang="en-GB"/>
        </a:p>
      </dgm:t>
    </dgm:pt>
    <dgm:pt modelId="{4862B060-4545-4748-8FAC-1FF37742FEA6}" type="sibTrans" cxnId="{7D207BDF-E039-4806-9455-6BB53783A694}">
      <dgm:prSet/>
      <dgm:spPr/>
      <dgm:t>
        <a:bodyPr/>
        <a:lstStyle/>
        <a:p>
          <a:endParaRPr lang="en-GB"/>
        </a:p>
      </dgm:t>
    </dgm:pt>
    <dgm:pt modelId="{06450B92-3CB9-484E-8A1D-9F8586E67962}">
      <dgm:prSet/>
      <dgm:spPr/>
      <dgm:t>
        <a:bodyPr/>
        <a:lstStyle/>
        <a:p>
          <a:pPr rtl="0"/>
          <a:r>
            <a:rPr lang="en-GB" dirty="0"/>
            <a:t>Progressive partnerships with the Irish Prison Service, HMPPS, PBNI and the PSNI</a:t>
          </a:r>
        </a:p>
      </dgm:t>
    </dgm:pt>
    <dgm:pt modelId="{0559ABBB-7505-4957-950D-A8B8ABE7D3F1}" type="parTrans" cxnId="{823A492D-490A-4AD6-805D-80CB2A6B3B0E}">
      <dgm:prSet/>
      <dgm:spPr/>
      <dgm:t>
        <a:bodyPr/>
        <a:lstStyle/>
        <a:p>
          <a:endParaRPr lang="en-GB"/>
        </a:p>
      </dgm:t>
    </dgm:pt>
    <dgm:pt modelId="{A25E1715-7997-4BF9-B517-9E02DC49FF8F}" type="sibTrans" cxnId="{823A492D-490A-4AD6-805D-80CB2A6B3B0E}">
      <dgm:prSet/>
      <dgm:spPr/>
      <dgm:t>
        <a:bodyPr/>
        <a:lstStyle/>
        <a:p>
          <a:endParaRPr lang="en-GB"/>
        </a:p>
      </dgm:t>
    </dgm:pt>
    <dgm:pt modelId="{A3B40F22-CA6E-4DA0-AB93-F8BF2BD6E3AC}">
      <dgm:prSet/>
      <dgm:spPr/>
      <dgm:t>
        <a:bodyPr/>
        <a:lstStyle/>
        <a:p>
          <a:pPr rtl="0"/>
          <a:r>
            <a:rPr lang="en-GB" dirty="0"/>
            <a:t>Strong relationships with the VCS supporting delivery.</a:t>
          </a:r>
        </a:p>
      </dgm:t>
    </dgm:pt>
    <dgm:pt modelId="{31F3F4BD-AA5C-4DEA-9F99-7AB9F4345A32}" type="parTrans" cxnId="{83D38550-BE0B-4B98-8DEB-6ADA2F4D9733}">
      <dgm:prSet/>
      <dgm:spPr/>
      <dgm:t>
        <a:bodyPr/>
        <a:lstStyle/>
        <a:p>
          <a:endParaRPr lang="en-GB"/>
        </a:p>
      </dgm:t>
    </dgm:pt>
    <dgm:pt modelId="{492B6A70-6ECD-4DC0-B6F7-DF3223B4EF57}" type="sibTrans" cxnId="{83D38550-BE0B-4B98-8DEB-6ADA2F4D9733}">
      <dgm:prSet/>
      <dgm:spPr/>
      <dgm:t>
        <a:bodyPr/>
        <a:lstStyle/>
        <a:p>
          <a:endParaRPr lang="en-GB"/>
        </a:p>
      </dgm:t>
    </dgm:pt>
    <dgm:pt modelId="{1CA50CC4-1EB8-44E4-A1A2-2030DD13244D}" type="pres">
      <dgm:prSet presAssocID="{FCB09BB1-2E67-4AD5-AD8D-D2694C3377B9}" presName="linear" presStyleCnt="0">
        <dgm:presLayoutVars>
          <dgm:animLvl val="lvl"/>
          <dgm:resizeHandles val="exact"/>
        </dgm:presLayoutVars>
      </dgm:prSet>
      <dgm:spPr/>
    </dgm:pt>
    <dgm:pt modelId="{8DE8FCF2-121D-4E12-AEE3-A6F128DD586A}" type="pres">
      <dgm:prSet presAssocID="{7739C13A-D3E9-431F-A1C0-228A3206405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F360D4A-242A-4972-86EB-C16D9EC22279}" type="pres">
      <dgm:prSet presAssocID="{52A791A3-B77E-4077-B9D4-187005616BF2}" presName="spacer" presStyleCnt="0"/>
      <dgm:spPr/>
    </dgm:pt>
    <dgm:pt modelId="{0CA8164F-2C6F-4E7A-AF92-75AE2C2D0ABA}" type="pres">
      <dgm:prSet presAssocID="{D3158B09-2400-41A4-8437-35F38679BBE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A3C5C62-DFC2-4D55-BF46-FD3687975BA3}" type="pres">
      <dgm:prSet presAssocID="{4862B060-4545-4748-8FAC-1FF37742FEA6}" presName="spacer" presStyleCnt="0"/>
      <dgm:spPr/>
    </dgm:pt>
    <dgm:pt modelId="{503CA995-DB81-4044-9676-3F8D757B16CF}" type="pres">
      <dgm:prSet presAssocID="{06450B92-3CB9-484E-8A1D-9F8586E6796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23E4A99-A415-4982-AFD8-3849D44C4E0E}" type="pres">
      <dgm:prSet presAssocID="{A25E1715-7997-4BF9-B517-9E02DC49FF8F}" presName="spacer" presStyleCnt="0"/>
      <dgm:spPr/>
    </dgm:pt>
    <dgm:pt modelId="{5E53EFA5-02B8-40A2-BDB8-7E6DFCFD948A}" type="pres">
      <dgm:prSet presAssocID="{A3B40F22-CA6E-4DA0-AB93-F8BF2BD6E3A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3FF670F-6E72-418E-AF11-9CE98A060A22}" type="presOf" srcId="{06450B92-3CB9-484E-8A1D-9F8586E67962}" destId="{503CA995-DB81-4044-9676-3F8D757B16CF}" srcOrd="0" destOrd="0" presId="urn:microsoft.com/office/officeart/2005/8/layout/vList2"/>
    <dgm:cxn modelId="{0267FE1D-CB9D-4829-A88C-11AF0C76EB7E}" type="presOf" srcId="{A3B40F22-CA6E-4DA0-AB93-F8BF2BD6E3AC}" destId="{5E53EFA5-02B8-40A2-BDB8-7E6DFCFD948A}" srcOrd="0" destOrd="0" presId="urn:microsoft.com/office/officeart/2005/8/layout/vList2"/>
    <dgm:cxn modelId="{823A492D-490A-4AD6-805D-80CB2A6B3B0E}" srcId="{FCB09BB1-2E67-4AD5-AD8D-D2694C3377B9}" destId="{06450B92-3CB9-484E-8A1D-9F8586E67962}" srcOrd="2" destOrd="0" parTransId="{0559ABBB-7505-4957-950D-A8B8ABE7D3F1}" sibTransId="{A25E1715-7997-4BF9-B517-9E02DC49FF8F}"/>
    <dgm:cxn modelId="{18A8B430-8E7F-4F1A-9A4B-F3C878C326F2}" type="presOf" srcId="{7739C13A-D3E9-431F-A1C0-228A3206405B}" destId="{8DE8FCF2-121D-4E12-AEE3-A6F128DD586A}" srcOrd="0" destOrd="0" presId="urn:microsoft.com/office/officeart/2005/8/layout/vList2"/>
    <dgm:cxn modelId="{7EC72C36-B150-402E-86CB-CD93919905BA}" type="presOf" srcId="{FCB09BB1-2E67-4AD5-AD8D-D2694C3377B9}" destId="{1CA50CC4-1EB8-44E4-A1A2-2030DD13244D}" srcOrd="0" destOrd="0" presId="urn:microsoft.com/office/officeart/2005/8/layout/vList2"/>
    <dgm:cxn modelId="{83D38550-BE0B-4B98-8DEB-6ADA2F4D9733}" srcId="{FCB09BB1-2E67-4AD5-AD8D-D2694C3377B9}" destId="{A3B40F22-CA6E-4DA0-AB93-F8BF2BD6E3AC}" srcOrd="3" destOrd="0" parTransId="{31F3F4BD-AA5C-4DEA-9F99-7AB9F4345A32}" sibTransId="{492B6A70-6ECD-4DC0-B6F7-DF3223B4EF57}"/>
    <dgm:cxn modelId="{7D207BDF-E039-4806-9455-6BB53783A694}" srcId="{FCB09BB1-2E67-4AD5-AD8D-D2694C3377B9}" destId="{D3158B09-2400-41A4-8437-35F38679BBE2}" srcOrd="1" destOrd="0" parTransId="{3684C15F-6735-4134-8C60-392FAF05F4E2}" sibTransId="{4862B060-4545-4748-8FAC-1FF37742FEA6}"/>
    <dgm:cxn modelId="{08F462E4-5792-4DB6-9C53-3E72EFFA26E6}" type="presOf" srcId="{D3158B09-2400-41A4-8437-35F38679BBE2}" destId="{0CA8164F-2C6F-4E7A-AF92-75AE2C2D0ABA}" srcOrd="0" destOrd="0" presId="urn:microsoft.com/office/officeart/2005/8/layout/vList2"/>
    <dgm:cxn modelId="{DA535BCE-4BC5-47BE-A961-CD435E0623D3}" srcId="{FCB09BB1-2E67-4AD5-AD8D-D2694C3377B9}" destId="{7739C13A-D3E9-431F-A1C0-228A3206405B}" srcOrd="0" destOrd="0" parTransId="{306195CD-3C7A-4F95-A98F-CD4A453DE6AE}" sibTransId="{52A791A3-B77E-4077-B9D4-187005616BF2}"/>
    <dgm:cxn modelId="{0CC3ABF2-3BC5-49EB-8754-63D8C5EF5575}" type="presParOf" srcId="{1CA50CC4-1EB8-44E4-A1A2-2030DD13244D}" destId="{8DE8FCF2-121D-4E12-AEE3-A6F128DD586A}" srcOrd="0" destOrd="0" presId="urn:microsoft.com/office/officeart/2005/8/layout/vList2"/>
    <dgm:cxn modelId="{350CF4EC-DEB6-44D5-AA7B-F2E9159C557D}" type="presParOf" srcId="{1CA50CC4-1EB8-44E4-A1A2-2030DD13244D}" destId="{7F360D4A-242A-4972-86EB-C16D9EC22279}" srcOrd="1" destOrd="0" presId="urn:microsoft.com/office/officeart/2005/8/layout/vList2"/>
    <dgm:cxn modelId="{6867B2A3-E8FF-4DEB-A82F-0C813BE8884E}" type="presParOf" srcId="{1CA50CC4-1EB8-44E4-A1A2-2030DD13244D}" destId="{0CA8164F-2C6F-4E7A-AF92-75AE2C2D0ABA}" srcOrd="2" destOrd="0" presId="urn:microsoft.com/office/officeart/2005/8/layout/vList2"/>
    <dgm:cxn modelId="{C1A51651-7E06-4DBD-BD42-57537F8F0324}" type="presParOf" srcId="{1CA50CC4-1EB8-44E4-A1A2-2030DD13244D}" destId="{6A3C5C62-DFC2-4D55-BF46-FD3687975BA3}" srcOrd="3" destOrd="0" presId="urn:microsoft.com/office/officeart/2005/8/layout/vList2"/>
    <dgm:cxn modelId="{ADDE1A02-8317-4C3D-97D6-A0EA90BF78BD}" type="presParOf" srcId="{1CA50CC4-1EB8-44E4-A1A2-2030DD13244D}" destId="{503CA995-DB81-4044-9676-3F8D757B16CF}" srcOrd="4" destOrd="0" presId="urn:microsoft.com/office/officeart/2005/8/layout/vList2"/>
    <dgm:cxn modelId="{48198F42-1CE8-4335-89CA-B021B3D52275}" type="presParOf" srcId="{1CA50CC4-1EB8-44E4-A1A2-2030DD13244D}" destId="{923E4A99-A415-4982-AFD8-3849D44C4E0E}" srcOrd="5" destOrd="0" presId="urn:microsoft.com/office/officeart/2005/8/layout/vList2"/>
    <dgm:cxn modelId="{41334F0C-2ED0-4D7B-B45C-5250F0ECC63A}" type="presParOf" srcId="{1CA50CC4-1EB8-44E4-A1A2-2030DD13244D}" destId="{5E53EFA5-02B8-40A2-BDB8-7E6DFCFD948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F931D7-1E3F-4DB2-8B5A-FFA1AB216000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GB"/>
        </a:p>
      </dgm:t>
    </dgm:pt>
    <dgm:pt modelId="{94867F01-DD38-48AA-A24D-E0CC9755E495}">
      <dgm:prSet/>
      <dgm:spPr/>
      <dgm:t>
        <a:bodyPr/>
        <a:lstStyle/>
        <a:p>
          <a:pPr rtl="0"/>
          <a:r>
            <a:rPr lang="en-GB" dirty="0"/>
            <a:t>Implementation of SPAR Evolution – to better support vulnerable individuals</a:t>
          </a:r>
        </a:p>
      </dgm:t>
    </dgm:pt>
    <dgm:pt modelId="{0E821570-9158-4C07-8404-8511F922C202}" type="parTrans" cxnId="{2E56C168-E81E-4D40-8EEB-B174DA94CE9E}">
      <dgm:prSet/>
      <dgm:spPr/>
      <dgm:t>
        <a:bodyPr/>
        <a:lstStyle/>
        <a:p>
          <a:endParaRPr lang="en-GB"/>
        </a:p>
      </dgm:t>
    </dgm:pt>
    <dgm:pt modelId="{B81A4E61-886C-4ED5-90DB-A9856FEDB3D0}" type="sibTrans" cxnId="{2E56C168-E81E-4D40-8EEB-B174DA94CE9E}">
      <dgm:prSet/>
      <dgm:spPr/>
      <dgm:t>
        <a:bodyPr/>
        <a:lstStyle/>
        <a:p>
          <a:endParaRPr lang="en-GB"/>
        </a:p>
      </dgm:t>
    </dgm:pt>
    <dgm:pt modelId="{6E56E1DC-3A57-4AE2-A3B7-92F06E545E3F}">
      <dgm:prSet/>
      <dgm:spPr/>
      <dgm:t>
        <a:bodyPr/>
        <a:lstStyle/>
        <a:p>
          <a:pPr rtl="0"/>
          <a:r>
            <a:rPr lang="en-GB" dirty="0"/>
            <a:t>Implementation of a Strengthening Family Relations Strategy</a:t>
          </a:r>
        </a:p>
      </dgm:t>
    </dgm:pt>
    <dgm:pt modelId="{C273EAB9-FF5C-44DD-9E0C-FFCE4A2A29DE}" type="parTrans" cxnId="{88146381-78EF-4CF4-BBC1-68A19AA2ED0E}">
      <dgm:prSet/>
      <dgm:spPr/>
      <dgm:t>
        <a:bodyPr/>
        <a:lstStyle/>
        <a:p>
          <a:endParaRPr lang="en-GB"/>
        </a:p>
      </dgm:t>
    </dgm:pt>
    <dgm:pt modelId="{082A3158-6A19-4734-9D8F-F5FBA0AFDFB9}" type="sibTrans" cxnId="{88146381-78EF-4CF4-BBC1-68A19AA2ED0E}">
      <dgm:prSet/>
      <dgm:spPr/>
      <dgm:t>
        <a:bodyPr/>
        <a:lstStyle/>
        <a:p>
          <a:endParaRPr lang="en-GB"/>
        </a:p>
      </dgm:t>
    </dgm:pt>
    <dgm:pt modelId="{BE54D541-E544-4A0F-92B4-4893339E6FBA}">
      <dgm:prSet/>
      <dgm:spPr/>
      <dgm:t>
        <a:bodyPr/>
        <a:lstStyle/>
        <a:p>
          <a:pPr rtl="0"/>
          <a:r>
            <a:rPr lang="en-GB" dirty="0"/>
            <a:t>Dedicated residential landing to support mental health, family engagement, older people</a:t>
          </a:r>
        </a:p>
      </dgm:t>
    </dgm:pt>
    <dgm:pt modelId="{33194E76-9540-4A64-BF8F-641B965C2CC3}" type="parTrans" cxnId="{C07AA6D5-E187-452B-8621-FC1DFD56E995}">
      <dgm:prSet/>
      <dgm:spPr/>
      <dgm:t>
        <a:bodyPr/>
        <a:lstStyle/>
        <a:p>
          <a:endParaRPr lang="en-GB"/>
        </a:p>
      </dgm:t>
    </dgm:pt>
    <dgm:pt modelId="{6F3FFFE8-1C02-441E-9061-EA4DA0BD839B}" type="sibTrans" cxnId="{C07AA6D5-E187-452B-8621-FC1DFD56E995}">
      <dgm:prSet/>
      <dgm:spPr/>
      <dgm:t>
        <a:bodyPr/>
        <a:lstStyle/>
        <a:p>
          <a:endParaRPr lang="en-GB"/>
        </a:p>
      </dgm:t>
    </dgm:pt>
    <dgm:pt modelId="{372CA12F-FE9A-4DA9-AE1A-43F4FECA46B0}" type="pres">
      <dgm:prSet presAssocID="{65F931D7-1E3F-4DB2-8B5A-FFA1AB216000}" presName="linear" presStyleCnt="0">
        <dgm:presLayoutVars>
          <dgm:animLvl val="lvl"/>
          <dgm:resizeHandles val="exact"/>
        </dgm:presLayoutVars>
      </dgm:prSet>
      <dgm:spPr/>
    </dgm:pt>
    <dgm:pt modelId="{B41FE33D-F705-47A6-9EB4-025B10C83786}" type="pres">
      <dgm:prSet presAssocID="{94867F01-DD38-48AA-A24D-E0CC9755E49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9386EF5-A08D-48D1-81E9-C9645558B406}" type="pres">
      <dgm:prSet presAssocID="{B81A4E61-886C-4ED5-90DB-A9856FEDB3D0}" presName="spacer" presStyleCnt="0"/>
      <dgm:spPr/>
    </dgm:pt>
    <dgm:pt modelId="{AE473B61-AD83-4404-B376-6E9C59EA8C27}" type="pres">
      <dgm:prSet presAssocID="{6E56E1DC-3A57-4AE2-A3B7-92F06E545E3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04F73DE-EB76-4587-8438-50342C7C11FC}" type="pres">
      <dgm:prSet presAssocID="{082A3158-6A19-4734-9D8F-F5FBA0AFDFB9}" presName="spacer" presStyleCnt="0"/>
      <dgm:spPr/>
    </dgm:pt>
    <dgm:pt modelId="{C59A7B4A-C1BB-4D99-8FA3-F50FFE7C4558}" type="pres">
      <dgm:prSet presAssocID="{BE54D541-E544-4A0F-92B4-4893339E6FB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D60AE0C-AC74-46ED-B718-06CAA47620E2}" type="presOf" srcId="{94867F01-DD38-48AA-A24D-E0CC9755E495}" destId="{B41FE33D-F705-47A6-9EB4-025B10C83786}" srcOrd="0" destOrd="0" presId="urn:microsoft.com/office/officeart/2005/8/layout/vList2"/>
    <dgm:cxn modelId="{2E56C168-E81E-4D40-8EEB-B174DA94CE9E}" srcId="{65F931D7-1E3F-4DB2-8B5A-FFA1AB216000}" destId="{94867F01-DD38-48AA-A24D-E0CC9755E495}" srcOrd="0" destOrd="0" parTransId="{0E821570-9158-4C07-8404-8511F922C202}" sibTransId="{B81A4E61-886C-4ED5-90DB-A9856FEDB3D0}"/>
    <dgm:cxn modelId="{1D9FE84E-7486-45E6-9F13-AB39846A1A61}" type="presOf" srcId="{BE54D541-E544-4A0F-92B4-4893339E6FBA}" destId="{C59A7B4A-C1BB-4D99-8FA3-F50FFE7C4558}" srcOrd="0" destOrd="0" presId="urn:microsoft.com/office/officeart/2005/8/layout/vList2"/>
    <dgm:cxn modelId="{88146381-78EF-4CF4-BBC1-68A19AA2ED0E}" srcId="{65F931D7-1E3F-4DB2-8B5A-FFA1AB216000}" destId="{6E56E1DC-3A57-4AE2-A3B7-92F06E545E3F}" srcOrd="1" destOrd="0" parTransId="{C273EAB9-FF5C-44DD-9E0C-FFCE4A2A29DE}" sibTransId="{082A3158-6A19-4734-9D8F-F5FBA0AFDFB9}"/>
    <dgm:cxn modelId="{464CE396-0B19-44E9-A75C-F4DD2A562FB4}" type="presOf" srcId="{65F931D7-1E3F-4DB2-8B5A-FFA1AB216000}" destId="{372CA12F-FE9A-4DA9-AE1A-43F4FECA46B0}" srcOrd="0" destOrd="0" presId="urn:microsoft.com/office/officeart/2005/8/layout/vList2"/>
    <dgm:cxn modelId="{5E8BFB9B-2988-41F3-B4CD-CB8DF525A4D2}" type="presOf" srcId="{6E56E1DC-3A57-4AE2-A3B7-92F06E545E3F}" destId="{AE473B61-AD83-4404-B376-6E9C59EA8C27}" srcOrd="0" destOrd="0" presId="urn:microsoft.com/office/officeart/2005/8/layout/vList2"/>
    <dgm:cxn modelId="{C07AA6D5-E187-452B-8621-FC1DFD56E995}" srcId="{65F931D7-1E3F-4DB2-8B5A-FFA1AB216000}" destId="{BE54D541-E544-4A0F-92B4-4893339E6FBA}" srcOrd="2" destOrd="0" parTransId="{33194E76-9540-4A64-BF8F-641B965C2CC3}" sibTransId="{6F3FFFE8-1C02-441E-9061-EA4DA0BD839B}"/>
    <dgm:cxn modelId="{E53F4EF2-A453-45EC-B5BD-C191C0F98BB9}" type="presParOf" srcId="{372CA12F-FE9A-4DA9-AE1A-43F4FECA46B0}" destId="{B41FE33D-F705-47A6-9EB4-025B10C83786}" srcOrd="0" destOrd="0" presId="urn:microsoft.com/office/officeart/2005/8/layout/vList2"/>
    <dgm:cxn modelId="{72BE6B66-E739-43F5-856C-5A20033999C9}" type="presParOf" srcId="{372CA12F-FE9A-4DA9-AE1A-43F4FECA46B0}" destId="{F9386EF5-A08D-48D1-81E9-C9645558B406}" srcOrd="1" destOrd="0" presId="urn:microsoft.com/office/officeart/2005/8/layout/vList2"/>
    <dgm:cxn modelId="{31EAE666-DFE5-425B-930E-9AA7FDA459A4}" type="presParOf" srcId="{372CA12F-FE9A-4DA9-AE1A-43F4FECA46B0}" destId="{AE473B61-AD83-4404-B376-6E9C59EA8C27}" srcOrd="2" destOrd="0" presId="urn:microsoft.com/office/officeart/2005/8/layout/vList2"/>
    <dgm:cxn modelId="{5B0B31FF-0F4F-4F4F-AAAB-C47D18BC353F}" type="presParOf" srcId="{372CA12F-FE9A-4DA9-AE1A-43F4FECA46B0}" destId="{604F73DE-EB76-4587-8438-50342C7C11FC}" srcOrd="3" destOrd="0" presId="urn:microsoft.com/office/officeart/2005/8/layout/vList2"/>
    <dgm:cxn modelId="{225A2DC3-226B-4AA5-BB83-9FB73E1D0FE3}" type="presParOf" srcId="{372CA12F-FE9A-4DA9-AE1A-43F4FECA46B0}" destId="{C59A7B4A-C1BB-4D99-8FA3-F50FFE7C455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7A9318-F24B-4655-9B2D-25268D734C5C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GB"/>
        </a:p>
      </dgm:t>
    </dgm:pt>
    <dgm:pt modelId="{C98DE275-833B-444C-9EFF-AD525C1E635D}">
      <dgm:prSet custT="1"/>
      <dgm:spPr/>
      <dgm:t>
        <a:bodyPr/>
        <a:lstStyle/>
        <a:p>
          <a:pPr rtl="0"/>
          <a:r>
            <a:rPr lang="en-GB" sz="1200" dirty="0"/>
            <a:t>Opening of Davis House  - modern, 360 cell accommodation block</a:t>
          </a:r>
        </a:p>
      </dgm:t>
    </dgm:pt>
    <dgm:pt modelId="{F3D62F09-60D3-4C22-A36F-E8286C0AB4CE}" type="parTrans" cxnId="{0843AB5B-7264-460E-8EDE-1F818F02F47B}">
      <dgm:prSet/>
      <dgm:spPr/>
      <dgm:t>
        <a:bodyPr/>
        <a:lstStyle/>
        <a:p>
          <a:endParaRPr lang="en-GB"/>
        </a:p>
      </dgm:t>
    </dgm:pt>
    <dgm:pt modelId="{C66615F6-985D-4C7E-A92C-0DDDE029779F}" type="sibTrans" cxnId="{0843AB5B-7264-460E-8EDE-1F818F02F47B}">
      <dgm:prSet/>
      <dgm:spPr/>
      <dgm:t>
        <a:bodyPr/>
        <a:lstStyle/>
        <a:p>
          <a:endParaRPr lang="en-GB"/>
        </a:p>
      </dgm:t>
    </dgm:pt>
    <dgm:pt modelId="{9ED68CD8-E0D1-49AF-BA72-330CE4F595B4}">
      <dgm:prSet custT="1"/>
      <dgm:spPr/>
      <dgm:t>
        <a:bodyPr/>
        <a:lstStyle/>
        <a:p>
          <a:pPr rtl="0"/>
          <a:r>
            <a:rPr lang="en-GB" sz="1200" dirty="0"/>
            <a:t>Estates 2020 – a route map for improving our estate</a:t>
          </a:r>
        </a:p>
      </dgm:t>
    </dgm:pt>
    <dgm:pt modelId="{A4298676-64E7-4624-A431-215A7362A892}" type="parTrans" cxnId="{459BEDA2-9B86-4FF3-955B-17BF2A34C23D}">
      <dgm:prSet/>
      <dgm:spPr/>
      <dgm:t>
        <a:bodyPr/>
        <a:lstStyle/>
        <a:p>
          <a:endParaRPr lang="en-GB"/>
        </a:p>
      </dgm:t>
    </dgm:pt>
    <dgm:pt modelId="{AF0484D6-B1DE-4016-8B22-45AA4B03A842}" type="sibTrans" cxnId="{459BEDA2-9B86-4FF3-955B-17BF2A34C23D}">
      <dgm:prSet/>
      <dgm:spPr/>
      <dgm:t>
        <a:bodyPr/>
        <a:lstStyle/>
        <a:p>
          <a:endParaRPr lang="en-GB"/>
        </a:p>
      </dgm:t>
    </dgm:pt>
    <dgm:pt modelId="{08012A80-B868-4FB5-9249-9A630C77C545}">
      <dgm:prSet custT="1"/>
      <dgm:spPr/>
      <dgm:t>
        <a:bodyPr/>
        <a:lstStyle/>
        <a:p>
          <a:pPr rtl="0"/>
          <a:r>
            <a:rPr lang="en-GB" sz="1200" dirty="0"/>
            <a:t>Introduction of a Prisoner Portal, in-cell telephony, tablets etc.</a:t>
          </a:r>
        </a:p>
      </dgm:t>
    </dgm:pt>
    <dgm:pt modelId="{8F7BF080-C06C-4D2C-9CC0-40D98A850879}" type="parTrans" cxnId="{54D99C3B-8667-4329-B62D-7EB0788DE6DD}">
      <dgm:prSet/>
      <dgm:spPr/>
      <dgm:t>
        <a:bodyPr/>
        <a:lstStyle/>
        <a:p>
          <a:endParaRPr lang="en-GB"/>
        </a:p>
      </dgm:t>
    </dgm:pt>
    <dgm:pt modelId="{532339F8-D46A-48B8-9C9A-BAA39CE3DF06}" type="sibTrans" cxnId="{54D99C3B-8667-4329-B62D-7EB0788DE6DD}">
      <dgm:prSet/>
      <dgm:spPr/>
      <dgm:t>
        <a:bodyPr/>
        <a:lstStyle/>
        <a:p>
          <a:endParaRPr lang="en-GB"/>
        </a:p>
      </dgm:t>
    </dgm:pt>
    <dgm:pt modelId="{AA4CB3D0-6897-4006-9E09-2038D613BF67}">
      <dgm:prSet custT="1"/>
      <dgm:spPr/>
      <dgm:t>
        <a:bodyPr/>
        <a:lstStyle/>
        <a:p>
          <a:pPr rtl="0"/>
          <a:r>
            <a:rPr lang="en-GB" sz="1200" dirty="0"/>
            <a:t>Replacement of PECCS fleet</a:t>
          </a:r>
        </a:p>
      </dgm:t>
    </dgm:pt>
    <dgm:pt modelId="{01D98BA7-FC47-44C9-B894-64B1F81CD58E}" type="parTrans" cxnId="{5FCED7F1-CEC7-422A-AC50-671BF83110C2}">
      <dgm:prSet/>
      <dgm:spPr/>
      <dgm:t>
        <a:bodyPr/>
        <a:lstStyle/>
        <a:p>
          <a:endParaRPr lang="en-GB"/>
        </a:p>
      </dgm:t>
    </dgm:pt>
    <dgm:pt modelId="{C81C078B-8D33-47E7-894F-A98D949B5C4E}" type="sibTrans" cxnId="{5FCED7F1-CEC7-422A-AC50-671BF83110C2}">
      <dgm:prSet/>
      <dgm:spPr/>
      <dgm:t>
        <a:bodyPr/>
        <a:lstStyle/>
        <a:p>
          <a:endParaRPr lang="en-GB"/>
        </a:p>
      </dgm:t>
    </dgm:pt>
    <dgm:pt modelId="{EDA9C717-FF97-47FC-B09E-51BD8B6A59F5}" type="pres">
      <dgm:prSet presAssocID="{E67A9318-F24B-4655-9B2D-25268D734C5C}" presName="linear" presStyleCnt="0">
        <dgm:presLayoutVars>
          <dgm:animLvl val="lvl"/>
          <dgm:resizeHandles val="exact"/>
        </dgm:presLayoutVars>
      </dgm:prSet>
      <dgm:spPr/>
    </dgm:pt>
    <dgm:pt modelId="{5984B7F7-B889-41E1-8DE3-9C5C219D8BED}" type="pres">
      <dgm:prSet presAssocID="{C98DE275-833B-444C-9EFF-AD525C1E635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3F2D0A8-F057-48FF-9B04-C8AEC454E3FC}" type="pres">
      <dgm:prSet presAssocID="{C66615F6-985D-4C7E-A92C-0DDDE029779F}" presName="spacer" presStyleCnt="0"/>
      <dgm:spPr/>
    </dgm:pt>
    <dgm:pt modelId="{A630E37A-63A2-4CEF-A6F5-CE7F67E5D6E3}" type="pres">
      <dgm:prSet presAssocID="{9ED68CD8-E0D1-49AF-BA72-330CE4F595B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CF8F132-2C36-45EA-B4DF-F3A513268951}" type="pres">
      <dgm:prSet presAssocID="{AF0484D6-B1DE-4016-8B22-45AA4B03A842}" presName="spacer" presStyleCnt="0"/>
      <dgm:spPr/>
    </dgm:pt>
    <dgm:pt modelId="{820458E6-CBB5-4CCC-B455-466597994414}" type="pres">
      <dgm:prSet presAssocID="{08012A80-B868-4FB5-9249-9A630C77C54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F23397A-76CE-4E77-8F99-C17BBBBED7F8}" type="pres">
      <dgm:prSet presAssocID="{532339F8-D46A-48B8-9C9A-BAA39CE3DF06}" presName="spacer" presStyleCnt="0"/>
      <dgm:spPr/>
    </dgm:pt>
    <dgm:pt modelId="{C1A8D15B-E87E-452C-90E8-B96150D994EE}" type="pres">
      <dgm:prSet presAssocID="{AA4CB3D0-6897-4006-9E09-2038D613BF6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4D99C3B-8667-4329-B62D-7EB0788DE6DD}" srcId="{E67A9318-F24B-4655-9B2D-25268D734C5C}" destId="{08012A80-B868-4FB5-9249-9A630C77C545}" srcOrd="2" destOrd="0" parTransId="{8F7BF080-C06C-4D2C-9CC0-40D98A850879}" sibTransId="{532339F8-D46A-48B8-9C9A-BAA39CE3DF06}"/>
    <dgm:cxn modelId="{0843AB5B-7264-460E-8EDE-1F818F02F47B}" srcId="{E67A9318-F24B-4655-9B2D-25268D734C5C}" destId="{C98DE275-833B-444C-9EFF-AD525C1E635D}" srcOrd="0" destOrd="0" parTransId="{F3D62F09-60D3-4C22-A36F-E8286C0AB4CE}" sibTransId="{C66615F6-985D-4C7E-A92C-0DDDE029779F}"/>
    <dgm:cxn modelId="{B24B8F5E-043B-4944-92A7-C528E5DEFC0C}" type="presOf" srcId="{AA4CB3D0-6897-4006-9E09-2038D613BF67}" destId="{C1A8D15B-E87E-452C-90E8-B96150D994EE}" srcOrd="0" destOrd="0" presId="urn:microsoft.com/office/officeart/2005/8/layout/vList2"/>
    <dgm:cxn modelId="{46E38B68-189C-42D0-B7CE-6F52D4E75B79}" type="presOf" srcId="{9ED68CD8-E0D1-49AF-BA72-330CE4F595B4}" destId="{A630E37A-63A2-4CEF-A6F5-CE7F67E5D6E3}" srcOrd="0" destOrd="0" presId="urn:microsoft.com/office/officeart/2005/8/layout/vList2"/>
    <dgm:cxn modelId="{73D01A71-74E0-49E2-9833-209E38DE13EA}" type="presOf" srcId="{E67A9318-F24B-4655-9B2D-25268D734C5C}" destId="{EDA9C717-FF97-47FC-B09E-51BD8B6A59F5}" srcOrd="0" destOrd="0" presId="urn:microsoft.com/office/officeart/2005/8/layout/vList2"/>
    <dgm:cxn modelId="{2B5F0356-3FF3-4D08-B6FC-55642679D188}" type="presOf" srcId="{C98DE275-833B-444C-9EFF-AD525C1E635D}" destId="{5984B7F7-B889-41E1-8DE3-9C5C219D8BED}" srcOrd="0" destOrd="0" presId="urn:microsoft.com/office/officeart/2005/8/layout/vList2"/>
    <dgm:cxn modelId="{7CC2698E-D930-43DF-AED6-C6BF881FB11E}" type="presOf" srcId="{08012A80-B868-4FB5-9249-9A630C77C545}" destId="{820458E6-CBB5-4CCC-B455-466597994414}" srcOrd="0" destOrd="0" presId="urn:microsoft.com/office/officeart/2005/8/layout/vList2"/>
    <dgm:cxn modelId="{459BEDA2-9B86-4FF3-955B-17BF2A34C23D}" srcId="{E67A9318-F24B-4655-9B2D-25268D734C5C}" destId="{9ED68CD8-E0D1-49AF-BA72-330CE4F595B4}" srcOrd="1" destOrd="0" parTransId="{A4298676-64E7-4624-A431-215A7362A892}" sibTransId="{AF0484D6-B1DE-4016-8B22-45AA4B03A842}"/>
    <dgm:cxn modelId="{5FCED7F1-CEC7-422A-AC50-671BF83110C2}" srcId="{E67A9318-F24B-4655-9B2D-25268D734C5C}" destId="{AA4CB3D0-6897-4006-9E09-2038D613BF67}" srcOrd="3" destOrd="0" parTransId="{01D98BA7-FC47-44C9-B894-64B1F81CD58E}" sibTransId="{C81C078B-8D33-47E7-894F-A98D949B5C4E}"/>
    <dgm:cxn modelId="{BDF83820-D4F8-48DB-83C2-EED52A0374A4}" type="presParOf" srcId="{EDA9C717-FF97-47FC-B09E-51BD8B6A59F5}" destId="{5984B7F7-B889-41E1-8DE3-9C5C219D8BED}" srcOrd="0" destOrd="0" presId="urn:microsoft.com/office/officeart/2005/8/layout/vList2"/>
    <dgm:cxn modelId="{80F2B3B6-29D4-49FD-81AB-2834EA3ED27B}" type="presParOf" srcId="{EDA9C717-FF97-47FC-B09E-51BD8B6A59F5}" destId="{33F2D0A8-F057-48FF-9B04-C8AEC454E3FC}" srcOrd="1" destOrd="0" presId="urn:microsoft.com/office/officeart/2005/8/layout/vList2"/>
    <dgm:cxn modelId="{E713BA0E-6CB0-429C-BDDA-4C92B3A9A0A4}" type="presParOf" srcId="{EDA9C717-FF97-47FC-B09E-51BD8B6A59F5}" destId="{A630E37A-63A2-4CEF-A6F5-CE7F67E5D6E3}" srcOrd="2" destOrd="0" presId="urn:microsoft.com/office/officeart/2005/8/layout/vList2"/>
    <dgm:cxn modelId="{96FD07A7-99DE-48D4-987A-A32DD868BE41}" type="presParOf" srcId="{EDA9C717-FF97-47FC-B09E-51BD8B6A59F5}" destId="{ACF8F132-2C36-45EA-B4DF-F3A513268951}" srcOrd="3" destOrd="0" presId="urn:microsoft.com/office/officeart/2005/8/layout/vList2"/>
    <dgm:cxn modelId="{078485AE-7AC4-4DB2-8B2B-9F7DBAC44D61}" type="presParOf" srcId="{EDA9C717-FF97-47FC-B09E-51BD8B6A59F5}" destId="{820458E6-CBB5-4CCC-B455-466597994414}" srcOrd="4" destOrd="0" presId="urn:microsoft.com/office/officeart/2005/8/layout/vList2"/>
    <dgm:cxn modelId="{86988C29-3D57-47CC-A7C6-9ED37A70A94C}" type="presParOf" srcId="{EDA9C717-FF97-47FC-B09E-51BD8B6A59F5}" destId="{7F23397A-76CE-4E77-8F99-C17BBBBED7F8}" srcOrd="5" destOrd="0" presId="urn:microsoft.com/office/officeart/2005/8/layout/vList2"/>
    <dgm:cxn modelId="{75247B5F-3B12-451A-9651-1ACD823CE71C}" type="presParOf" srcId="{EDA9C717-FF97-47FC-B09E-51BD8B6A59F5}" destId="{C1A8D15B-E87E-452C-90E8-B96150D994E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29B0CE-ED1D-4840-B99A-17DD43DE2B46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688EE23A-2CC0-46A1-BDCE-0A074F213714}">
      <dgm:prSet phldrT="[Text]"/>
      <dgm:spPr>
        <a:solidFill>
          <a:srgbClr val="0070C0"/>
        </a:solidFill>
      </dgm:spPr>
      <dgm:t>
        <a:bodyPr/>
        <a:lstStyle/>
        <a:p>
          <a:endParaRPr lang="en-GB" dirty="0"/>
        </a:p>
      </dgm:t>
    </dgm:pt>
    <dgm:pt modelId="{4CA3282A-59A1-45CA-8868-6D1791791BF3}" type="parTrans" cxnId="{D2C30193-FAEC-4DAD-99E8-B894F343C23D}">
      <dgm:prSet/>
      <dgm:spPr/>
      <dgm:t>
        <a:bodyPr/>
        <a:lstStyle/>
        <a:p>
          <a:endParaRPr lang="en-GB"/>
        </a:p>
      </dgm:t>
    </dgm:pt>
    <dgm:pt modelId="{C30DD26C-ACD8-44B7-A442-4824ED8DB5FE}" type="sibTrans" cxnId="{D2C30193-FAEC-4DAD-99E8-B894F343C23D}">
      <dgm:prSet/>
      <dgm:spPr/>
      <dgm:t>
        <a:bodyPr/>
        <a:lstStyle/>
        <a:p>
          <a:endParaRPr lang="en-GB"/>
        </a:p>
      </dgm:t>
    </dgm:pt>
    <dgm:pt modelId="{F1B35B40-CF59-4ECE-84D4-D2DDBF48C058}">
      <dgm:prSet phldrT="[Text]"/>
      <dgm:spPr>
        <a:solidFill>
          <a:srgbClr val="7030A0"/>
        </a:solidFill>
      </dgm:spPr>
      <dgm:t>
        <a:bodyPr/>
        <a:lstStyle/>
        <a:p>
          <a:endParaRPr lang="en-GB" dirty="0"/>
        </a:p>
      </dgm:t>
    </dgm:pt>
    <dgm:pt modelId="{8FA2CA5A-E8A3-4153-AF06-9B855EB96869}" type="parTrans" cxnId="{46C85B42-F143-43F2-9306-BE31D3D1EEC9}">
      <dgm:prSet/>
      <dgm:spPr/>
      <dgm:t>
        <a:bodyPr/>
        <a:lstStyle/>
        <a:p>
          <a:endParaRPr lang="en-GB"/>
        </a:p>
      </dgm:t>
    </dgm:pt>
    <dgm:pt modelId="{C2F54432-4E98-4DB9-9750-BE699FB9DAF6}" type="sibTrans" cxnId="{46C85B42-F143-43F2-9306-BE31D3D1EEC9}">
      <dgm:prSet/>
      <dgm:spPr/>
      <dgm:t>
        <a:bodyPr/>
        <a:lstStyle/>
        <a:p>
          <a:endParaRPr lang="en-GB"/>
        </a:p>
      </dgm:t>
    </dgm:pt>
    <dgm:pt modelId="{282C53DB-2EFC-4C21-BF43-4003F710BE9B}">
      <dgm:prSet phldrT="[Text]"/>
      <dgm:spPr>
        <a:solidFill>
          <a:srgbClr val="002060"/>
        </a:solidFill>
      </dgm:spPr>
      <dgm:t>
        <a:bodyPr/>
        <a:lstStyle/>
        <a:p>
          <a:endParaRPr lang="en-GB" dirty="0"/>
        </a:p>
      </dgm:t>
    </dgm:pt>
    <dgm:pt modelId="{A349935F-59FC-46F4-8E7E-A4101E277FD3}" type="parTrans" cxnId="{DA623982-27C2-47FD-8B39-B56DEA5DE469}">
      <dgm:prSet/>
      <dgm:spPr/>
      <dgm:t>
        <a:bodyPr/>
        <a:lstStyle/>
        <a:p>
          <a:endParaRPr lang="en-GB"/>
        </a:p>
      </dgm:t>
    </dgm:pt>
    <dgm:pt modelId="{074B06CE-7799-4F25-A567-0CB90C2BFBD2}" type="sibTrans" cxnId="{DA623982-27C2-47FD-8B39-B56DEA5DE469}">
      <dgm:prSet/>
      <dgm:spPr/>
      <dgm:t>
        <a:bodyPr/>
        <a:lstStyle/>
        <a:p>
          <a:endParaRPr lang="en-GB"/>
        </a:p>
      </dgm:t>
    </dgm:pt>
    <dgm:pt modelId="{FCDB34EB-4780-496C-98A2-2329AD4793B9}" type="pres">
      <dgm:prSet presAssocID="{3529B0CE-ED1D-4840-B99A-17DD43DE2B4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F473BEF-5FC6-4B51-A8D8-39C4468843AA}" type="pres">
      <dgm:prSet presAssocID="{688EE23A-2CC0-46A1-BDCE-0A074F213714}" presName="gear1" presStyleLbl="node1" presStyleIdx="0" presStyleCnt="3" custLinFactNeighborX="5178" custLinFactNeighborY="-3070">
        <dgm:presLayoutVars>
          <dgm:chMax val="1"/>
          <dgm:bulletEnabled val="1"/>
        </dgm:presLayoutVars>
      </dgm:prSet>
      <dgm:spPr/>
    </dgm:pt>
    <dgm:pt modelId="{6C321A3E-E440-4B8F-B84F-D6CE40606067}" type="pres">
      <dgm:prSet presAssocID="{688EE23A-2CC0-46A1-BDCE-0A074F213714}" presName="gear1srcNode" presStyleLbl="node1" presStyleIdx="0" presStyleCnt="3"/>
      <dgm:spPr/>
    </dgm:pt>
    <dgm:pt modelId="{A1C61551-A138-4FD7-B380-7E0BF557604A}" type="pres">
      <dgm:prSet presAssocID="{688EE23A-2CC0-46A1-BDCE-0A074F213714}" presName="gear1dstNode" presStyleLbl="node1" presStyleIdx="0" presStyleCnt="3"/>
      <dgm:spPr/>
    </dgm:pt>
    <dgm:pt modelId="{116A1276-D0DD-486B-B158-3DB8432E8134}" type="pres">
      <dgm:prSet presAssocID="{F1B35B40-CF59-4ECE-84D4-D2DDBF48C058}" presName="gear2" presStyleLbl="node1" presStyleIdx="1" presStyleCnt="3">
        <dgm:presLayoutVars>
          <dgm:chMax val="1"/>
          <dgm:bulletEnabled val="1"/>
        </dgm:presLayoutVars>
      </dgm:prSet>
      <dgm:spPr/>
    </dgm:pt>
    <dgm:pt modelId="{CD39D027-57EA-4332-B13D-04E7811B1634}" type="pres">
      <dgm:prSet presAssocID="{F1B35B40-CF59-4ECE-84D4-D2DDBF48C058}" presName="gear2srcNode" presStyleLbl="node1" presStyleIdx="1" presStyleCnt="3"/>
      <dgm:spPr/>
    </dgm:pt>
    <dgm:pt modelId="{4257B6BC-6D49-427F-8830-459AE5E0AB12}" type="pres">
      <dgm:prSet presAssocID="{F1B35B40-CF59-4ECE-84D4-D2DDBF48C058}" presName="gear2dstNode" presStyleLbl="node1" presStyleIdx="1" presStyleCnt="3"/>
      <dgm:spPr/>
    </dgm:pt>
    <dgm:pt modelId="{615DB3AD-7D1B-4613-BE9B-E9EFD39FF596}" type="pres">
      <dgm:prSet presAssocID="{282C53DB-2EFC-4C21-BF43-4003F710BE9B}" presName="gear3" presStyleLbl="node1" presStyleIdx="2" presStyleCnt="3"/>
      <dgm:spPr/>
    </dgm:pt>
    <dgm:pt modelId="{D4E3C2AC-04E9-4BEF-9992-40E1351A6A9F}" type="pres">
      <dgm:prSet presAssocID="{282C53DB-2EFC-4C21-BF43-4003F710BE9B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6C7E60F-0B67-4BCD-815B-18023B6580B5}" type="pres">
      <dgm:prSet presAssocID="{282C53DB-2EFC-4C21-BF43-4003F710BE9B}" presName="gear3srcNode" presStyleLbl="node1" presStyleIdx="2" presStyleCnt="3"/>
      <dgm:spPr/>
    </dgm:pt>
    <dgm:pt modelId="{5AAB3B03-AAED-419E-90CD-CA1B05B691D5}" type="pres">
      <dgm:prSet presAssocID="{282C53DB-2EFC-4C21-BF43-4003F710BE9B}" presName="gear3dstNode" presStyleLbl="node1" presStyleIdx="2" presStyleCnt="3"/>
      <dgm:spPr/>
    </dgm:pt>
    <dgm:pt modelId="{A3C8091F-5EC5-42C7-8B43-4769973F65CA}" type="pres">
      <dgm:prSet presAssocID="{C30DD26C-ACD8-44B7-A442-4824ED8DB5FE}" presName="connector1" presStyleLbl="sibTrans2D1" presStyleIdx="0" presStyleCnt="3" custAng="400346" custLinFactNeighborX="4591" custLinFactNeighborY="1656"/>
      <dgm:spPr/>
    </dgm:pt>
    <dgm:pt modelId="{23187708-FF36-4889-AD0D-E63A5033EE3F}" type="pres">
      <dgm:prSet presAssocID="{C2F54432-4E98-4DB9-9750-BE699FB9DAF6}" presName="connector2" presStyleLbl="sibTrans2D1" presStyleIdx="1" presStyleCnt="3"/>
      <dgm:spPr/>
    </dgm:pt>
    <dgm:pt modelId="{F43AE774-0B42-4397-8A11-90DB757242A0}" type="pres">
      <dgm:prSet presAssocID="{074B06CE-7799-4F25-A567-0CB90C2BFBD2}" presName="connector3" presStyleLbl="sibTrans2D1" presStyleIdx="2" presStyleCnt="3"/>
      <dgm:spPr/>
    </dgm:pt>
  </dgm:ptLst>
  <dgm:cxnLst>
    <dgm:cxn modelId="{7559310B-F308-4BB8-9656-48D0900366DE}" type="presOf" srcId="{688EE23A-2CC0-46A1-BDCE-0A074F213714}" destId="{A1C61551-A138-4FD7-B380-7E0BF557604A}" srcOrd="2" destOrd="0" presId="urn:microsoft.com/office/officeart/2005/8/layout/gear1"/>
    <dgm:cxn modelId="{BF84F81B-73D5-4C52-AC86-F65AD7A3A8B4}" type="presOf" srcId="{282C53DB-2EFC-4C21-BF43-4003F710BE9B}" destId="{5AAB3B03-AAED-419E-90CD-CA1B05B691D5}" srcOrd="3" destOrd="0" presId="urn:microsoft.com/office/officeart/2005/8/layout/gear1"/>
    <dgm:cxn modelId="{4094575B-F9D5-4402-8DD9-A1A42C83F411}" type="presOf" srcId="{282C53DB-2EFC-4C21-BF43-4003F710BE9B}" destId="{615DB3AD-7D1B-4613-BE9B-E9EFD39FF596}" srcOrd="0" destOrd="0" presId="urn:microsoft.com/office/officeart/2005/8/layout/gear1"/>
    <dgm:cxn modelId="{46C85B42-F143-43F2-9306-BE31D3D1EEC9}" srcId="{3529B0CE-ED1D-4840-B99A-17DD43DE2B46}" destId="{F1B35B40-CF59-4ECE-84D4-D2DDBF48C058}" srcOrd="1" destOrd="0" parTransId="{8FA2CA5A-E8A3-4153-AF06-9B855EB96869}" sibTransId="{C2F54432-4E98-4DB9-9750-BE699FB9DAF6}"/>
    <dgm:cxn modelId="{E3175249-552A-44FD-8CB6-CDDAFBE1DEB2}" type="presOf" srcId="{074B06CE-7799-4F25-A567-0CB90C2BFBD2}" destId="{F43AE774-0B42-4397-8A11-90DB757242A0}" srcOrd="0" destOrd="0" presId="urn:microsoft.com/office/officeart/2005/8/layout/gear1"/>
    <dgm:cxn modelId="{C65AB869-6CA0-43FA-A8A9-5BE555901422}" type="presOf" srcId="{3529B0CE-ED1D-4840-B99A-17DD43DE2B46}" destId="{FCDB34EB-4780-496C-98A2-2329AD4793B9}" srcOrd="0" destOrd="0" presId="urn:microsoft.com/office/officeart/2005/8/layout/gear1"/>
    <dgm:cxn modelId="{C7BD2D76-DCD3-4437-A42B-67C34CCDC6E9}" type="presOf" srcId="{282C53DB-2EFC-4C21-BF43-4003F710BE9B}" destId="{D4E3C2AC-04E9-4BEF-9992-40E1351A6A9F}" srcOrd="1" destOrd="0" presId="urn:microsoft.com/office/officeart/2005/8/layout/gear1"/>
    <dgm:cxn modelId="{233E5956-E230-4B2F-A0FE-319690CD0EDB}" type="presOf" srcId="{F1B35B40-CF59-4ECE-84D4-D2DDBF48C058}" destId="{4257B6BC-6D49-427F-8830-459AE5E0AB12}" srcOrd="2" destOrd="0" presId="urn:microsoft.com/office/officeart/2005/8/layout/gear1"/>
    <dgm:cxn modelId="{DA623982-27C2-47FD-8B39-B56DEA5DE469}" srcId="{3529B0CE-ED1D-4840-B99A-17DD43DE2B46}" destId="{282C53DB-2EFC-4C21-BF43-4003F710BE9B}" srcOrd="2" destOrd="0" parTransId="{A349935F-59FC-46F4-8E7E-A4101E277FD3}" sibTransId="{074B06CE-7799-4F25-A567-0CB90C2BFBD2}"/>
    <dgm:cxn modelId="{A1870F85-C4D5-415E-B480-0799DD36D754}" type="presOf" srcId="{282C53DB-2EFC-4C21-BF43-4003F710BE9B}" destId="{16C7E60F-0B67-4BCD-815B-18023B6580B5}" srcOrd="2" destOrd="0" presId="urn:microsoft.com/office/officeart/2005/8/layout/gear1"/>
    <dgm:cxn modelId="{70781B87-75AE-43B3-ABE6-B511197E0DE6}" type="presOf" srcId="{688EE23A-2CC0-46A1-BDCE-0A074F213714}" destId="{6C321A3E-E440-4B8F-B84F-D6CE40606067}" srcOrd="1" destOrd="0" presId="urn:microsoft.com/office/officeart/2005/8/layout/gear1"/>
    <dgm:cxn modelId="{D2C30193-FAEC-4DAD-99E8-B894F343C23D}" srcId="{3529B0CE-ED1D-4840-B99A-17DD43DE2B46}" destId="{688EE23A-2CC0-46A1-BDCE-0A074F213714}" srcOrd="0" destOrd="0" parTransId="{4CA3282A-59A1-45CA-8868-6D1791791BF3}" sibTransId="{C30DD26C-ACD8-44B7-A442-4824ED8DB5FE}"/>
    <dgm:cxn modelId="{58DCDFA8-E0C2-428A-916C-5029C6F2B2B9}" type="presOf" srcId="{C30DD26C-ACD8-44B7-A442-4824ED8DB5FE}" destId="{A3C8091F-5EC5-42C7-8B43-4769973F65CA}" srcOrd="0" destOrd="0" presId="urn:microsoft.com/office/officeart/2005/8/layout/gear1"/>
    <dgm:cxn modelId="{E13035B0-D522-4215-9137-774FE4FF2800}" type="presOf" srcId="{688EE23A-2CC0-46A1-BDCE-0A074F213714}" destId="{CF473BEF-5FC6-4B51-A8D8-39C4468843AA}" srcOrd="0" destOrd="0" presId="urn:microsoft.com/office/officeart/2005/8/layout/gear1"/>
    <dgm:cxn modelId="{A49BDFB6-66DC-49E7-B1C1-5D0ED5F9F7D3}" type="presOf" srcId="{F1B35B40-CF59-4ECE-84D4-D2DDBF48C058}" destId="{116A1276-D0DD-486B-B158-3DB8432E8134}" srcOrd="0" destOrd="0" presId="urn:microsoft.com/office/officeart/2005/8/layout/gear1"/>
    <dgm:cxn modelId="{737491EF-BAD7-4A84-B8D6-ABAC6A13B076}" type="presOf" srcId="{F1B35B40-CF59-4ECE-84D4-D2DDBF48C058}" destId="{CD39D027-57EA-4332-B13D-04E7811B1634}" srcOrd="1" destOrd="0" presId="urn:microsoft.com/office/officeart/2005/8/layout/gear1"/>
    <dgm:cxn modelId="{B342F6F6-008D-4A46-8367-8954651A8326}" type="presOf" srcId="{C2F54432-4E98-4DB9-9750-BE699FB9DAF6}" destId="{23187708-FF36-4889-AD0D-E63A5033EE3F}" srcOrd="0" destOrd="0" presId="urn:microsoft.com/office/officeart/2005/8/layout/gear1"/>
    <dgm:cxn modelId="{E83078DB-E611-4E39-B67F-9F05BB023B4A}" type="presParOf" srcId="{FCDB34EB-4780-496C-98A2-2329AD4793B9}" destId="{CF473BEF-5FC6-4B51-A8D8-39C4468843AA}" srcOrd="0" destOrd="0" presId="urn:microsoft.com/office/officeart/2005/8/layout/gear1"/>
    <dgm:cxn modelId="{32DAC9B8-841B-4276-A904-69BF6DFFD48F}" type="presParOf" srcId="{FCDB34EB-4780-496C-98A2-2329AD4793B9}" destId="{6C321A3E-E440-4B8F-B84F-D6CE40606067}" srcOrd="1" destOrd="0" presId="urn:microsoft.com/office/officeart/2005/8/layout/gear1"/>
    <dgm:cxn modelId="{B139DE3E-9430-4ED2-AB55-074E8181C143}" type="presParOf" srcId="{FCDB34EB-4780-496C-98A2-2329AD4793B9}" destId="{A1C61551-A138-4FD7-B380-7E0BF557604A}" srcOrd="2" destOrd="0" presId="urn:microsoft.com/office/officeart/2005/8/layout/gear1"/>
    <dgm:cxn modelId="{2717771A-9C32-448D-AB19-4CC2DADBFA44}" type="presParOf" srcId="{FCDB34EB-4780-496C-98A2-2329AD4793B9}" destId="{116A1276-D0DD-486B-B158-3DB8432E8134}" srcOrd="3" destOrd="0" presId="urn:microsoft.com/office/officeart/2005/8/layout/gear1"/>
    <dgm:cxn modelId="{F15666A8-C145-4150-8AEF-32EDB0B16D83}" type="presParOf" srcId="{FCDB34EB-4780-496C-98A2-2329AD4793B9}" destId="{CD39D027-57EA-4332-B13D-04E7811B1634}" srcOrd="4" destOrd="0" presId="urn:microsoft.com/office/officeart/2005/8/layout/gear1"/>
    <dgm:cxn modelId="{C0C6FC16-A00C-4AF0-B2AA-28DABD2561D8}" type="presParOf" srcId="{FCDB34EB-4780-496C-98A2-2329AD4793B9}" destId="{4257B6BC-6D49-427F-8830-459AE5E0AB12}" srcOrd="5" destOrd="0" presId="urn:microsoft.com/office/officeart/2005/8/layout/gear1"/>
    <dgm:cxn modelId="{7C83C2F7-8210-42AF-B323-2E6545990EF7}" type="presParOf" srcId="{FCDB34EB-4780-496C-98A2-2329AD4793B9}" destId="{615DB3AD-7D1B-4613-BE9B-E9EFD39FF596}" srcOrd="6" destOrd="0" presId="urn:microsoft.com/office/officeart/2005/8/layout/gear1"/>
    <dgm:cxn modelId="{3510D39B-C3E5-4E51-B0AC-067803C548DE}" type="presParOf" srcId="{FCDB34EB-4780-496C-98A2-2329AD4793B9}" destId="{D4E3C2AC-04E9-4BEF-9992-40E1351A6A9F}" srcOrd="7" destOrd="0" presId="urn:microsoft.com/office/officeart/2005/8/layout/gear1"/>
    <dgm:cxn modelId="{78191580-2C79-4851-90D6-C47D00C1B41E}" type="presParOf" srcId="{FCDB34EB-4780-496C-98A2-2329AD4793B9}" destId="{16C7E60F-0B67-4BCD-815B-18023B6580B5}" srcOrd="8" destOrd="0" presId="urn:microsoft.com/office/officeart/2005/8/layout/gear1"/>
    <dgm:cxn modelId="{03839ACD-170C-4E0F-A957-FF7E224CBD41}" type="presParOf" srcId="{FCDB34EB-4780-496C-98A2-2329AD4793B9}" destId="{5AAB3B03-AAED-419E-90CD-CA1B05B691D5}" srcOrd="9" destOrd="0" presId="urn:microsoft.com/office/officeart/2005/8/layout/gear1"/>
    <dgm:cxn modelId="{D1D68C32-F431-4F5F-BB33-95F6DA4B4A35}" type="presParOf" srcId="{FCDB34EB-4780-496C-98A2-2329AD4793B9}" destId="{A3C8091F-5EC5-42C7-8B43-4769973F65CA}" srcOrd="10" destOrd="0" presId="urn:microsoft.com/office/officeart/2005/8/layout/gear1"/>
    <dgm:cxn modelId="{A5909338-91DB-4970-B550-E8728BCE4DE1}" type="presParOf" srcId="{FCDB34EB-4780-496C-98A2-2329AD4793B9}" destId="{23187708-FF36-4889-AD0D-E63A5033EE3F}" srcOrd="11" destOrd="0" presId="urn:microsoft.com/office/officeart/2005/8/layout/gear1"/>
    <dgm:cxn modelId="{3CC2B9CB-1A60-4634-8E24-499851BAE971}" type="presParOf" srcId="{FCDB34EB-4780-496C-98A2-2329AD4793B9}" destId="{F43AE774-0B42-4397-8A11-90DB757242A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C8BAF-785B-47AC-8FED-3DFDD00FF760}">
      <dsp:nvSpPr>
        <dsp:cNvPr id="0" name=""/>
        <dsp:cNvSpPr/>
      </dsp:nvSpPr>
      <dsp:spPr>
        <a:xfrm>
          <a:off x="0" y="19608"/>
          <a:ext cx="1847850" cy="856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Future Leaders Scheme – developing operational staff to be future Governors</a:t>
          </a:r>
        </a:p>
      </dsp:txBody>
      <dsp:txXfrm>
        <a:off x="41808" y="61416"/>
        <a:ext cx="1764234" cy="772824"/>
      </dsp:txXfrm>
    </dsp:sp>
    <dsp:sp modelId="{CD51D460-B4B6-4069-91BC-1524BD67C4BC}">
      <dsp:nvSpPr>
        <dsp:cNvPr id="0" name=""/>
        <dsp:cNvSpPr/>
      </dsp:nvSpPr>
      <dsp:spPr>
        <a:xfrm>
          <a:off x="0" y="910608"/>
          <a:ext cx="1847850" cy="856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Prisons Well – a programme for staff wellbeing</a:t>
          </a:r>
        </a:p>
      </dsp:txBody>
      <dsp:txXfrm>
        <a:off x="41808" y="952416"/>
        <a:ext cx="1764234" cy="772824"/>
      </dsp:txXfrm>
    </dsp:sp>
    <dsp:sp modelId="{0A378D4B-ACA2-4C9B-9EDB-7124D91BDB4C}">
      <dsp:nvSpPr>
        <dsp:cNvPr id="0" name=""/>
        <dsp:cNvSpPr/>
      </dsp:nvSpPr>
      <dsp:spPr>
        <a:xfrm>
          <a:off x="0" y="1801608"/>
          <a:ext cx="1847850" cy="856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Recognition – improving the local, national and international perception of prisons in Northern Ireland</a:t>
          </a:r>
        </a:p>
      </dsp:txBody>
      <dsp:txXfrm>
        <a:off x="41808" y="1843416"/>
        <a:ext cx="1764234" cy="772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8FCF2-121D-4E12-AEE3-A6F128DD586A}">
      <dsp:nvSpPr>
        <dsp:cNvPr id="0" name=""/>
        <dsp:cNvSpPr/>
      </dsp:nvSpPr>
      <dsp:spPr>
        <a:xfrm>
          <a:off x="0" y="35773"/>
          <a:ext cx="1847850" cy="856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 new Service Level Agreement to support learning and skills delivery by local FE colleges</a:t>
          </a:r>
        </a:p>
      </dsp:txBody>
      <dsp:txXfrm>
        <a:off x="41808" y="77581"/>
        <a:ext cx="1764234" cy="772824"/>
      </dsp:txXfrm>
    </dsp:sp>
    <dsp:sp modelId="{0CA8164F-2C6F-4E7A-AF92-75AE2C2D0ABA}">
      <dsp:nvSpPr>
        <dsp:cNvPr id="0" name=""/>
        <dsp:cNvSpPr/>
      </dsp:nvSpPr>
      <dsp:spPr>
        <a:xfrm>
          <a:off x="0" y="926773"/>
          <a:ext cx="1847850" cy="856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Joint working and initiatives with SE Trust to improve healthcare in prisons</a:t>
          </a:r>
        </a:p>
      </dsp:txBody>
      <dsp:txXfrm>
        <a:off x="41808" y="968581"/>
        <a:ext cx="1764234" cy="772824"/>
      </dsp:txXfrm>
    </dsp:sp>
    <dsp:sp modelId="{503CA995-DB81-4044-9676-3F8D757B16CF}">
      <dsp:nvSpPr>
        <dsp:cNvPr id="0" name=""/>
        <dsp:cNvSpPr/>
      </dsp:nvSpPr>
      <dsp:spPr>
        <a:xfrm>
          <a:off x="0" y="1817773"/>
          <a:ext cx="1847850" cy="856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Progressive partnerships with the Irish Prison Service, HMPPS, PBNI and the PSNI</a:t>
          </a:r>
        </a:p>
      </dsp:txBody>
      <dsp:txXfrm>
        <a:off x="41808" y="1859581"/>
        <a:ext cx="1764234" cy="772824"/>
      </dsp:txXfrm>
    </dsp:sp>
    <dsp:sp modelId="{5E53EFA5-02B8-40A2-BDB8-7E6DFCFD948A}">
      <dsp:nvSpPr>
        <dsp:cNvPr id="0" name=""/>
        <dsp:cNvSpPr/>
      </dsp:nvSpPr>
      <dsp:spPr>
        <a:xfrm>
          <a:off x="0" y="2708772"/>
          <a:ext cx="1847850" cy="856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Strong relationships with the VCS supporting delivery.</a:t>
          </a:r>
        </a:p>
      </dsp:txBody>
      <dsp:txXfrm>
        <a:off x="41808" y="2750580"/>
        <a:ext cx="1764234" cy="7728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FE33D-F705-47A6-9EB4-025B10C83786}">
      <dsp:nvSpPr>
        <dsp:cNvPr id="0" name=""/>
        <dsp:cNvSpPr/>
      </dsp:nvSpPr>
      <dsp:spPr>
        <a:xfrm>
          <a:off x="0" y="37449"/>
          <a:ext cx="2151692" cy="6598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Implementation of SPAR Evolution – to better support vulnerable individuals</a:t>
          </a:r>
        </a:p>
      </dsp:txBody>
      <dsp:txXfrm>
        <a:off x="32213" y="69662"/>
        <a:ext cx="2087266" cy="595453"/>
      </dsp:txXfrm>
    </dsp:sp>
    <dsp:sp modelId="{AE473B61-AD83-4404-B376-6E9C59EA8C27}">
      <dsp:nvSpPr>
        <dsp:cNvPr id="0" name=""/>
        <dsp:cNvSpPr/>
      </dsp:nvSpPr>
      <dsp:spPr>
        <a:xfrm>
          <a:off x="0" y="731889"/>
          <a:ext cx="2151692" cy="6598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Implementation of a Strengthening Family Relations Strategy</a:t>
          </a:r>
        </a:p>
      </dsp:txBody>
      <dsp:txXfrm>
        <a:off x="32213" y="764102"/>
        <a:ext cx="2087266" cy="595453"/>
      </dsp:txXfrm>
    </dsp:sp>
    <dsp:sp modelId="{C59A7B4A-C1BB-4D99-8FA3-F50FFE7C4558}">
      <dsp:nvSpPr>
        <dsp:cNvPr id="0" name=""/>
        <dsp:cNvSpPr/>
      </dsp:nvSpPr>
      <dsp:spPr>
        <a:xfrm>
          <a:off x="0" y="1426329"/>
          <a:ext cx="2151692" cy="6598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Dedicated residential landing to support mental health, family engagement, older people</a:t>
          </a:r>
        </a:p>
      </dsp:txBody>
      <dsp:txXfrm>
        <a:off x="32213" y="1458542"/>
        <a:ext cx="2087266" cy="5954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4B7F7-B889-41E1-8DE3-9C5C219D8BED}">
      <dsp:nvSpPr>
        <dsp:cNvPr id="0" name=""/>
        <dsp:cNvSpPr/>
      </dsp:nvSpPr>
      <dsp:spPr>
        <a:xfrm>
          <a:off x="0" y="1029"/>
          <a:ext cx="2042448" cy="5724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Opening of Davis House  - modern, 360 cell accommodation block</a:t>
          </a:r>
        </a:p>
      </dsp:txBody>
      <dsp:txXfrm>
        <a:off x="27945" y="28974"/>
        <a:ext cx="1986558" cy="516575"/>
      </dsp:txXfrm>
    </dsp:sp>
    <dsp:sp modelId="{A630E37A-63A2-4CEF-A6F5-CE7F67E5D6E3}">
      <dsp:nvSpPr>
        <dsp:cNvPr id="0" name=""/>
        <dsp:cNvSpPr/>
      </dsp:nvSpPr>
      <dsp:spPr>
        <a:xfrm>
          <a:off x="0" y="585856"/>
          <a:ext cx="2042448" cy="5724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Estates 2020 – a route map for improving our estate</a:t>
          </a:r>
        </a:p>
      </dsp:txBody>
      <dsp:txXfrm>
        <a:off x="27945" y="613801"/>
        <a:ext cx="1986558" cy="516575"/>
      </dsp:txXfrm>
    </dsp:sp>
    <dsp:sp modelId="{820458E6-CBB5-4CCC-B455-466597994414}">
      <dsp:nvSpPr>
        <dsp:cNvPr id="0" name=""/>
        <dsp:cNvSpPr/>
      </dsp:nvSpPr>
      <dsp:spPr>
        <a:xfrm>
          <a:off x="0" y="1170682"/>
          <a:ext cx="2042448" cy="5724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Introduction of a Prisoner Portal, in-cell telephony, tablets etc.</a:t>
          </a:r>
        </a:p>
      </dsp:txBody>
      <dsp:txXfrm>
        <a:off x="27945" y="1198627"/>
        <a:ext cx="1986558" cy="516575"/>
      </dsp:txXfrm>
    </dsp:sp>
    <dsp:sp modelId="{C1A8D15B-E87E-452C-90E8-B96150D994EE}">
      <dsp:nvSpPr>
        <dsp:cNvPr id="0" name=""/>
        <dsp:cNvSpPr/>
      </dsp:nvSpPr>
      <dsp:spPr>
        <a:xfrm>
          <a:off x="0" y="1755509"/>
          <a:ext cx="2042448" cy="5724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Replacement of PECCS fleet</a:t>
          </a:r>
        </a:p>
      </dsp:txBody>
      <dsp:txXfrm>
        <a:off x="27945" y="1783454"/>
        <a:ext cx="1986558" cy="5165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73BEF-5FC6-4B51-A8D8-39C4468843AA}">
      <dsp:nvSpPr>
        <dsp:cNvPr id="0" name=""/>
        <dsp:cNvSpPr/>
      </dsp:nvSpPr>
      <dsp:spPr>
        <a:xfrm>
          <a:off x="3907697" y="2346905"/>
          <a:ext cx="2980266" cy="2980266"/>
        </a:xfrm>
        <a:prstGeom prst="gear9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4506863" y="3045018"/>
        <a:ext cx="1781934" cy="1531918"/>
      </dsp:txXfrm>
    </dsp:sp>
    <dsp:sp modelId="{116A1276-D0DD-486B-B158-3DB8432E8134}">
      <dsp:nvSpPr>
        <dsp:cNvPr id="0" name=""/>
        <dsp:cNvSpPr/>
      </dsp:nvSpPr>
      <dsp:spPr>
        <a:xfrm>
          <a:off x="2019405" y="1733973"/>
          <a:ext cx="2167466" cy="2167466"/>
        </a:xfrm>
        <a:prstGeom prst="gear6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400" kern="1200" dirty="0"/>
        </a:p>
      </dsp:txBody>
      <dsp:txXfrm>
        <a:off x="2565071" y="2282937"/>
        <a:ext cx="1076134" cy="1069538"/>
      </dsp:txXfrm>
    </dsp:sp>
    <dsp:sp modelId="{615DB3AD-7D1B-4613-BE9B-E9EFD39FF596}">
      <dsp:nvSpPr>
        <dsp:cNvPr id="0" name=""/>
        <dsp:cNvSpPr/>
      </dsp:nvSpPr>
      <dsp:spPr>
        <a:xfrm rot="20700000">
          <a:off x="3233408" y="238642"/>
          <a:ext cx="2123675" cy="2123675"/>
        </a:xfrm>
        <a:prstGeom prst="gear6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 rot="-20700000">
        <a:off x="3699192" y="704426"/>
        <a:ext cx="1192106" cy="1192106"/>
      </dsp:txXfrm>
    </dsp:sp>
    <dsp:sp modelId="{A3C8091F-5EC5-42C7-8B43-4769973F65CA}">
      <dsp:nvSpPr>
        <dsp:cNvPr id="0" name=""/>
        <dsp:cNvSpPr/>
      </dsp:nvSpPr>
      <dsp:spPr>
        <a:xfrm rot="400346">
          <a:off x="3713024" y="2044036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87708-FF36-4889-AD0D-E63A5033EE3F}">
      <dsp:nvSpPr>
        <dsp:cNvPr id="0" name=""/>
        <dsp:cNvSpPr/>
      </dsp:nvSpPr>
      <dsp:spPr>
        <a:xfrm>
          <a:off x="1635551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AE774-0B42-4397-8A11-90DB757242A0}">
      <dsp:nvSpPr>
        <dsp:cNvPr id="0" name=""/>
        <dsp:cNvSpPr/>
      </dsp:nvSpPr>
      <dsp:spPr>
        <a:xfrm>
          <a:off x="2742180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2CE03-1C26-4D76-BF8A-3482B3D30D34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2F4F3-80B9-4218-B0DE-E2E01E55B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03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385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10</a:t>
            </a:fld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202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11</a:t>
            </a:fld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163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12</a:t>
            </a:fld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807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5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B3BF1-AD18-4999-9BE5-7AA789E5A7F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76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081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893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569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18</a:t>
            </a:fld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047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19</a:t>
            </a:fld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493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494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63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4</a:t>
            </a:fld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343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364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657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649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83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F4F3-80B9-4218-B0DE-E2E01E55BCBC}" type="slidenum">
              <a:rPr lang="en-GB" smtClean="0"/>
              <a:t>9</a:t>
            </a:fld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565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56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08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91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05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13">
            <a:extLst>
              <a:ext uri="{FF2B5EF4-FFF2-40B4-BE49-F238E27FC236}">
                <a16:creationId xmlns:a16="http://schemas.microsoft.com/office/drawing/2014/main" id="{ADF8D7BC-BCD4-4AD1-8181-F7573A0CD2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068"/>
            <a:ext cx="3421966" cy="6843932"/>
          </a:xfrm>
          <a:custGeom>
            <a:avLst/>
            <a:gdLst>
              <a:gd name="connsiteX0" fmla="*/ 0 w 3421966"/>
              <a:gd name="connsiteY0" fmla="*/ 0 h 6843932"/>
              <a:gd name="connsiteX1" fmla="*/ 3421966 w 3421966"/>
              <a:gd name="connsiteY1" fmla="*/ 3421966 h 6843932"/>
              <a:gd name="connsiteX2" fmla="*/ 0 w 3421966"/>
              <a:gd name="connsiteY2" fmla="*/ 6843932 h 684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1966" h="6843932">
                <a:moveTo>
                  <a:pt x="0" y="0"/>
                </a:moveTo>
                <a:lnTo>
                  <a:pt x="3421966" y="3421966"/>
                </a:lnTo>
                <a:lnTo>
                  <a:pt x="0" y="68439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그림 개체 틀 14">
            <a:extLst>
              <a:ext uri="{FF2B5EF4-FFF2-40B4-BE49-F238E27FC236}">
                <a16:creationId xmlns:a16="http://schemas.microsoft.com/office/drawing/2014/main" id="{758242FC-03FB-4F2D-A8E9-C9F3C3D7C8B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60562" y="462954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그림 개체 틀 15">
            <a:extLst>
              <a:ext uri="{FF2B5EF4-FFF2-40B4-BE49-F238E27FC236}">
                <a16:creationId xmlns:a16="http://schemas.microsoft.com/office/drawing/2014/main" id="{EE5D2C41-9F19-421C-BA86-7331E9BC33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39362" y="2023463"/>
            <a:ext cx="2825140" cy="2825140"/>
          </a:xfrm>
          <a:custGeom>
            <a:avLst/>
            <a:gdLst>
              <a:gd name="connsiteX0" fmla="*/ 1412571 w 2825140"/>
              <a:gd name="connsiteY0" fmla="*/ 0 h 2825140"/>
              <a:gd name="connsiteX1" fmla="*/ 2825140 w 2825140"/>
              <a:gd name="connsiteY1" fmla="*/ 1412570 h 2825140"/>
              <a:gd name="connsiteX2" fmla="*/ 1412571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1" y="0"/>
                </a:moveTo>
                <a:lnTo>
                  <a:pt x="2825140" y="1412570"/>
                </a:lnTo>
                <a:lnTo>
                  <a:pt x="1412571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그림 개체 틀 16">
            <a:extLst>
              <a:ext uri="{FF2B5EF4-FFF2-40B4-BE49-F238E27FC236}">
                <a16:creationId xmlns:a16="http://schemas.microsoft.com/office/drawing/2014/main" id="{DEDFD0A1-FED2-4B2C-8236-1FD5424EE3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60562" y="3583973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33B8968D-E41C-4B32-8F41-9401D0BA2E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1917" y="3583973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1331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1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05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4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88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12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82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16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081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D8A24-E8A8-4251-A56C-4B41E7A2830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4B380-38EB-4509-8D64-001693F7F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6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hyperlink" Target="https://www.google.com/url?sa=i&amp;url=https://www.timeshighereducation.com/unijobs/employer/11174/queens-university-belfast/&amp;psig=AOvVaw0KCEnaTdpNVOx74JCqgeX-&amp;ust=1610625554622000&amp;source=images&amp;cd=vfe&amp;ved=0CAIQjRxqFwoTCPjDzIfumO4CFQAAAAAdAAAAABAJ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26" Type="http://schemas.openxmlformats.org/officeDocument/2006/relationships/image" Target="../media/image11.png"/><Relationship Id="rId3" Type="http://schemas.openxmlformats.org/officeDocument/2006/relationships/image" Target="../media/image8.png"/><Relationship Id="rId21" Type="http://schemas.openxmlformats.org/officeDocument/2006/relationships/diagramData" Target="../diagrams/data4.xml"/><Relationship Id="rId7" Type="http://schemas.openxmlformats.org/officeDocument/2006/relationships/diagramQuickStyle" Target="../diagrams/quickStyle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5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Data" Target="../diagrams/data2.xml"/><Relationship Id="rId24" Type="http://schemas.openxmlformats.org/officeDocument/2006/relationships/diagramColors" Target="../diagrams/colors4.xml"/><Relationship Id="rId5" Type="http://schemas.openxmlformats.org/officeDocument/2006/relationships/diagramData" Target="../diagrams/data1.xml"/><Relationship Id="rId15" Type="http://schemas.microsoft.com/office/2007/relationships/diagramDrawing" Target="../diagrams/drawing2.xml"/><Relationship Id="rId23" Type="http://schemas.openxmlformats.org/officeDocument/2006/relationships/diagramQuickStyle" Target="../diagrams/quickStyle4.xml"/><Relationship Id="rId28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diagramColors" Target="../diagrams/colors3.xml"/><Relationship Id="rId4" Type="http://schemas.openxmlformats.org/officeDocument/2006/relationships/image" Target="../media/image9.png"/><Relationship Id="rId9" Type="http://schemas.microsoft.com/office/2007/relationships/diagramDrawing" Target="../diagrams/drawing1.xml"/><Relationship Id="rId14" Type="http://schemas.openxmlformats.org/officeDocument/2006/relationships/diagramColors" Target="../diagrams/colors2.xml"/><Relationship Id="rId22" Type="http://schemas.openxmlformats.org/officeDocument/2006/relationships/diagramLayout" Target="../diagrams/layout4.xml"/><Relationship Id="rId27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\\sejvfsv01\usersnips$\frazert\Documents\My Pictures\Logo liners versio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" y="5912271"/>
            <a:ext cx="2470355" cy="72128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762D0F5-5293-4593-8456-38936B836C51}"/>
              </a:ext>
            </a:extLst>
          </p:cNvPr>
          <p:cNvSpPr/>
          <p:nvPr/>
        </p:nvSpPr>
        <p:spPr>
          <a:xfrm>
            <a:off x="596825" y="7937"/>
            <a:ext cx="2825141" cy="1749466"/>
          </a:xfrm>
          <a:custGeom>
            <a:avLst/>
            <a:gdLst>
              <a:gd name="connsiteX0" fmla="*/ 336896 w 2825141"/>
              <a:gd name="connsiteY0" fmla="*/ 0 h 1749466"/>
              <a:gd name="connsiteX1" fmla="*/ 2488245 w 2825141"/>
              <a:gd name="connsiteY1" fmla="*/ 0 h 1749466"/>
              <a:gd name="connsiteX2" fmla="*/ 2825141 w 2825141"/>
              <a:gd name="connsiteY2" fmla="*/ 336896 h 1749466"/>
              <a:gd name="connsiteX3" fmla="*/ 1412571 w 2825141"/>
              <a:gd name="connsiteY3" fmla="*/ 1749466 h 1749466"/>
              <a:gd name="connsiteX4" fmla="*/ 0 w 2825141"/>
              <a:gd name="connsiteY4" fmla="*/ 336896 h 174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41" h="1749466">
                <a:moveTo>
                  <a:pt x="336896" y="0"/>
                </a:moveTo>
                <a:lnTo>
                  <a:pt x="2488245" y="0"/>
                </a:lnTo>
                <a:lnTo>
                  <a:pt x="2825141" y="336896"/>
                </a:lnTo>
                <a:lnTo>
                  <a:pt x="1412571" y="1749466"/>
                </a:lnTo>
                <a:lnTo>
                  <a:pt x="0" y="336896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EFE2FAF-8C28-42E9-AB96-8E1C8E773A8F}"/>
              </a:ext>
            </a:extLst>
          </p:cNvPr>
          <p:cNvSpPr/>
          <p:nvPr/>
        </p:nvSpPr>
        <p:spPr>
          <a:xfrm>
            <a:off x="3722058" y="5132918"/>
            <a:ext cx="2825141" cy="1725082"/>
          </a:xfrm>
          <a:custGeom>
            <a:avLst/>
            <a:gdLst>
              <a:gd name="connsiteX0" fmla="*/ 1412571 w 2825141"/>
              <a:gd name="connsiteY0" fmla="*/ 0 h 1725082"/>
              <a:gd name="connsiteX1" fmla="*/ 2825141 w 2825141"/>
              <a:gd name="connsiteY1" fmla="*/ 1412571 h 1725082"/>
              <a:gd name="connsiteX2" fmla="*/ 2512630 w 2825141"/>
              <a:gd name="connsiteY2" fmla="*/ 1725082 h 1725082"/>
              <a:gd name="connsiteX3" fmla="*/ 312511 w 2825141"/>
              <a:gd name="connsiteY3" fmla="*/ 1725082 h 1725082"/>
              <a:gd name="connsiteX4" fmla="*/ 0 w 2825141"/>
              <a:gd name="connsiteY4" fmla="*/ 1412571 h 172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41" h="1725082">
                <a:moveTo>
                  <a:pt x="1412571" y="0"/>
                </a:moveTo>
                <a:lnTo>
                  <a:pt x="2825141" y="1412571"/>
                </a:lnTo>
                <a:lnTo>
                  <a:pt x="2512630" y="1725082"/>
                </a:lnTo>
                <a:lnTo>
                  <a:pt x="312511" y="1725082"/>
                </a:lnTo>
                <a:lnTo>
                  <a:pt x="0" y="1412571"/>
                </a:lnTo>
                <a:close/>
              </a:path>
            </a:pathLst>
          </a:custGeom>
          <a:solidFill>
            <a:srgbClr val="943C81"/>
          </a:solidFill>
          <a:ln>
            <a:solidFill>
              <a:srgbClr val="8C3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Placeholder 34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98" y="3583973"/>
            <a:ext cx="2825140" cy="2747158"/>
          </a:xfrm>
        </p:spPr>
      </p:pic>
      <p:pic>
        <p:nvPicPr>
          <p:cNvPr id="39" name="Picture Placeholder 38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5" r="16655"/>
          <a:stretch>
            <a:fillRect/>
          </a:stretch>
        </p:blipFill>
        <p:spPr/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448B723-0A5B-4BBB-82D0-28370F70CF0D}"/>
              </a:ext>
            </a:extLst>
          </p:cNvPr>
          <p:cNvSpPr txBox="1"/>
          <p:nvPr/>
        </p:nvSpPr>
        <p:spPr>
          <a:xfrm>
            <a:off x="5530728" y="-17033"/>
            <a:ext cx="6356472" cy="76944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>
                <a:solidFill>
                  <a:srgbClr val="002060"/>
                </a:solidFill>
              </a:rPr>
              <a:t>Making the community safer by challenging and supporting people to change</a:t>
            </a: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r>
              <a:rPr lang="en-GB" dirty="0">
                <a:solidFill>
                  <a:srgbClr val="002060"/>
                </a:solidFill>
              </a:rPr>
              <a:t>                                      Governor Mark Holmes</a:t>
            </a:r>
            <a:endParaRPr lang="en-US" altLang="ko-K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r"/>
            <a:endParaRPr lang="en-GB" altLang="ko-KR" sz="40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r"/>
            <a:endParaRPr lang="en-US" altLang="ko-KR" sz="40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905" y="160338"/>
            <a:ext cx="3184271" cy="1063497"/>
          </a:xfrm>
          <a:prstGeom prst="rect">
            <a:avLst/>
          </a:prstGeom>
        </p:spPr>
      </p:pic>
      <p:pic>
        <p:nvPicPr>
          <p:cNvPr id="74" name="Picture Placeholder 73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16748"/>
          <a:stretch>
            <a:fillRect/>
          </a:stretch>
        </p:blipFill>
        <p:spPr/>
      </p:pic>
      <p:pic>
        <p:nvPicPr>
          <p:cNvPr id="78" name="Picture Placeholder 77"/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r="18044"/>
          <a:stretch>
            <a:fillRect/>
          </a:stretch>
        </p:blipFill>
        <p:spPr/>
      </p:pic>
      <p:sp>
        <p:nvSpPr>
          <p:cNvPr id="2" name="AutoShape 2" descr="QUEENS UNIVERSITY BELFAST Jobs | THEunijobs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9" r="32189"/>
          <a:stretch>
            <a:fillRect/>
          </a:stretch>
        </p:blipFill>
        <p:spPr>
          <a:xfrm>
            <a:off x="2108761" y="422031"/>
            <a:ext cx="2879243" cy="2877627"/>
          </a:xfrm>
        </p:spPr>
      </p:pic>
    </p:spTree>
    <p:extLst>
      <p:ext uri="{BB962C8B-B14F-4D97-AF65-F5344CB8AC3E}">
        <p14:creationId xmlns:p14="http://schemas.microsoft.com/office/powerpoint/2010/main" val="1430490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Reoffending Summary 2020/21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696802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600075" y="1085850"/>
            <a:ext cx="10494645" cy="5372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To summarise:</a:t>
            </a:r>
          </a:p>
          <a:p>
            <a:endParaRPr lang="en-GB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Significant decrease in total cohort and number of individuals reoffending since 2010/11</a:t>
            </a:r>
          </a:p>
          <a:p>
            <a:pPr lvl="1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Slower rate of change in more recent years</a:t>
            </a:r>
          </a:p>
          <a:p>
            <a:pPr lvl="1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Lower numbers make rates more susceptible to change</a:t>
            </a:r>
          </a:p>
          <a:p>
            <a:pPr lvl="1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Issue of prolific offenders </a:t>
            </a:r>
          </a:p>
          <a:p>
            <a:pPr marL="457200" lvl="1" indent="0"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Fluctuations in figures are to be expected as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-recovery continues 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Highest reoffending rates among:</a:t>
            </a:r>
          </a:p>
          <a:p>
            <a:pPr lvl="1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Young males (aged 17-29)</a:t>
            </a:r>
          </a:p>
          <a:p>
            <a:pPr lvl="1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Those released from short sentences (of less than 12 months)</a:t>
            </a:r>
          </a:p>
          <a:p>
            <a:pPr lvl="1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Those who spend time on remand prior to release from custody (particularly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Hydebank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Wood and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Maghaberry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lvl="1" indent="0"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Three month window post-release from custody remains crucial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Comparisons with other jurisdictions currently not feasible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40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Sector budgets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696802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29056" y="1731264"/>
            <a:ext cx="100705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Projected £1bn overspend in Northern Ireland Budget for 2023/24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Loss of European Social Fund (ESF)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Limits of the UK Shared prosperity 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Energy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Lack of Stormont Executive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37154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 Needs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696802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600075" y="1085850"/>
            <a:ext cx="10494645" cy="5372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Hydebank Wood Women’s Prison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Committal Self Disclosure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Article 51 Committals</a:t>
            </a:r>
          </a:p>
          <a:p>
            <a:pPr marL="0" indent="0"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97347"/>
              </p:ext>
            </p:extLst>
          </p:nvPr>
        </p:nvGraphicFramePr>
        <p:xfrm>
          <a:off x="4205794" y="2260075"/>
          <a:ext cx="3283206" cy="26391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7620">
                  <a:extLst>
                    <a:ext uri="{9D8B030D-6E8A-4147-A177-3AD203B41FA5}">
                      <a16:colId xmlns:a16="http://schemas.microsoft.com/office/drawing/2014/main" val="652893353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1722289527"/>
                    </a:ext>
                  </a:extLst>
                </a:gridCol>
              </a:tblGrid>
              <a:tr h="293238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193007"/>
                  </a:ext>
                </a:extLst>
              </a:tr>
              <a:tr h="293238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Substance Withdrawal</a:t>
                      </a:r>
                      <a:endParaRPr lang="en-GB" sz="1200" b="1" dirty="0">
                        <a:solidFill>
                          <a:srgbClr val="8A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9713161"/>
                  </a:ext>
                </a:extLst>
              </a:tr>
              <a:tr h="293238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Substances</a:t>
                      </a:r>
                      <a:r>
                        <a:rPr lang="en-GB" sz="1200" b="1" baseline="0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prior to custody</a:t>
                      </a:r>
                      <a:endParaRPr lang="en-GB" sz="1200" b="1" dirty="0">
                        <a:solidFill>
                          <a:srgbClr val="8A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1810064"/>
                  </a:ext>
                </a:extLst>
              </a:tr>
              <a:tr h="293238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</a:t>
                      </a:r>
                      <a:r>
                        <a:rPr lang="en-GB" sz="1200" b="1" baseline="0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User</a:t>
                      </a:r>
                      <a:endParaRPr lang="en-GB" sz="1200" b="1" dirty="0">
                        <a:solidFill>
                          <a:srgbClr val="8A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541729"/>
                  </a:ext>
                </a:extLst>
              </a:tr>
              <a:tr h="293238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Feels at risk in prison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1541914"/>
                  </a:ext>
                </a:extLst>
              </a:tr>
              <a:tr h="293238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self harm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8686134"/>
                  </a:ext>
                </a:extLst>
              </a:tr>
              <a:tr h="293238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Immediate</a:t>
                      </a:r>
                      <a:r>
                        <a:rPr lang="en-GB" sz="1200" b="1" baseline="0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support required</a:t>
                      </a:r>
                      <a:endParaRPr lang="en-GB" sz="1200" b="1" dirty="0">
                        <a:solidFill>
                          <a:srgbClr val="8A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13426"/>
                  </a:ext>
                </a:extLst>
              </a:tr>
              <a:tr h="293238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thoughts of self harm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6387747"/>
                  </a:ext>
                </a:extLst>
              </a:tr>
              <a:tr h="293238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Mental Health services support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7045158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013390"/>
              </p:ext>
            </p:extLst>
          </p:nvPr>
        </p:nvGraphicFramePr>
        <p:xfrm>
          <a:off x="2927988" y="5618000"/>
          <a:ext cx="6345550" cy="5864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7620">
                  <a:extLst>
                    <a:ext uri="{9D8B030D-6E8A-4147-A177-3AD203B41FA5}">
                      <a16:colId xmlns:a16="http://schemas.microsoft.com/office/drawing/2014/main" val="652893353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2022514755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1074454438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196528371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698701309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1722289527"/>
                    </a:ext>
                  </a:extLst>
                </a:gridCol>
              </a:tblGrid>
              <a:tr h="293238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193007"/>
                  </a:ext>
                </a:extLst>
              </a:tr>
              <a:tr h="293238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solidFill>
                            <a:srgbClr val="8A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Article 51 Committals</a:t>
                      </a:r>
                      <a:endParaRPr lang="en-GB" sz="1200" b="1" dirty="0">
                        <a:solidFill>
                          <a:srgbClr val="8A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9713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67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3600" b="1" dirty="0"/>
            </a:p>
          </p:txBody>
        </p:sp>
        <p:sp>
          <p:nvSpPr>
            <p:cNvPr id="16" name="Rectangle 1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pic>
          <p:nvPicPr>
            <p:cNvPr id="18" name="Picture 1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cxnSp>
        <p:nvCxnSpPr>
          <p:cNvPr id="20" name="Straight Connector 1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2400" y="833481"/>
            <a:ext cx="11896726" cy="578901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2600" lvl="0" eaLnBrk="0" fontAlgn="base" hangingPunct="0">
              <a:spcAft>
                <a:spcPts val="600"/>
              </a:spcAft>
            </a:pP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440" y="46580"/>
            <a:ext cx="6207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Rehabilitation and Resettlement</a:t>
            </a:r>
          </a:p>
        </p:txBody>
      </p:sp>
      <p:sp>
        <p:nvSpPr>
          <p:cNvPr id="46" name="Donut 1">
            <a:extLst>
              <a:ext uri="{FF2B5EF4-FFF2-40B4-BE49-F238E27FC236}">
                <a16:creationId xmlns:a16="http://schemas.microsoft.com/office/drawing/2014/main" id="{81EEA1B5-1D38-4420-A9DE-45E5A8BA0416}"/>
              </a:ext>
            </a:extLst>
          </p:cNvPr>
          <p:cNvSpPr/>
          <p:nvPr/>
        </p:nvSpPr>
        <p:spPr>
          <a:xfrm>
            <a:off x="3820746" y="1600014"/>
            <a:ext cx="4385781" cy="4385781"/>
          </a:xfrm>
          <a:prstGeom prst="donut">
            <a:avLst>
              <a:gd name="adj" fmla="val 21081"/>
            </a:avLst>
          </a:prstGeom>
          <a:solidFill>
            <a:srgbClr val="0070C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47" name="Block Arc 46">
            <a:extLst>
              <a:ext uri="{FF2B5EF4-FFF2-40B4-BE49-F238E27FC236}">
                <a16:creationId xmlns:a16="http://schemas.microsoft.com/office/drawing/2014/main" id="{3CA7B09E-28AF-4F11-88F8-F0766F773F47}"/>
              </a:ext>
            </a:extLst>
          </p:cNvPr>
          <p:cNvSpPr/>
          <p:nvPr/>
        </p:nvSpPr>
        <p:spPr>
          <a:xfrm rot="5400000">
            <a:off x="4150505" y="1937957"/>
            <a:ext cx="3709895" cy="3709895"/>
          </a:xfrm>
          <a:prstGeom prst="blockArc">
            <a:avLst>
              <a:gd name="adj1" fmla="val 16241887"/>
              <a:gd name="adj2" fmla="val 21514315"/>
              <a:gd name="adj3" fmla="val 1591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7C28124-FDC5-48D5-A795-329FF9390275}"/>
              </a:ext>
            </a:extLst>
          </p:cNvPr>
          <p:cNvSpPr/>
          <p:nvPr/>
        </p:nvSpPr>
        <p:spPr>
          <a:xfrm rot="5400000">
            <a:off x="9184240" y="2353485"/>
            <a:ext cx="540000" cy="3462768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49" name="Block Arc 48">
            <a:extLst>
              <a:ext uri="{FF2B5EF4-FFF2-40B4-BE49-F238E27FC236}">
                <a16:creationId xmlns:a16="http://schemas.microsoft.com/office/drawing/2014/main" id="{0A039C49-1406-4036-806F-61078BEBBED6}"/>
              </a:ext>
            </a:extLst>
          </p:cNvPr>
          <p:cNvSpPr/>
          <p:nvPr/>
        </p:nvSpPr>
        <p:spPr>
          <a:xfrm>
            <a:off x="4150505" y="1937957"/>
            <a:ext cx="3709895" cy="3709895"/>
          </a:xfrm>
          <a:prstGeom prst="blockArc">
            <a:avLst>
              <a:gd name="adj1" fmla="val 16267252"/>
              <a:gd name="adj2" fmla="val 21503648"/>
              <a:gd name="adj3" fmla="val 1583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325296C-7FAB-40F2-ABD2-4FE8752ACAEB}"/>
              </a:ext>
            </a:extLst>
          </p:cNvPr>
          <p:cNvSpPr/>
          <p:nvPr/>
        </p:nvSpPr>
        <p:spPr>
          <a:xfrm rot="5400000">
            <a:off x="9184240" y="1746197"/>
            <a:ext cx="540000" cy="346276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1" name="Block Arc 50">
            <a:extLst>
              <a:ext uri="{FF2B5EF4-FFF2-40B4-BE49-F238E27FC236}">
                <a16:creationId xmlns:a16="http://schemas.microsoft.com/office/drawing/2014/main" id="{49965993-6B27-44B2-9947-F871735DDA7B}"/>
              </a:ext>
            </a:extLst>
          </p:cNvPr>
          <p:cNvSpPr/>
          <p:nvPr/>
        </p:nvSpPr>
        <p:spPr>
          <a:xfrm rot="10800000">
            <a:off x="4150505" y="1937957"/>
            <a:ext cx="3709895" cy="3709895"/>
          </a:xfrm>
          <a:prstGeom prst="blockArc">
            <a:avLst>
              <a:gd name="adj1" fmla="val 16247553"/>
              <a:gd name="adj2" fmla="val 21556481"/>
              <a:gd name="adj3" fmla="val 16093"/>
            </a:avLst>
          </a:prstGeom>
          <a:solidFill>
            <a:srgbClr val="8E2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9FB687-2042-4ED0-A2B7-517039CDC280}"/>
              </a:ext>
            </a:extLst>
          </p:cNvPr>
          <p:cNvSpPr/>
          <p:nvPr/>
        </p:nvSpPr>
        <p:spPr>
          <a:xfrm rot="5400000">
            <a:off x="2302813" y="2340967"/>
            <a:ext cx="540000" cy="3487807"/>
          </a:xfrm>
          <a:prstGeom prst="rect">
            <a:avLst/>
          </a:prstGeom>
          <a:solidFill>
            <a:srgbClr val="8E2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3" name="Block Arc 52">
            <a:extLst>
              <a:ext uri="{FF2B5EF4-FFF2-40B4-BE49-F238E27FC236}">
                <a16:creationId xmlns:a16="http://schemas.microsoft.com/office/drawing/2014/main" id="{189D373A-BD51-44AE-9D05-6EACED8CDAE3}"/>
              </a:ext>
            </a:extLst>
          </p:cNvPr>
          <p:cNvSpPr/>
          <p:nvPr/>
        </p:nvSpPr>
        <p:spPr>
          <a:xfrm rot="16200000">
            <a:off x="4150505" y="1937957"/>
            <a:ext cx="3709895" cy="3709895"/>
          </a:xfrm>
          <a:prstGeom prst="blockArc">
            <a:avLst>
              <a:gd name="adj1" fmla="val 16302188"/>
              <a:gd name="adj2" fmla="val 21530925"/>
              <a:gd name="adj3" fmla="val 1599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68A7BE8-026D-4158-AA25-C994F1DB9580}"/>
              </a:ext>
            </a:extLst>
          </p:cNvPr>
          <p:cNvSpPr/>
          <p:nvPr/>
        </p:nvSpPr>
        <p:spPr>
          <a:xfrm rot="5400000">
            <a:off x="2302813" y="1733680"/>
            <a:ext cx="540000" cy="348780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pic>
        <p:nvPicPr>
          <p:cNvPr id="55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5013C305-56E0-4EA3-B359-33B10DB5C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187" y="3639741"/>
            <a:ext cx="1507552" cy="35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D316D1F3-5DC6-4CEE-BC33-4A15211E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6094" y="3639741"/>
            <a:ext cx="1507552" cy="35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28F7DB77-8707-4A18-ADF0-7C4859866AC5}"/>
              </a:ext>
            </a:extLst>
          </p:cNvPr>
          <p:cNvGrpSpPr/>
          <p:nvPr/>
        </p:nvGrpSpPr>
        <p:grpSpPr>
          <a:xfrm>
            <a:off x="4412403" y="2209415"/>
            <a:ext cx="3170874" cy="3087828"/>
            <a:chOff x="2967709" y="2208965"/>
            <a:chExt cx="3170874" cy="308782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5932281-9E52-4BAD-A9C6-B4D998F8160E}"/>
                </a:ext>
              </a:extLst>
            </p:cNvPr>
            <p:cNvSpPr txBox="1"/>
            <p:nvPr/>
          </p:nvSpPr>
          <p:spPr>
            <a:xfrm rot="2979303">
              <a:off x="3755231" y="2441432"/>
              <a:ext cx="2300361" cy="18354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348932"/>
                </a:avLst>
              </a:prstTxWarp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POPULATION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0E10BC-9D0B-4781-ABE8-E898318EE129}"/>
                </a:ext>
              </a:extLst>
            </p:cNvPr>
            <p:cNvSpPr txBox="1"/>
            <p:nvPr/>
          </p:nvSpPr>
          <p:spPr>
            <a:xfrm rot="18900000">
              <a:off x="2967709" y="2441433"/>
              <a:ext cx="2300361" cy="18354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348932"/>
                </a:avLst>
              </a:prstTxWarp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PROCESS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DBA56D-DAE0-45E7-AEF6-16748554A387}"/>
                </a:ext>
              </a:extLst>
            </p:cNvPr>
            <p:cNvSpPr txBox="1"/>
            <p:nvPr/>
          </p:nvSpPr>
          <p:spPr>
            <a:xfrm rot="13500000">
              <a:off x="2967709" y="3228899"/>
              <a:ext cx="2300361" cy="18354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339599"/>
                </a:avLst>
              </a:prstTxWarp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RPARTNERSHIPS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19140EE-84F4-454E-AB1D-106BB93C2095}"/>
                </a:ext>
              </a:extLst>
            </p:cNvPr>
            <p:cNvSpPr txBox="1"/>
            <p:nvPr/>
          </p:nvSpPr>
          <p:spPr>
            <a:xfrm rot="8100000">
              <a:off x="3838222" y="3228899"/>
              <a:ext cx="2300361" cy="18354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348932"/>
                </a:avLst>
              </a:prstTxWarp>
              <a:spAutoFit/>
            </a:bodyPr>
            <a:lstStyle/>
            <a:p>
              <a:pPr algn="ctr"/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PRIORITIES</a:t>
              </a:r>
              <a:endParaRPr lang="ko-KR" altLang="en-US" sz="15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1690FE5-3F86-4223-8EF7-BF4A79E99F5E}"/>
              </a:ext>
            </a:extLst>
          </p:cNvPr>
          <p:cNvSpPr txBox="1"/>
          <p:nvPr/>
        </p:nvSpPr>
        <p:spPr>
          <a:xfrm>
            <a:off x="4807855" y="3100406"/>
            <a:ext cx="2385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Prisoner</a:t>
            </a:r>
          </a:p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</a:p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</a:p>
        </p:txBody>
      </p:sp>
      <p:sp>
        <p:nvSpPr>
          <p:cNvPr id="72" name="Rounded Rectangular Callout 71"/>
          <p:cNvSpPr/>
          <p:nvPr/>
        </p:nvSpPr>
        <p:spPr>
          <a:xfrm>
            <a:off x="679264" y="1090600"/>
            <a:ext cx="3252288" cy="1818877"/>
          </a:xfrm>
          <a:prstGeom prst="wedgeRoundRectCallout">
            <a:avLst>
              <a:gd name="adj1" fmla="val -18748"/>
              <a:gd name="adj2" fmla="val 46148"/>
              <a:gd name="adj3" fmla="val 16667"/>
            </a:avLst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b="1" u="sng" dirty="0">
                <a:solidFill>
                  <a:prstClr val="white"/>
                </a:solidFill>
              </a:rPr>
              <a:t>Processes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white"/>
                </a:solidFill>
              </a:rPr>
              <a:t>Needs assessment on committal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white"/>
                </a:solidFill>
              </a:rPr>
              <a:t>Targeted development plans aligned with needs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white"/>
                </a:solidFill>
              </a:rPr>
              <a:t>Release planning to support transition through the gate</a:t>
            </a:r>
          </a:p>
        </p:txBody>
      </p:sp>
      <p:sp>
        <p:nvSpPr>
          <p:cNvPr id="73" name="Rounded Rectangular Callout 72"/>
          <p:cNvSpPr/>
          <p:nvPr/>
        </p:nvSpPr>
        <p:spPr>
          <a:xfrm>
            <a:off x="7946564" y="1052910"/>
            <a:ext cx="3239060" cy="1818877"/>
          </a:xfrm>
          <a:prstGeom prst="wedgeRoundRectCallout">
            <a:avLst>
              <a:gd name="adj1" fmla="val -18748"/>
              <a:gd name="adj2" fmla="val 46148"/>
              <a:gd name="adj3" fmla="val 16667"/>
            </a:avLst>
          </a:prstGeom>
          <a:solidFill>
            <a:srgbClr val="2F559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b="1" u="sng" dirty="0">
                <a:solidFill>
                  <a:prstClr val="white"/>
                </a:solidFill>
              </a:rPr>
              <a:t>Population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white"/>
                </a:solidFill>
              </a:rPr>
              <a:t>Rising population creating pressures on timely provision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white"/>
                </a:solidFill>
              </a:rPr>
              <a:t>High percentage of remand and short sentence prisoners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white"/>
                </a:solidFill>
              </a:rPr>
              <a:t>Significant increase in the female and older cohorts</a:t>
            </a:r>
          </a:p>
        </p:txBody>
      </p:sp>
      <p:sp>
        <p:nvSpPr>
          <p:cNvPr id="74" name="Rounded Rectangular Callout 73"/>
          <p:cNvSpPr/>
          <p:nvPr/>
        </p:nvSpPr>
        <p:spPr>
          <a:xfrm>
            <a:off x="763312" y="4551711"/>
            <a:ext cx="3168240" cy="1769878"/>
          </a:xfrm>
          <a:prstGeom prst="wedgeRoundRectCallout">
            <a:avLst>
              <a:gd name="adj1" fmla="val -18748"/>
              <a:gd name="adj2" fmla="val 46148"/>
              <a:gd name="adj3" fmla="val 16667"/>
            </a:avLst>
          </a:prstGeom>
          <a:solidFill>
            <a:srgbClr val="8E23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u="sng" dirty="0"/>
          </a:p>
          <a:p>
            <a:pPr algn="ctr"/>
            <a:r>
              <a:rPr lang="en-GB" b="1" u="sng" dirty="0"/>
              <a:t>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Cross-executive collaboration with </a:t>
            </a:r>
            <a:r>
              <a:rPr lang="en-GB" sz="1600" dirty="0" err="1"/>
              <a:t>DfC</a:t>
            </a:r>
            <a:r>
              <a:rPr lang="en-GB" sz="1600" dirty="0"/>
              <a:t>, </a:t>
            </a:r>
            <a:r>
              <a:rPr lang="en-GB" sz="1600" dirty="0" err="1"/>
              <a:t>DfE</a:t>
            </a:r>
            <a:r>
              <a:rPr lang="en-GB" sz="1600" dirty="0"/>
              <a:t>, NIHE;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Statutory partnerships with PBNI, SET, </a:t>
            </a:r>
            <a:r>
              <a:rPr lang="en-GB" sz="1600" dirty="0" err="1"/>
              <a:t>BMet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VCS delivery through 16 grant funded organisations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75" name="Rounded Rectangular Callout 74"/>
          <p:cNvSpPr/>
          <p:nvPr/>
        </p:nvSpPr>
        <p:spPr>
          <a:xfrm>
            <a:off x="8012800" y="4551710"/>
            <a:ext cx="3234753" cy="1769879"/>
          </a:xfrm>
          <a:prstGeom prst="wedgeRoundRectCallout">
            <a:avLst>
              <a:gd name="adj1" fmla="val -18748"/>
              <a:gd name="adj2" fmla="val 46148"/>
              <a:gd name="adj3" fmla="val 16667"/>
            </a:avLst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u="sng" dirty="0"/>
          </a:p>
          <a:p>
            <a:pPr algn="ctr"/>
            <a:endParaRPr lang="en-GB" b="1" u="sng" dirty="0"/>
          </a:p>
          <a:p>
            <a:pPr algn="ctr"/>
            <a:r>
              <a:rPr lang="en-GB" b="1" u="sng" dirty="0"/>
              <a:t>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Sustainability in a rising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Improving  transition to 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Measuring investment value  through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5994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153" y="1620356"/>
            <a:ext cx="10973751" cy="4133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" name="Picture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224" y="1702634"/>
            <a:ext cx="408467" cy="4145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9314" y="1726700"/>
            <a:ext cx="408467" cy="414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909" y="3675743"/>
            <a:ext cx="408467" cy="4145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456" y="5648852"/>
            <a:ext cx="408467" cy="4145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36" y="5693011"/>
            <a:ext cx="408467" cy="4145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043" y="5648852"/>
            <a:ext cx="408467" cy="4145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457" y="3636282"/>
            <a:ext cx="408467" cy="4145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701" y="3675743"/>
            <a:ext cx="408467" cy="4145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576" y="1709726"/>
            <a:ext cx="408467" cy="414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081" y="2069033"/>
            <a:ext cx="2011854" cy="4328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4300" y="2062929"/>
            <a:ext cx="2017951" cy="920576"/>
          </a:xfrm>
          <a:prstGeom prst="rect">
            <a:avLst/>
          </a:prstGeom>
        </p:spPr>
      </p:pic>
      <p:pic>
        <p:nvPicPr>
          <p:cNvPr id="4096" name="Picture 409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7689" y="2079316"/>
            <a:ext cx="2011854" cy="676715"/>
          </a:xfrm>
          <a:prstGeom prst="rect">
            <a:avLst/>
          </a:prstGeom>
        </p:spPr>
      </p:pic>
      <p:pic>
        <p:nvPicPr>
          <p:cNvPr id="4097" name="Picture 409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9192" y="4081318"/>
            <a:ext cx="2017951" cy="432854"/>
          </a:xfrm>
          <a:prstGeom prst="rect">
            <a:avLst/>
          </a:prstGeom>
        </p:spPr>
      </p:pic>
      <p:pic>
        <p:nvPicPr>
          <p:cNvPr id="4098" name="Picture 409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6299" y="4050846"/>
            <a:ext cx="2011854" cy="676715"/>
          </a:xfrm>
          <a:prstGeom prst="rect">
            <a:avLst/>
          </a:prstGeom>
        </p:spPr>
      </p:pic>
      <p:pic>
        <p:nvPicPr>
          <p:cNvPr id="4100" name="Picture 409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9757" y="3985224"/>
            <a:ext cx="2048434" cy="676715"/>
          </a:xfrm>
          <a:prstGeom prst="rect">
            <a:avLst/>
          </a:prstGeom>
        </p:spPr>
      </p:pic>
      <p:pic>
        <p:nvPicPr>
          <p:cNvPr id="4101" name="Picture 410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5186" y="5937424"/>
            <a:ext cx="2011854" cy="920576"/>
          </a:xfrm>
          <a:prstGeom prst="rect">
            <a:avLst/>
          </a:prstGeom>
        </p:spPr>
      </p:pic>
      <p:pic>
        <p:nvPicPr>
          <p:cNvPr id="4102" name="Picture 410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7050" y="5986493"/>
            <a:ext cx="2011854" cy="920576"/>
          </a:xfrm>
          <a:prstGeom prst="rect">
            <a:avLst/>
          </a:prstGeom>
        </p:spPr>
      </p:pic>
      <p:pic>
        <p:nvPicPr>
          <p:cNvPr id="4103" name="Picture 410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5486" y="5986493"/>
            <a:ext cx="2024047" cy="676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486" y="-36479"/>
            <a:ext cx="5419814" cy="10120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168" y="692330"/>
            <a:ext cx="10217782" cy="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23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3600" b="1" dirty="0"/>
            </a:p>
          </p:txBody>
        </p:sp>
        <p:sp>
          <p:nvSpPr>
            <p:cNvPr id="16" name="Rectangle 1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pic>
          <p:nvPicPr>
            <p:cNvPr id="18" name="Picture 1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cxnSp>
        <p:nvCxnSpPr>
          <p:cNvPr id="20" name="Straight Connector 1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2400" y="833481"/>
            <a:ext cx="11896726" cy="578901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2600" lvl="0" eaLnBrk="0" fontAlgn="base" hangingPunct="0">
              <a:spcAft>
                <a:spcPts val="600"/>
              </a:spcAft>
            </a:pPr>
            <a:endParaRPr lang="en-GB" dirty="0">
              <a:solidFill>
                <a:srgbClr val="002060"/>
              </a:solidFill>
            </a:endParaRPr>
          </a:p>
        </p:txBody>
      </p:sp>
      <p:graphicFrame>
        <p:nvGraphicFramePr>
          <p:cNvPr id="22" name="Diagram 21"/>
          <p:cNvGraphicFramePr/>
          <p:nvPr/>
        </p:nvGraphicFramePr>
        <p:xfrm>
          <a:off x="1428750" y="973537"/>
          <a:ext cx="804862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3" name="그룹 7">
            <a:extLst>
              <a:ext uri="{FF2B5EF4-FFF2-40B4-BE49-F238E27FC236}">
                <a16:creationId xmlns:a16="http://schemas.microsoft.com/office/drawing/2014/main" id="{3934154E-9B64-4FDB-A33C-A3A23971B762}"/>
              </a:ext>
            </a:extLst>
          </p:cNvPr>
          <p:cNvGrpSpPr/>
          <p:nvPr/>
        </p:nvGrpSpPr>
        <p:grpSpPr>
          <a:xfrm>
            <a:off x="492736" y="1125940"/>
            <a:ext cx="4694307" cy="1842225"/>
            <a:chOff x="890962" y="1999989"/>
            <a:chExt cx="4694307" cy="184222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90F5D5-B672-41A9-9C7F-372C9713607E}"/>
                </a:ext>
              </a:extLst>
            </p:cNvPr>
            <p:cNvSpPr txBox="1"/>
            <p:nvPr/>
          </p:nvSpPr>
          <p:spPr>
            <a:xfrm>
              <a:off x="890962" y="2518775"/>
              <a:ext cx="37010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Working with partners including NIHE, </a:t>
              </a:r>
              <a:r>
                <a:rPr lang="en-GB" sz="1600" dirty="0" err="1"/>
                <a:t>DfC</a:t>
              </a:r>
              <a:r>
                <a:rPr lang="en-GB" sz="1600" dirty="0"/>
                <a:t> and Housing Rights, we aim to provide safe, sustainable accommodation on release, including supported provision for those with higher risk factors.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9C736C-13F1-4242-A5DD-5445C6B2CB15}"/>
                </a:ext>
              </a:extLst>
            </p:cNvPr>
            <p:cNvSpPr txBox="1"/>
            <p:nvPr/>
          </p:nvSpPr>
          <p:spPr>
            <a:xfrm>
              <a:off x="906954" y="1999989"/>
              <a:ext cx="3712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ACCOMMODATION</a:t>
              </a:r>
              <a:endParaRPr lang="ko-KR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A0E0EB4-9AD4-4F07-A620-EC773112F18E}"/>
                </a:ext>
              </a:extLst>
            </p:cNvPr>
            <p:cNvCxnSpPr/>
            <p:nvPr/>
          </p:nvCxnSpPr>
          <p:spPr>
            <a:xfrm>
              <a:off x="890962" y="2421776"/>
              <a:ext cx="4694307" cy="0"/>
            </a:xfrm>
            <a:prstGeom prst="line">
              <a:avLst/>
            </a:prstGeom>
            <a:ln w="19050">
              <a:solidFill>
                <a:srgbClr val="002060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6">
            <a:extLst>
              <a:ext uri="{FF2B5EF4-FFF2-40B4-BE49-F238E27FC236}">
                <a16:creationId xmlns:a16="http://schemas.microsoft.com/office/drawing/2014/main" id="{C2CD44DC-9550-4D68-BD83-821158BBCAEF}"/>
              </a:ext>
            </a:extLst>
          </p:cNvPr>
          <p:cNvGrpSpPr/>
          <p:nvPr/>
        </p:nvGrpSpPr>
        <p:grpSpPr>
          <a:xfrm>
            <a:off x="6825343" y="2144226"/>
            <a:ext cx="5199930" cy="1420677"/>
            <a:chOff x="5833534" y="1749020"/>
            <a:chExt cx="5720100" cy="142067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1CDB79-91EC-4400-993A-C0F8993FB9F4}"/>
                </a:ext>
              </a:extLst>
            </p:cNvPr>
            <p:cNvSpPr txBox="1"/>
            <p:nvPr/>
          </p:nvSpPr>
          <p:spPr>
            <a:xfrm>
              <a:off x="7852623" y="2831143"/>
              <a:ext cx="37010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GB" sz="16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7ECD12-127F-417D-BB14-0488F24023D9}"/>
                </a:ext>
              </a:extLst>
            </p:cNvPr>
            <p:cNvSpPr txBox="1"/>
            <p:nvPr/>
          </p:nvSpPr>
          <p:spPr>
            <a:xfrm>
              <a:off x="7577368" y="1749020"/>
              <a:ext cx="37120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8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EDUCATION AND EMPLOYABILITY</a:t>
              </a:r>
              <a:endParaRPr lang="ko-KR" alt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80A5808-D4A1-4317-ABF8-5F72D3079E82}"/>
                </a:ext>
              </a:extLst>
            </p:cNvPr>
            <p:cNvCxnSpPr/>
            <p:nvPr/>
          </p:nvCxnSpPr>
          <p:spPr>
            <a:xfrm>
              <a:off x="5833534" y="2701215"/>
              <a:ext cx="5720100" cy="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7">
            <a:extLst>
              <a:ext uri="{FF2B5EF4-FFF2-40B4-BE49-F238E27FC236}">
                <a16:creationId xmlns:a16="http://schemas.microsoft.com/office/drawing/2014/main" id="{3934154E-9B64-4FDB-A33C-A3A23971B762}"/>
              </a:ext>
            </a:extLst>
          </p:cNvPr>
          <p:cNvGrpSpPr/>
          <p:nvPr/>
        </p:nvGrpSpPr>
        <p:grpSpPr>
          <a:xfrm>
            <a:off x="511628" y="4501132"/>
            <a:ext cx="4803322" cy="1846659"/>
            <a:chOff x="890962" y="1898556"/>
            <a:chExt cx="4803322" cy="184665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090F5D5-B672-41A9-9C7F-372C9713607E}"/>
                </a:ext>
              </a:extLst>
            </p:cNvPr>
            <p:cNvSpPr txBox="1"/>
            <p:nvPr/>
          </p:nvSpPr>
          <p:spPr>
            <a:xfrm>
              <a:off x="912456" y="2421776"/>
              <a:ext cx="37010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Creating and enhancing positive family connections is facilitated through  programme delivery, VCS interventions and the provision of visits tailored to the needs of individuals.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9C736C-13F1-4242-A5DD-5445C6B2CB15}"/>
                </a:ext>
              </a:extLst>
            </p:cNvPr>
            <p:cNvSpPr txBox="1"/>
            <p:nvPr/>
          </p:nvSpPr>
          <p:spPr>
            <a:xfrm>
              <a:off x="912456" y="1898556"/>
              <a:ext cx="3712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FAMILY ENGAGEMENT</a:t>
              </a:r>
              <a:endParaRPr lang="ko-KR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A0E0EB4-9AD4-4F07-A620-EC773112F18E}"/>
                </a:ext>
              </a:extLst>
            </p:cNvPr>
            <p:cNvCxnSpPr/>
            <p:nvPr/>
          </p:nvCxnSpPr>
          <p:spPr>
            <a:xfrm>
              <a:off x="890962" y="2421776"/>
              <a:ext cx="4803322" cy="0"/>
            </a:xfrm>
            <a:prstGeom prst="line">
              <a:avLst/>
            </a:prstGeom>
            <a:ln w="19050">
              <a:solidFill>
                <a:srgbClr val="002060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90F5D5-B672-41A9-9C7F-372C9713607E}"/>
              </a:ext>
            </a:extLst>
          </p:cNvPr>
          <p:cNvSpPr txBox="1"/>
          <p:nvPr/>
        </p:nvSpPr>
        <p:spPr>
          <a:xfrm>
            <a:off x="8871857" y="3268183"/>
            <a:ext cx="3107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Through our SLA with Belfast Metropolitan College, we deliver a diverse curriculum which meets the needs of the population and enhances their employability prospects. </a:t>
            </a:r>
            <a:r>
              <a:rPr lang="en-GB" sz="1600" dirty="0" err="1"/>
              <a:t>DfC</a:t>
            </a:r>
            <a:r>
              <a:rPr lang="en-GB" sz="1600" dirty="0"/>
              <a:t> work coaches, employability tutors and PDU co-ordinators strive to change mind-sets, preparing them for opportunities in the labour market.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64440" y="46580"/>
            <a:ext cx="50524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Pathways to Resettlement</a:t>
            </a:r>
          </a:p>
        </p:txBody>
      </p:sp>
    </p:spTree>
    <p:extLst>
      <p:ext uri="{BB962C8B-B14F-4D97-AF65-F5344CB8AC3E}">
        <p14:creationId xmlns:p14="http://schemas.microsoft.com/office/powerpoint/2010/main" val="18579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prstClr val="white"/>
                </a:solidFill>
              </a:rPr>
              <a:t>HMPPS Relationship – Visit &amp; Lessons Learned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4" name="Picture 1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15" name="TextBox 14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&amp; Respect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7">
            <a:extLst>
              <a:ext uri="{FF2B5EF4-FFF2-40B4-BE49-F238E27FC236}">
                <a16:creationId xmlns:a16="http://schemas.microsoft.com/office/drawing/2014/main" id="{F6C79C65-2188-4A4D-8772-35A34B81EB66}"/>
              </a:ext>
            </a:extLst>
          </p:cNvPr>
          <p:cNvSpPr/>
          <p:nvPr/>
        </p:nvSpPr>
        <p:spPr>
          <a:xfrm>
            <a:off x="2231950" y="2209310"/>
            <a:ext cx="549350" cy="57699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7205" y="933267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23318" y="1125940"/>
            <a:ext cx="3496120" cy="5551671"/>
            <a:chOff x="381751" y="1114722"/>
            <a:chExt cx="3496120" cy="5409292"/>
          </a:xfrm>
        </p:grpSpPr>
        <p:grpSp>
          <p:nvGrpSpPr>
            <p:cNvPr id="149" name="Group 148"/>
            <p:cNvGrpSpPr/>
            <p:nvPr/>
          </p:nvGrpSpPr>
          <p:grpSpPr>
            <a:xfrm>
              <a:off x="381751" y="1114722"/>
              <a:ext cx="3496120" cy="533400"/>
              <a:chOff x="522845" y="1047750"/>
              <a:chExt cx="2539627" cy="533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Rectangle 150"/>
              <p:cNvSpPr/>
              <p:nvPr/>
            </p:nvSpPr>
            <p:spPr>
              <a:xfrm>
                <a:off x="522845" y="1047750"/>
                <a:ext cx="2539627" cy="5334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Text Placeholder 17"/>
              <p:cNvSpPr txBox="1">
                <a:spLocks/>
              </p:cNvSpPr>
              <p:nvPr/>
            </p:nvSpPr>
            <p:spPr>
              <a:xfrm>
                <a:off x="522845" y="1107483"/>
                <a:ext cx="2539627" cy="41393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en-US" sz="1400" b="1" dirty="0">
                    <a:solidFill>
                      <a:prstClr val="white"/>
                    </a:solidFill>
                    <a:cs typeface="Arial" pitchFamily="34" charset="0"/>
                  </a:rPr>
                  <a:t>Areas of Challenge</a:t>
                </a:r>
              </a:p>
            </p:txBody>
          </p:sp>
        </p:grpSp>
        <p:sp>
          <p:nvSpPr>
            <p:cNvPr id="6" name="Pentagon 5"/>
            <p:cNvSpPr/>
            <p:nvPr/>
          </p:nvSpPr>
          <p:spPr>
            <a:xfrm rot="5400000">
              <a:off x="-303634" y="2342509"/>
              <a:ext cx="4866890" cy="3496120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>
              <a:noAutofit/>
            </a:bodyPr>
            <a:lstStyle/>
            <a:p>
              <a:pPr algn="ctr"/>
              <a:r>
                <a:rPr lang="en-GB" sz="1600" dirty="0"/>
                <a:t>Older accommodation in-use and crowding increases.</a:t>
              </a:r>
            </a:p>
            <a:p>
              <a:pPr algn="ctr"/>
              <a:endParaRPr lang="en-GB" sz="1600" dirty="0"/>
            </a:p>
            <a:p>
              <a:pPr algn="ctr"/>
              <a:r>
                <a:rPr lang="en-GB" sz="1600" dirty="0"/>
                <a:t>Increased tension, assaults, and incidents.</a:t>
              </a:r>
            </a:p>
            <a:p>
              <a:pPr algn="ctr"/>
              <a:endParaRPr lang="en-GB" sz="1600" dirty="0"/>
            </a:p>
            <a:p>
              <a:pPr algn="ctr"/>
              <a:r>
                <a:rPr lang="en-GB" sz="1600" dirty="0"/>
                <a:t>Safer custody / well being issues become more common.</a:t>
              </a:r>
            </a:p>
            <a:p>
              <a:pPr algn="ctr"/>
              <a:endParaRPr lang="en-GB" sz="1600" dirty="0"/>
            </a:p>
            <a:p>
              <a:pPr algn="ctr"/>
              <a:r>
                <a:rPr lang="en-GB" sz="1600" dirty="0"/>
                <a:t>Staff morale decreases and sickness levels rise.</a:t>
              </a:r>
            </a:p>
            <a:p>
              <a:pPr algn="ctr"/>
              <a:endParaRPr lang="en-GB" sz="1600" dirty="0"/>
            </a:p>
            <a:p>
              <a:pPr algn="ctr"/>
              <a:r>
                <a:rPr lang="en-GB" sz="1600" dirty="0"/>
                <a:t>Regime levels / time out of cell deteriorate</a:t>
              </a:r>
              <a:r>
                <a:rPr lang="en-GB" dirty="0"/>
                <a:t>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 rot="10800000">
            <a:off x="6855550" y="1114722"/>
            <a:ext cx="3496120" cy="5551671"/>
            <a:chOff x="381751" y="1114722"/>
            <a:chExt cx="3496120" cy="5409292"/>
          </a:xfrm>
        </p:grpSpPr>
        <p:grpSp>
          <p:nvGrpSpPr>
            <p:cNvPr id="33" name="Group 32"/>
            <p:cNvGrpSpPr/>
            <p:nvPr/>
          </p:nvGrpSpPr>
          <p:grpSpPr>
            <a:xfrm>
              <a:off x="381751" y="1114722"/>
              <a:ext cx="3496120" cy="533400"/>
              <a:chOff x="522845" y="1047750"/>
              <a:chExt cx="2539627" cy="533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Rectangle 34"/>
              <p:cNvSpPr/>
              <p:nvPr/>
            </p:nvSpPr>
            <p:spPr>
              <a:xfrm>
                <a:off x="522845" y="1047750"/>
                <a:ext cx="2539627" cy="5334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Text Placeholder 17"/>
              <p:cNvSpPr txBox="1">
                <a:spLocks/>
              </p:cNvSpPr>
              <p:nvPr/>
            </p:nvSpPr>
            <p:spPr>
              <a:xfrm rot="10800000">
                <a:off x="522845" y="1107484"/>
                <a:ext cx="2539627" cy="41393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en-US" sz="1400" b="1" dirty="0">
                    <a:solidFill>
                      <a:prstClr val="white"/>
                    </a:solidFill>
                    <a:cs typeface="Arial" pitchFamily="34" charset="0"/>
                  </a:rPr>
                  <a:t>Areas of Opportunity</a:t>
                </a:r>
              </a:p>
            </p:txBody>
          </p:sp>
        </p:grpSp>
        <p:sp>
          <p:nvSpPr>
            <p:cNvPr id="34" name="Pentagon 33"/>
            <p:cNvSpPr/>
            <p:nvPr/>
          </p:nvSpPr>
          <p:spPr>
            <a:xfrm rot="5400000">
              <a:off x="-303634" y="2342509"/>
              <a:ext cx="4866890" cy="3496120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019636" y="2641326"/>
            <a:ext cx="32483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Refocus on recruitment &amp; retention.</a:t>
            </a:r>
          </a:p>
          <a:p>
            <a:pPr algn="ctr"/>
            <a:endParaRPr lang="en-GB" sz="1600" dirty="0">
              <a:solidFill>
                <a:schemeClr val="bg1"/>
              </a:solidFill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Trauma Informed Practice Health Check.</a:t>
            </a:r>
          </a:p>
          <a:p>
            <a:pPr algn="ctr"/>
            <a:endParaRPr lang="en-GB" sz="1600" dirty="0">
              <a:solidFill>
                <a:schemeClr val="bg1"/>
              </a:solidFill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Revised induction processes at Maghaberry.</a:t>
            </a:r>
          </a:p>
          <a:p>
            <a:pPr algn="ctr"/>
            <a:endParaRPr lang="en-GB" sz="1600" dirty="0">
              <a:solidFill>
                <a:schemeClr val="bg1"/>
              </a:solidFill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Substance Misuse Strategy.</a:t>
            </a:r>
          </a:p>
          <a:p>
            <a:pPr algn="ctr"/>
            <a:endParaRPr lang="en-GB" sz="1600" dirty="0">
              <a:solidFill>
                <a:schemeClr val="bg1"/>
              </a:solidFill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Prisons Well &amp; PRRT Pilot.</a:t>
            </a:r>
          </a:p>
        </p:txBody>
      </p:sp>
    </p:spTree>
    <p:extLst>
      <p:ext uri="{BB962C8B-B14F-4D97-AF65-F5344CB8AC3E}">
        <p14:creationId xmlns:p14="http://schemas.microsoft.com/office/powerpoint/2010/main" val="2675818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prstClr val="white"/>
                </a:solidFill>
              </a:rPr>
              <a:t>HMPPS Relationship – Visit &amp; Lessons Learned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4" name="Picture 1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15" name="TextBox 14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Purposeful Activity &amp; Preparation for Release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7">
            <a:extLst>
              <a:ext uri="{FF2B5EF4-FFF2-40B4-BE49-F238E27FC236}">
                <a16:creationId xmlns:a16="http://schemas.microsoft.com/office/drawing/2014/main" id="{F6C79C65-2188-4A4D-8772-35A34B81EB66}"/>
              </a:ext>
            </a:extLst>
          </p:cNvPr>
          <p:cNvSpPr/>
          <p:nvPr/>
        </p:nvSpPr>
        <p:spPr>
          <a:xfrm>
            <a:off x="2231950" y="2209310"/>
            <a:ext cx="549350" cy="57699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7205" y="933267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2261" y="1099648"/>
            <a:ext cx="3417257" cy="5566745"/>
            <a:chOff x="4335209" y="1099579"/>
            <a:chExt cx="3417257" cy="5451854"/>
          </a:xfrm>
        </p:grpSpPr>
        <p:grpSp>
          <p:nvGrpSpPr>
            <p:cNvPr id="154" name="Group 153"/>
            <p:cNvGrpSpPr/>
            <p:nvPr/>
          </p:nvGrpSpPr>
          <p:grpSpPr>
            <a:xfrm>
              <a:off x="4335209" y="1099579"/>
              <a:ext cx="3400721" cy="533400"/>
              <a:chOff x="522845" y="1047750"/>
              <a:chExt cx="2539628" cy="533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6" name="Rectangle 155"/>
              <p:cNvSpPr/>
              <p:nvPr/>
            </p:nvSpPr>
            <p:spPr>
              <a:xfrm>
                <a:off x="522845" y="1047750"/>
                <a:ext cx="2539627" cy="53340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Text Placeholder 17"/>
              <p:cNvSpPr txBox="1">
                <a:spLocks/>
              </p:cNvSpPr>
              <p:nvPr/>
            </p:nvSpPr>
            <p:spPr>
              <a:xfrm>
                <a:off x="522846" y="1107483"/>
                <a:ext cx="2539627" cy="413934"/>
              </a:xfrm>
              <a:prstGeom prst="rect">
                <a:avLst/>
              </a:prstGeom>
              <a:noFill/>
              <a:ln w="19050">
                <a:solidFill>
                  <a:srgbClr val="002060"/>
                </a:solidFill>
              </a:ln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en-US" sz="1400" b="1" dirty="0">
                    <a:solidFill>
                      <a:prstClr val="white"/>
                    </a:solidFill>
                    <a:cs typeface="Arial" pitchFamily="34" charset="0"/>
                  </a:rPr>
                  <a:t>Areas of Challenge</a:t>
                </a:r>
              </a:p>
            </p:txBody>
          </p:sp>
        </p:grpSp>
        <p:sp>
          <p:nvSpPr>
            <p:cNvPr id="43" name="Pentagon 42"/>
            <p:cNvSpPr/>
            <p:nvPr/>
          </p:nvSpPr>
          <p:spPr>
            <a:xfrm rot="5400000">
              <a:off x="3588615" y="2387582"/>
              <a:ext cx="4921728" cy="3405974"/>
            </a:xfrm>
            <a:prstGeom prst="homePlat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/>
            <a:lstStyle/>
            <a:p>
              <a:pPr lvl="0" algn="ctr"/>
              <a:r>
                <a:rPr lang="en-GB" sz="1400" dirty="0">
                  <a:solidFill>
                    <a:prstClr val="white"/>
                  </a:solidFill>
                </a:rPr>
                <a:t>Resources are prioritised to safe, decent and secure custody.</a:t>
              </a:r>
            </a:p>
            <a:p>
              <a:pPr lvl="0" algn="ctr"/>
              <a:endParaRPr lang="en-GB" sz="1400" dirty="0">
                <a:solidFill>
                  <a:prstClr val="white"/>
                </a:solidFill>
              </a:endParaRPr>
            </a:p>
            <a:p>
              <a:pPr lvl="0" algn="ctr"/>
              <a:r>
                <a:rPr lang="en-GB" sz="1400" dirty="0">
                  <a:solidFill>
                    <a:prstClr val="white"/>
                  </a:solidFill>
                </a:rPr>
                <a:t>Prisoner Development Units are unable to deliver a structured approach to rehabilitation (i.e. PNPs &amp; PDPs).</a:t>
              </a:r>
            </a:p>
            <a:p>
              <a:pPr lvl="0" algn="ctr"/>
              <a:endParaRPr lang="en-GB" sz="1400" dirty="0">
                <a:solidFill>
                  <a:prstClr val="white"/>
                </a:solidFill>
              </a:endParaRPr>
            </a:p>
            <a:p>
              <a:pPr lvl="0" algn="ctr"/>
              <a:r>
                <a:rPr lang="en-GB" sz="1400" dirty="0">
                  <a:solidFill>
                    <a:prstClr val="white"/>
                  </a:solidFill>
                </a:rPr>
                <a:t>People are exiting custody without appropriate release planning arrangements in place, increasing their likelihood of reoffending. </a:t>
              </a:r>
            </a:p>
            <a:p>
              <a:pPr lvl="0" algn="ctr"/>
              <a:endParaRPr lang="en-GB" sz="1400" dirty="0">
                <a:solidFill>
                  <a:prstClr val="white"/>
                </a:solidFill>
              </a:endParaRPr>
            </a:p>
            <a:p>
              <a:pPr lvl="0" algn="ctr"/>
              <a:r>
                <a:rPr lang="en-GB" sz="1400" dirty="0">
                  <a:solidFill>
                    <a:prstClr val="white"/>
                  </a:solidFill>
                </a:rPr>
                <a:t>Lack of timely access to rehabilitative support services (VCS, Psychology, L&amp;S) can result in failure to meet statutory requirements (i.e. PCNI) and could negatively impact on a person’s right to freedom.</a:t>
              </a:r>
              <a:endParaRPr lang="en-GB" dirty="0"/>
            </a:p>
            <a:p>
              <a:pPr algn="ctr"/>
              <a:r>
                <a:rPr lang="en-GB" dirty="0"/>
                <a:t> 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 rot="10800000">
            <a:off x="6785076" y="1099648"/>
            <a:ext cx="3417257" cy="5566745"/>
            <a:chOff x="4335209" y="1099579"/>
            <a:chExt cx="3417257" cy="5451854"/>
          </a:xfrm>
        </p:grpSpPr>
        <p:grpSp>
          <p:nvGrpSpPr>
            <p:cNvPr id="28" name="Group 27"/>
            <p:cNvGrpSpPr/>
            <p:nvPr/>
          </p:nvGrpSpPr>
          <p:grpSpPr>
            <a:xfrm>
              <a:off x="4335209" y="1099579"/>
              <a:ext cx="3400721" cy="533400"/>
              <a:chOff x="522845" y="1047750"/>
              <a:chExt cx="2539628" cy="533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Rectangle 29"/>
              <p:cNvSpPr/>
              <p:nvPr/>
            </p:nvSpPr>
            <p:spPr>
              <a:xfrm>
                <a:off x="522845" y="1047750"/>
                <a:ext cx="2539627" cy="53340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 Placeholder 17"/>
              <p:cNvSpPr txBox="1">
                <a:spLocks/>
              </p:cNvSpPr>
              <p:nvPr/>
            </p:nvSpPr>
            <p:spPr>
              <a:xfrm rot="10800000">
                <a:off x="522846" y="1107483"/>
                <a:ext cx="2539627" cy="413934"/>
              </a:xfrm>
              <a:prstGeom prst="rect">
                <a:avLst/>
              </a:prstGeom>
              <a:noFill/>
              <a:ln w="19050">
                <a:solidFill>
                  <a:srgbClr val="002060"/>
                </a:solidFill>
              </a:ln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en-US" sz="1400" b="1" dirty="0">
                    <a:solidFill>
                      <a:prstClr val="white"/>
                    </a:solidFill>
                    <a:cs typeface="Arial" pitchFamily="34" charset="0"/>
                  </a:rPr>
                  <a:t>Areas of Opportunity</a:t>
                </a:r>
              </a:p>
            </p:txBody>
          </p:sp>
        </p:grpSp>
        <p:sp>
          <p:nvSpPr>
            <p:cNvPr id="29" name="Pentagon 28"/>
            <p:cNvSpPr/>
            <p:nvPr/>
          </p:nvSpPr>
          <p:spPr>
            <a:xfrm rot="5400000">
              <a:off x="3588615" y="2387582"/>
              <a:ext cx="4921728" cy="3405974"/>
            </a:xfrm>
            <a:prstGeom prst="homePlat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/>
            <a:lstStyle/>
            <a:p>
              <a:pPr lvl="0" algn="ctr"/>
              <a:endParaRPr lang="en-GB" sz="1400" dirty="0">
                <a:solidFill>
                  <a:prstClr val="white"/>
                </a:solidFill>
              </a:endParaRPr>
            </a:p>
            <a:p>
              <a:pPr lvl="0" algn="ctr"/>
              <a:endParaRPr lang="en-GB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85608" y="3085560"/>
            <a:ext cx="32327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400" dirty="0">
                <a:solidFill>
                  <a:prstClr val="white"/>
                </a:solidFill>
              </a:rPr>
              <a:t>Review of the Prisoner Development Model.</a:t>
            </a:r>
          </a:p>
          <a:p>
            <a:pPr lvl="0" algn="ctr"/>
            <a:endParaRPr lang="en-GB" sz="1400" dirty="0">
              <a:solidFill>
                <a:prstClr val="white"/>
              </a:solidFill>
            </a:endParaRPr>
          </a:p>
          <a:p>
            <a:pPr lvl="0" algn="ctr"/>
            <a:r>
              <a:rPr lang="en-GB" sz="1400" dirty="0">
                <a:solidFill>
                  <a:prstClr val="white"/>
                </a:solidFill>
              </a:rPr>
              <a:t>Cross Departmental coordination.</a:t>
            </a:r>
          </a:p>
          <a:p>
            <a:pPr lvl="0" algn="ctr"/>
            <a:endParaRPr lang="en-GB" sz="1400" dirty="0">
              <a:solidFill>
                <a:prstClr val="white"/>
              </a:solidFill>
            </a:endParaRPr>
          </a:p>
          <a:p>
            <a:pPr lvl="0" algn="ctr"/>
            <a:r>
              <a:rPr lang="en-GB" sz="1400" dirty="0">
                <a:solidFill>
                  <a:prstClr val="white"/>
                </a:solidFill>
              </a:rPr>
              <a:t>Learning &amp; Skills Curriculum review. </a:t>
            </a:r>
          </a:p>
          <a:p>
            <a:pPr lvl="0" algn="ctr"/>
            <a:endParaRPr lang="en-GB" sz="1400" dirty="0">
              <a:solidFill>
                <a:prstClr val="white"/>
              </a:solidFill>
            </a:endParaRPr>
          </a:p>
          <a:p>
            <a:pPr lvl="0" algn="ctr"/>
            <a:r>
              <a:rPr lang="en-GB" sz="1400" dirty="0">
                <a:solidFill>
                  <a:prstClr val="white"/>
                </a:solidFill>
              </a:rPr>
              <a:t>Working Group on Remand.</a:t>
            </a:r>
          </a:p>
          <a:p>
            <a:pPr algn="ctr"/>
            <a:endParaRPr lang="en-GB" sz="1400" dirty="0">
              <a:solidFill>
                <a:prstClr val="white"/>
              </a:solidFill>
            </a:endParaRPr>
          </a:p>
          <a:p>
            <a:pPr algn="ctr"/>
            <a:r>
              <a:rPr lang="en-GB" sz="1400" dirty="0">
                <a:solidFill>
                  <a:prstClr val="white"/>
                </a:solidFill>
              </a:rPr>
              <a:t>Women &amp; Girls Strategy Group</a:t>
            </a:r>
          </a:p>
        </p:txBody>
      </p:sp>
    </p:spTree>
    <p:extLst>
      <p:ext uri="{BB962C8B-B14F-4D97-AF65-F5344CB8AC3E}">
        <p14:creationId xmlns:p14="http://schemas.microsoft.com/office/powerpoint/2010/main" val="4141214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Prisons 25 by 25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696802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006941" y="916050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Continuous improvement never stops……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27" y="1583694"/>
            <a:ext cx="3052114" cy="4276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558" y="1583694"/>
            <a:ext cx="3151922" cy="42760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141" y="1583693"/>
            <a:ext cx="3233663" cy="42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70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715904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48B723-0A5B-4BBB-82D0-28370F70CF0D}"/>
              </a:ext>
            </a:extLst>
          </p:cNvPr>
          <p:cNvSpPr txBox="1"/>
          <p:nvPr/>
        </p:nvSpPr>
        <p:spPr>
          <a:xfrm>
            <a:off x="1790890" y="4540978"/>
            <a:ext cx="8619744" cy="16619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dirty="0"/>
              <a:t>Questions?</a:t>
            </a:r>
            <a:endParaRPr lang="en-US" altLang="ko-KR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r"/>
            <a:r>
              <a:rPr lang="en-US" altLang="ko-KR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049" y="1994511"/>
            <a:ext cx="6603427" cy="2029902"/>
          </a:xfrm>
          <a:prstGeom prst="rect">
            <a:avLst/>
          </a:prstGeom>
        </p:spPr>
      </p:pic>
      <p:pic>
        <p:nvPicPr>
          <p:cNvPr id="50" name="Picture 49" descr="\\sejvfsv01\usersnips$\frazert\Documents\My Pictures\Logo liners version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1" y="5946947"/>
            <a:ext cx="2039394" cy="632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582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Aims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715904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1351979" y="2243639"/>
            <a:ext cx="94975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Keep people in our care safe and secure.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Challenge and support people to change.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To help build a safer community by reducing people’s risk of re-offending</a:t>
            </a:r>
          </a:p>
        </p:txBody>
      </p:sp>
    </p:spTree>
    <p:extLst>
      <p:ext uri="{BB962C8B-B14F-4D97-AF65-F5344CB8AC3E}">
        <p14:creationId xmlns:p14="http://schemas.microsoft.com/office/powerpoint/2010/main" val="262955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Prisons 2020 – Some Key Achievements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715904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95" y="1450919"/>
            <a:ext cx="1847849" cy="120371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D1643A2-2AE5-41B3-88C6-09814FA61C94}"/>
              </a:ext>
            </a:extLst>
          </p:cNvPr>
          <p:cNvSpPr txBox="1"/>
          <p:nvPr/>
        </p:nvSpPr>
        <p:spPr>
          <a:xfrm>
            <a:off x="171732" y="2646372"/>
            <a:ext cx="237780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OUR PEOPLE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graphicFrame>
        <p:nvGraphicFramePr>
          <p:cNvPr id="30" name="Diagram 29"/>
          <p:cNvGraphicFramePr/>
          <p:nvPr/>
        </p:nvGraphicFramePr>
        <p:xfrm>
          <a:off x="442595" y="2956592"/>
          <a:ext cx="1847850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9666" y="1383059"/>
            <a:ext cx="1378412" cy="194578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655F925-7989-4369-8E7E-76B7C973E3EE}"/>
              </a:ext>
            </a:extLst>
          </p:cNvPr>
          <p:cNvSpPr txBox="1"/>
          <p:nvPr/>
        </p:nvSpPr>
        <p:spPr>
          <a:xfrm>
            <a:off x="2992393" y="3996138"/>
            <a:ext cx="237780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OUR SERVICES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929210" y="1984845"/>
            <a:ext cx="2881027" cy="0"/>
          </a:xfrm>
          <a:prstGeom prst="straightConnector1">
            <a:avLst/>
          </a:prstGeom>
          <a:ln w="25400">
            <a:solidFill>
              <a:srgbClr val="8C387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29210" y="2624121"/>
            <a:ext cx="1243240" cy="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137071" y="2624121"/>
            <a:ext cx="1243240" cy="0"/>
          </a:xfrm>
          <a:prstGeom prst="line">
            <a:avLst/>
          </a:prstGeom>
          <a:ln w="25400">
            <a:solidFill>
              <a:srgbClr val="8C38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290445" y="1974392"/>
            <a:ext cx="3093887" cy="10453"/>
          </a:xfrm>
          <a:prstGeom prst="straightConnector1">
            <a:avLst/>
          </a:prstGeom>
          <a:ln w="254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Diagram 36"/>
          <p:cNvGraphicFramePr/>
          <p:nvPr/>
        </p:nvGraphicFramePr>
        <p:xfrm>
          <a:off x="9837876" y="2994692"/>
          <a:ext cx="1847850" cy="3600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8" name="Diagram 37"/>
          <p:cNvGraphicFramePr/>
          <p:nvPr/>
        </p:nvGraphicFramePr>
        <p:xfrm>
          <a:off x="3105449" y="4358137"/>
          <a:ext cx="2151692" cy="212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39" name="Diagram 38"/>
          <p:cNvGraphicFramePr/>
          <p:nvPr/>
        </p:nvGraphicFramePr>
        <p:xfrm>
          <a:off x="7194858" y="4266673"/>
          <a:ext cx="2042448" cy="2329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10237" y="1545204"/>
            <a:ext cx="1892710" cy="9894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05449" y="2973009"/>
            <a:ext cx="2151692" cy="9582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178841" y="2994464"/>
            <a:ext cx="1955181" cy="105804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53B28A1-FAFA-42E6-8641-802E22F8615F}"/>
              </a:ext>
            </a:extLst>
          </p:cNvPr>
          <p:cNvSpPr txBox="1"/>
          <p:nvPr/>
        </p:nvSpPr>
        <p:spPr>
          <a:xfrm>
            <a:off x="6983548" y="3986682"/>
            <a:ext cx="237780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OUR INFRASTRUCTURE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047A25-0750-43CB-AD6D-B1001DBE7A2B}"/>
              </a:ext>
            </a:extLst>
          </p:cNvPr>
          <p:cNvSpPr txBox="1"/>
          <p:nvPr/>
        </p:nvSpPr>
        <p:spPr>
          <a:xfrm>
            <a:off x="9567690" y="2618096"/>
            <a:ext cx="237780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OUR PARTNERSHIPS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8172450" y="2624121"/>
            <a:ext cx="0" cy="348888"/>
          </a:xfrm>
          <a:prstGeom prst="straightConnector1">
            <a:avLst/>
          </a:prstGeom>
          <a:ln w="254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137071" y="2624121"/>
            <a:ext cx="0" cy="348888"/>
          </a:xfrm>
          <a:prstGeom prst="straightConnector1">
            <a:avLst/>
          </a:prstGeom>
          <a:ln w="25400">
            <a:solidFill>
              <a:srgbClr val="8C387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04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Challenges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715904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351979" y="1600014"/>
            <a:ext cx="94975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Increased prison population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High remand population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Public Sector Budgets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Increased complex needs</a:t>
            </a:r>
          </a:p>
        </p:txBody>
      </p:sp>
    </p:spTree>
    <p:extLst>
      <p:ext uri="{BB962C8B-B14F-4D97-AF65-F5344CB8AC3E}">
        <p14:creationId xmlns:p14="http://schemas.microsoft.com/office/powerpoint/2010/main" val="262187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 in Prison Establishments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715904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ED606A-1C35-E341-9AF5-CC9CD15BABEC}"/>
              </a:ext>
            </a:extLst>
          </p:cNvPr>
          <p:cNvGrpSpPr/>
          <p:nvPr/>
        </p:nvGrpSpPr>
        <p:grpSpPr>
          <a:xfrm flipH="1">
            <a:off x="7863139" y="926113"/>
            <a:ext cx="3998637" cy="1492717"/>
            <a:chOff x="15101455" y="5620972"/>
            <a:chExt cx="6044177" cy="2985434"/>
          </a:xfrm>
        </p:grpSpPr>
        <p:sp>
          <p:nvSpPr>
            <p:cNvPr id="16" name="CuadroTexto 395">
              <a:extLst>
                <a:ext uri="{FF2B5EF4-FFF2-40B4-BE49-F238E27FC236}">
                  <a16:creationId xmlns:a16="http://schemas.microsoft.com/office/drawing/2014/main" id="{27F10604-79B1-2D46-8261-BBE410303497}"/>
                </a:ext>
              </a:extLst>
            </p:cNvPr>
            <p:cNvSpPr txBox="1"/>
            <p:nvPr/>
          </p:nvSpPr>
          <p:spPr>
            <a:xfrm>
              <a:off x="15116585" y="5620972"/>
              <a:ext cx="456514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solidFill>
                    <a:srgbClr val="363E48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Maghaberry Prison</a:t>
              </a:r>
            </a:p>
          </p:txBody>
        </p:sp>
        <p:sp>
          <p:nvSpPr>
            <p:cNvPr id="18" name="Rectangle 56">
              <a:extLst>
                <a:ext uri="{FF2B5EF4-FFF2-40B4-BE49-F238E27FC236}">
                  <a16:creationId xmlns:a16="http://schemas.microsoft.com/office/drawing/2014/main" id="{B68DE4F4-85C7-7C47-8514-0DC7050948ED}"/>
                </a:ext>
              </a:extLst>
            </p:cNvPr>
            <p:cNvSpPr/>
            <p:nvPr/>
          </p:nvSpPr>
          <p:spPr>
            <a:xfrm>
              <a:off x="15101455" y="6205748"/>
              <a:ext cx="6044177" cy="2400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US" altLang="ko-KR" sz="1400" dirty="0"/>
                <a:t>Maghaberry is a high security prison housing adult male long-term sentenced and remand prisoners, in both integrated and separated conditions.</a:t>
              </a:r>
            </a:p>
            <a:p>
              <a:pPr algn="r" defTabSz="914217"/>
              <a:endParaRPr lang="en-US" altLang="ko-KR" sz="1400" dirty="0"/>
            </a:p>
            <a:p>
              <a:pPr algn="r" defTabSz="914217"/>
              <a:r>
                <a:rPr lang="en-US" altLang="ko-KR" sz="1600" dirty="0">
                  <a:solidFill>
                    <a:srgbClr val="800000"/>
                  </a:solidFill>
                </a:rPr>
                <a:t>36% population increase</a:t>
              </a:r>
              <a:endParaRPr lang="en-US" altLang="ko-KR" sz="1400" dirty="0">
                <a:solidFill>
                  <a:srgbClr val="800000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ED606A-1C35-E341-9AF5-CC9CD15BABEC}"/>
              </a:ext>
            </a:extLst>
          </p:cNvPr>
          <p:cNvGrpSpPr/>
          <p:nvPr/>
        </p:nvGrpSpPr>
        <p:grpSpPr>
          <a:xfrm flipH="1">
            <a:off x="7853129" y="2693020"/>
            <a:ext cx="3998637" cy="1492717"/>
            <a:chOff x="15101455" y="5620972"/>
            <a:chExt cx="6044177" cy="2985434"/>
          </a:xfrm>
        </p:grpSpPr>
        <p:sp>
          <p:nvSpPr>
            <p:cNvPr id="21" name="CuadroTexto 395">
              <a:extLst>
                <a:ext uri="{FF2B5EF4-FFF2-40B4-BE49-F238E27FC236}">
                  <a16:creationId xmlns:a16="http://schemas.microsoft.com/office/drawing/2014/main" id="{27F10604-79B1-2D46-8261-BBE410303497}"/>
                </a:ext>
              </a:extLst>
            </p:cNvPr>
            <p:cNvSpPr txBox="1"/>
            <p:nvPr/>
          </p:nvSpPr>
          <p:spPr>
            <a:xfrm>
              <a:off x="15116585" y="5620972"/>
              <a:ext cx="456514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solidFill>
                    <a:srgbClr val="363E48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Magilligan Prison</a:t>
              </a:r>
            </a:p>
          </p:txBody>
        </p:sp>
        <p:sp>
          <p:nvSpPr>
            <p:cNvPr id="22" name="Rectangle 56">
              <a:extLst>
                <a:ext uri="{FF2B5EF4-FFF2-40B4-BE49-F238E27FC236}">
                  <a16:creationId xmlns:a16="http://schemas.microsoft.com/office/drawing/2014/main" id="{B68DE4F4-85C7-7C47-8514-0DC7050948ED}"/>
                </a:ext>
              </a:extLst>
            </p:cNvPr>
            <p:cNvSpPr/>
            <p:nvPr/>
          </p:nvSpPr>
          <p:spPr>
            <a:xfrm>
              <a:off x="15101455" y="6205748"/>
              <a:ext cx="6044177" cy="2400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GB" sz="1400" dirty="0"/>
                <a:t>Magilligan is a medium secure training prison holding sentenced prisoners usually received from Maghaberry.</a:t>
              </a:r>
            </a:p>
            <a:p>
              <a:pPr algn="r" defTabSz="914217"/>
              <a:endParaRPr lang="en-GB" sz="1400" dirty="0"/>
            </a:p>
            <a:p>
              <a:pPr algn="r" defTabSz="914217"/>
              <a:r>
                <a:rPr lang="en-GB" sz="1600" dirty="0">
                  <a:solidFill>
                    <a:srgbClr val="800000"/>
                  </a:solidFill>
                </a:rPr>
                <a:t>25% population increase  </a:t>
              </a:r>
              <a:endParaRPr lang="en-US" sz="16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ED606A-1C35-E341-9AF5-CC9CD15BABEC}"/>
              </a:ext>
            </a:extLst>
          </p:cNvPr>
          <p:cNvGrpSpPr/>
          <p:nvPr/>
        </p:nvGrpSpPr>
        <p:grpSpPr>
          <a:xfrm flipH="1">
            <a:off x="7833869" y="4459928"/>
            <a:ext cx="3998637" cy="1738938"/>
            <a:chOff x="15101455" y="5620972"/>
            <a:chExt cx="6044177" cy="3477876"/>
          </a:xfrm>
        </p:grpSpPr>
        <p:sp>
          <p:nvSpPr>
            <p:cNvPr id="24" name="CuadroTexto 395">
              <a:extLst>
                <a:ext uri="{FF2B5EF4-FFF2-40B4-BE49-F238E27FC236}">
                  <a16:creationId xmlns:a16="http://schemas.microsoft.com/office/drawing/2014/main" id="{27F10604-79B1-2D46-8261-BBE410303497}"/>
                </a:ext>
              </a:extLst>
            </p:cNvPr>
            <p:cNvSpPr txBox="1"/>
            <p:nvPr/>
          </p:nvSpPr>
          <p:spPr>
            <a:xfrm>
              <a:off x="15116586" y="5620972"/>
              <a:ext cx="456514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solidFill>
                    <a:srgbClr val="363E48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Hydebank Wood College</a:t>
              </a:r>
            </a:p>
          </p:txBody>
        </p:sp>
        <p:sp>
          <p:nvSpPr>
            <p:cNvPr id="25" name="Rectangle 56">
              <a:extLst>
                <a:ext uri="{FF2B5EF4-FFF2-40B4-BE49-F238E27FC236}">
                  <a16:creationId xmlns:a16="http://schemas.microsoft.com/office/drawing/2014/main" id="{B68DE4F4-85C7-7C47-8514-0DC7050948ED}"/>
                </a:ext>
              </a:extLst>
            </p:cNvPr>
            <p:cNvSpPr/>
            <p:nvPr/>
          </p:nvSpPr>
          <p:spPr>
            <a:xfrm>
              <a:off x="15101455" y="6205748"/>
              <a:ext cx="6044177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GB" sz="1400" dirty="0"/>
                <a:t>Hydebank Wood College accommodates young male offenders aged 18-24 and all of Northern Ireland’s female prisoners.</a:t>
              </a:r>
            </a:p>
            <a:p>
              <a:pPr algn="r" defTabSz="914217"/>
              <a:endParaRPr lang="en-GB" sz="1400" dirty="0"/>
            </a:p>
            <a:p>
              <a:pPr algn="r" defTabSz="914217"/>
              <a:r>
                <a:rPr lang="en-GB" sz="1600" dirty="0">
                  <a:solidFill>
                    <a:srgbClr val="800000"/>
                  </a:solidFill>
                </a:rPr>
                <a:t>A relatively stable male population and 100% female population increase</a:t>
              </a:r>
            </a:p>
          </p:txBody>
        </p:sp>
      </p:grp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547557"/>
              </p:ext>
            </p:extLst>
          </p:nvPr>
        </p:nvGraphicFramePr>
        <p:xfrm>
          <a:off x="381948" y="1135682"/>
          <a:ext cx="7398229" cy="4848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09107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Prison Population in NI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696802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ED606A-1C35-E341-9AF5-CC9CD15BABEC}"/>
              </a:ext>
            </a:extLst>
          </p:cNvPr>
          <p:cNvGrpSpPr/>
          <p:nvPr/>
        </p:nvGrpSpPr>
        <p:grpSpPr>
          <a:xfrm flipH="1">
            <a:off x="279181" y="895512"/>
            <a:ext cx="3597143" cy="1892826"/>
            <a:chOff x="15101455" y="5620972"/>
            <a:chExt cx="6044177" cy="3785652"/>
          </a:xfrm>
        </p:grpSpPr>
        <p:sp>
          <p:nvSpPr>
            <p:cNvPr id="16" name="CuadroTexto 395">
              <a:extLst>
                <a:ext uri="{FF2B5EF4-FFF2-40B4-BE49-F238E27FC236}">
                  <a16:creationId xmlns:a16="http://schemas.microsoft.com/office/drawing/2014/main" id="{27F10604-79B1-2D46-8261-BBE410303497}"/>
                </a:ext>
              </a:extLst>
            </p:cNvPr>
            <p:cNvSpPr txBox="1"/>
            <p:nvPr/>
          </p:nvSpPr>
          <p:spPr>
            <a:xfrm>
              <a:off x="15116585" y="5620972"/>
              <a:ext cx="456514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solidFill>
                    <a:srgbClr val="363E48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Total Population Increase</a:t>
              </a:r>
            </a:p>
          </p:txBody>
        </p:sp>
        <p:sp>
          <p:nvSpPr>
            <p:cNvPr id="18" name="Rectangle 56">
              <a:extLst>
                <a:ext uri="{FF2B5EF4-FFF2-40B4-BE49-F238E27FC236}">
                  <a16:creationId xmlns:a16="http://schemas.microsoft.com/office/drawing/2014/main" id="{B68DE4F4-85C7-7C47-8514-0DC7050948ED}"/>
                </a:ext>
              </a:extLst>
            </p:cNvPr>
            <p:cNvSpPr/>
            <p:nvPr/>
          </p:nvSpPr>
          <p:spPr>
            <a:xfrm>
              <a:off x="15101455" y="6205748"/>
              <a:ext cx="6044177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GB" sz="1400" dirty="0"/>
                <a:t>Between 1 March 2021 and 1 November 2023, the total NI prison population has increased from 1,401 to 1,878 (by 477 or 34%). </a:t>
              </a:r>
            </a:p>
            <a:p>
              <a:pPr algn="r" defTabSz="914217"/>
              <a:endParaRPr lang="en-GB" sz="1400" dirty="0"/>
            </a:p>
            <a:p>
              <a:pPr algn="r" defTabSz="914217"/>
              <a:r>
                <a:rPr lang="en-GB" sz="1400" dirty="0"/>
                <a:t>Between 1 March 2022 and 1 November 2023 alone there has been an increase of 302 prisoners. </a:t>
              </a:r>
              <a:endParaRPr lang="en-US" sz="1400" dirty="0"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ED606A-1C35-E341-9AF5-CC9CD15BABEC}"/>
              </a:ext>
            </a:extLst>
          </p:cNvPr>
          <p:cNvGrpSpPr/>
          <p:nvPr/>
        </p:nvGrpSpPr>
        <p:grpSpPr>
          <a:xfrm flipH="1">
            <a:off x="313588" y="2792926"/>
            <a:ext cx="3597143" cy="2108270"/>
            <a:chOff x="15101455" y="5620972"/>
            <a:chExt cx="6044177" cy="4216540"/>
          </a:xfrm>
        </p:grpSpPr>
        <p:sp>
          <p:nvSpPr>
            <p:cNvPr id="21" name="CuadroTexto 395">
              <a:extLst>
                <a:ext uri="{FF2B5EF4-FFF2-40B4-BE49-F238E27FC236}">
                  <a16:creationId xmlns:a16="http://schemas.microsoft.com/office/drawing/2014/main" id="{27F10604-79B1-2D46-8261-BBE410303497}"/>
                </a:ext>
              </a:extLst>
            </p:cNvPr>
            <p:cNvSpPr txBox="1"/>
            <p:nvPr/>
          </p:nvSpPr>
          <p:spPr>
            <a:xfrm>
              <a:off x="15116585" y="5620972"/>
              <a:ext cx="456514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solidFill>
                    <a:srgbClr val="363E48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Prisoners on Remand</a:t>
              </a:r>
            </a:p>
          </p:txBody>
        </p:sp>
        <p:sp>
          <p:nvSpPr>
            <p:cNvPr id="22" name="Rectangle 56">
              <a:extLst>
                <a:ext uri="{FF2B5EF4-FFF2-40B4-BE49-F238E27FC236}">
                  <a16:creationId xmlns:a16="http://schemas.microsoft.com/office/drawing/2014/main" id="{B68DE4F4-85C7-7C47-8514-0DC7050948ED}"/>
                </a:ext>
              </a:extLst>
            </p:cNvPr>
            <p:cNvSpPr/>
            <p:nvPr/>
          </p:nvSpPr>
          <p:spPr>
            <a:xfrm>
              <a:off x="15101455" y="6205748"/>
              <a:ext cx="6044177" cy="3631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GB" sz="1400" dirty="0"/>
                <a:t>The percentage of the average daily prison population who are on remand continues to increase from approximately 25% in 2015/16 to 36% in 2022/23.</a:t>
              </a:r>
            </a:p>
            <a:p>
              <a:pPr algn="r" defTabSz="914217"/>
              <a:endParaRPr lang="en-GB" sz="1400" dirty="0"/>
            </a:p>
            <a:p>
              <a:pPr algn="r" defTabSz="914217"/>
              <a:r>
                <a:rPr lang="en-GB" sz="1400" dirty="0"/>
                <a:t>Remand receptions increased by 16.5% over the last year, up from 2,722 in 2021/22 to 3,171 during 2022/23. </a:t>
              </a:r>
              <a:endParaRPr lang="en-US" sz="1400" dirty="0"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ED606A-1C35-E341-9AF5-CC9CD15BABEC}"/>
              </a:ext>
            </a:extLst>
          </p:cNvPr>
          <p:cNvGrpSpPr/>
          <p:nvPr/>
        </p:nvGrpSpPr>
        <p:grpSpPr>
          <a:xfrm flipH="1">
            <a:off x="279181" y="4925523"/>
            <a:ext cx="3597143" cy="1246495"/>
            <a:chOff x="15101455" y="5620972"/>
            <a:chExt cx="6044177" cy="2492990"/>
          </a:xfrm>
        </p:grpSpPr>
        <p:sp>
          <p:nvSpPr>
            <p:cNvPr id="24" name="CuadroTexto 395">
              <a:extLst>
                <a:ext uri="{FF2B5EF4-FFF2-40B4-BE49-F238E27FC236}">
                  <a16:creationId xmlns:a16="http://schemas.microsoft.com/office/drawing/2014/main" id="{27F10604-79B1-2D46-8261-BBE410303497}"/>
                </a:ext>
              </a:extLst>
            </p:cNvPr>
            <p:cNvSpPr txBox="1"/>
            <p:nvPr/>
          </p:nvSpPr>
          <p:spPr>
            <a:xfrm>
              <a:off x="15116585" y="5620972"/>
              <a:ext cx="456514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solidFill>
                    <a:srgbClr val="363E48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Causes</a:t>
              </a:r>
            </a:p>
          </p:txBody>
        </p:sp>
        <p:sp>
          <p:nvSpPr>
            <p:cNvPr id="25" name="Rectangle 56">
              <a:extLst>
                <a:ext uri="{FF2B5EF4-FFF2-40B4-BE49-F238E27FC236}">
                  <a16:creationId xmlns:a16="http://schemas.microsoft.com/office/drawing/2014/main" id="{B68DE4F4-85C7-7C47-8514-0DC7050948ED}"/>
                </a:ext>
              </a:extLst>
            </p:cNvPr>
            <p:cNvSpPr/>
            <p:nvPr/>
          </p:nvSpPr>
          <p:spPr>
            <a:xfrm>
              <a:off x="15101455" y="6205748"/>
              <a:ext cx="6044177" cy="1908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GB" sz="1400" dirty="0"/>
                <a:t>This sustained increase in the prison population in NI is likely to have similar drivers to those in other jurisdictions, including the recovery of the justice system post-Covid-19. </a:t>
              </a:r>
              <a:endParaRPr lang="en-US" sz="1400" dirty="0"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0428828"/>
              </p:ext>
            </p:extLst>
          </p:nvPr>
        </p:nvGraphicFramePr>
        <p:xfrm>
          <a:off x="4227326" y="1262694"/>
          <a:ext cx="7505205" cy="492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35514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 Trend and Projection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715904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56">
            <a:extLst>
              <a:ext uri="{FF2B5EF4-FFF2-40B4-BE49-F238E27FC236}">
                <a16:creationId xmlns:a16="http://schemas.microsoft.com/office/drawing/2014/main" id="{B68DE4F4-85C7-7C47-8514-0DC7050948ED}"/>
              </a:ext>
            </a:extLst>
          </p:cNvPr>
          <p:cNvSpPr/>
          <p:nvPr/>
        </p:nvSpPr>
        <p:spPr>
          <a:xfrm flipH="1">
            <a:off x="7852133" y="1892402"/>
            <a:ext cx="399863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217"/>
            <a:r>
              <a:rPr lang="en-GB" sz="1600" dirty="0"/>
              <a:t>Projections based on the population changes since the beginning of 2021 suggest that in early 2024 the overall prison population will exceed 2,000</a:t>
            </a:r>
            <a:r>
              <a:rPr lang="en-GB" sz="1400" dirty="0"/>
              <a:t>.</a:t>
            </a:r>
          </a:p>
          <a:p>
            <a:pPr algn="r" defTabSz="914217"/>
            <a:endParaRPr lang="en-GB" sz="1400" dirty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r" defTabSz="914217"/>
            <a:r>
              <a:rPr lang="en-GB" sz="1600" dirty="0"/>
              <a:t>This is likely to mean that the population at Maghaberry will be in excess of 1,300 prisoners.</a:t>
            </a:r>
          </a:p>
          <a:p>
            <a:pPr algn="r" defTabSz="914217"/>
            <a:endParaRPr lang="en-GB" sz="1600" dirty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r" defTabSz="914217"/>
            <a:r>
              <a:rPr lang="en-GB" sz="1600" dirty="0">
                <a:ea typeface="Lato Light" panose="020F0502020204030203" pitchFamily="34" charset="0"/>
                <a:cs typeface="Lato Light" panose="020F0502020204030203" pitchFamily="34" charset="0"/>
              </a:rPr>
              <a:t>The remand population will continue to increase and make up a significant proportion of people in custody.</a:t>
            </a:r>
          </a:p>
          <a:p>
            <a:pPr algn="r" defTabSz="914217"/>
            <a:endParaRPr lang="en-US" sz="1600" dirty="0"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885832"/>
              </p:ext>
            </p:extLst>
          </p:nvPr>
        </p:nvGraphicFramePr>
        <p:xfrm>
          <a:off x="511628" y="1127010"/>
          <a:ext cx="7156349" cy="4816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3328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Remand Comparison 2021/22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696802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904978"/>
            <a:ext cx="4437888" cy="5502979"/>
          </a:xfrm>
          <a:prstGeom prst="rect">
            <a:avLst/>
          </a:prstGeom>
          <a:solidFill>
            <a:srgbClr val="FFFFFF">
              <a:alpha val="78000"/>
            </a:srgbClr>
          </a:solidFill>
        </p:spPr>
      </p:pic>
      <p:sp>
        <p:nvSpPr>
          <p:cNvPr id="30" name="Decorative"/>
          <p:cNvSpPr/>
          <p:nvPr/>
        </p:nvSpPr>
        <p:spPr>
          <a:xfrm>
            <a:off x="5871453" y="2170560"/>
            <a:ext cx="9509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2E75B6"/>
                </a:solidFill>
                <a:latin typeface="Tw Cen MT" panose="020B0602020104020603" pitchFamily="34" charset="0"/>
              </a:rPr>
              <a:t>28.0%</a:t>
            </a:r>
          </a:p>
          <a:p>
            <a:endParaRPr lang="en-GB" sz="1600" b="1" dirty="0">
              <a:solidFill>
                <a:srgbClr val="33CCCC"/>
              </a:solidFill>
              <a:latin typeface="Tw Cen MT" panose="020B0602020104020603" pitchFamily="34" charset="0"/>
            </a:endParaRPr>
          </a:p>
        </p:txBody>
      </p:sp>
      <p:sp>
        <p:nvSpPr>
          <p:cNvPr id="31" name="Decorative"/>
          <p:cNvSpPr/>
          <p:nvPr/>
        </p:nvSpPr>
        <p:spPr>
          <a:xfrm>
            <a:off x="5878524" y="2420116"/>
            <a:ext cx="9438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b="1" dirty="0">
                <a:solidFill>
                  <a:srgbClr val="993366"/>
                </a:solidFill>
                <a:latin typeface="Tw Cen MT" panose="020B0602020104020603" pitchFamily="34" charset="0"/>
              </a:rPr>
              <a:t>27.8%</a:t>
            </a:r>
            <a:br>
              <a:rPr lang="en-GB" sz="1000" b="1" dirty="0">
                <a:solidFill>
                  <a:srgbClr val="2E75B6"/>
                </a:solidFill>
                <a:latin typeface="Tw Cen MT" panose="020B0602020104020603" pitchFamily="34" charset="0"/>
              </a:rPr>
            </a:br>
            <a:r>
              <a:rPr lang="en-GB" sz="1000" b="1" dirty="0">
                <a:latin typeface="Tw Cen MT" panose="020B0602020104020603" pitchFamily="34" charset="0"/>
              </a:rPr>
              <a:t>32.2%</a:t>
            </a:r>
            <a:br>
              <a:rPr lang="en-GB" sz="1000" b="1" dirty="0">
                <a:solidFill>
                  <a:srgbClr val="2E75B6"/>
                </a:solidFill>
                <a:latin typeface="Tw Cen MT" panose="020B0602020104020603" pitchFamily="34" charset="0"/>
              </a:rPr>
            </a:br>
            <a:endParaRPr lang="en-GB" sz="1000" b="1" dirty="0">
              <a:solidFill>
                <a:srgbClr val="2E75B6"/>
              </a:solidFill>
              <a:latin typeface="Tw Cen MT" panose="020B0602020104020603" pitchFamily="34" charset="0"/>
            </a:endParaRPr>
          </a:p>
          <a:p>
            <a:endParaRPr lang="en-GB" sz="1600" b="1" dirty="0">
              <a:solidFill>
                <a:srgbClr val="33CCCC"/>
              </a:solidFill>
              <a:latin typeface="Tw Cen MT" panose="020B0602020104020603" pitchFamily="34" charset="0"/>
            </a:endParaRPr>
          </a:p>
        </p:txBody>
      </p:sp>
      <p:sp>
        <p:nvSpPr>
          <p:cNvPr id="32" name="Decorative"/>
          <p:cNvSpPr/>
          <p:nvPr/>
        </p:nvSpPr>
        <p:spPr>
          <a:xfrm>
            <a:off x="6520752" y="4332344"/>
            <a:ext cx="928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2E75B6"/>
                </a:solidFill>
                <a:latin typeface="Tw Cen MT" panose="020B0602020104020603" pitchFamily="34" charset="0"/>
              </a:rPr>
              <a:t>16.3%</a:t>
            </a:r>
          </a:p>
          <a:p>
            <a:endParaRPr lang="en-GB" sz="1600" b="1" dirty="0">
              <a:solidFill>
                <a:srgbClr val="33CCCC"/>
              </a:solidFill>
              <a:latin typeface="Tw Cen MT" panose="020B0602020104020603" pitchFamily="34" charset="0"/>
            </a:endParaRPr>
          </a:p>
        </p:txBody>
      </p:sp>
      <p:sp>
        <p:nvSpPr>
          <p:cNvPr id="33" name="Decorative"/>
          <p:cNvSpPr/>
          <p:nvPr/>
        </p:nvSpPr>
        <p:spPr>
          <a:xfrm>
            <a:off x="6572808" y="4581900"/>
            <a:ext cx="9438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b="1" dirty="0">
                <a:solidFill>
                  <a:srgbClr val="993366"/>
                </a:solidFill>
                <a:latin typeface="Tw Cen MT" panose="020B0602020104020603" pitchFamily="34" charset="0"/>
              </a:rPr>
              <a:t>16.1%</a:t>
            </a:r>
            <a:br>
              <a:rPr lang="en-GB" sz="1000" b="1" dirty="0">
                <a:solidFill>
                  <a:srgbClr val="2E75B6"/>
                </a:solidFill>
                <a:latin typeface="Tw Cen MT" panose="020B0602020104020603" pitchFamily="34" charset="0"/>
              </a:rPr>
            </a:br>
            <a:r>
              <a:rPr lang="en-GB" sz="1000" b="1" dirty="0">
                <a:latin typeface="Tw Cen MT" panose="020B0602020104020603" pitchFamily="34" charset="0"/>
              </a:rPr>
              <a:t>19.6%</a:t>
            </a:r>
            <a:br>
              <a:rPr lang="en-GB" sz="1000" b="1" dirty="0">
                <a:solidFill>
                  <a:srgbClr val="2E75B6"/>
                </a:solidFill>
                <a:latin typeface="Tw Cen MT" panose="020B0602020104020603" pitchFamily="34" charset="0"/>
              </a:rPr>
            </a:br>
            <a:endParaRPr lang="en-GB" sz="1000" b="1" dirty="0">
              <a:solidFill>
                <a:srgbClr val="2E75B6"/>
              </a:solidFill>
              <a:latin typeface="Tw Cen MT" panose="020B0602020104020603" pitchFamily="34" charset="0"/>
            </a:endParaRPr>
          </a:p>
          <a:p>
            <a:endParaRPr lang="en-GB" sz="1600" b="1" dirty="0">
              <a:solidFill>
                <a:srgbClr val="33CCCC"/>
              </a:solidFill>
              <a:latin typeface="Tw Cen MT" panose="020B0602020104020603" pitchFamily="34" charset="0"/>
            </a:endParaRPr>
          </a:p>
        </p:txBody>
      </p:sp>
      <p:sp>
        <p:nvSpPr>
          <p:cNvPr id="34" name="Decorative"/>
          <p:cNvSpPr/>
          <p:nvPr/>
        </p:nvSpPr>
        <p:spPr>
          <a:xfrm>
            <a:off x="4629238" y="4289265"/>
            <a:ext cx="9438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2E75B6"/>
                </a:solidFill>
                <a:latin typeface="Tw Cen MT" panose="020B0602020104020603" pitchFamily="34" charset="0"/>
              </a:rPr>
              <a:t>19.5%</a:t>
            </a:r>
          </a:p>
          <a:p>
            <a:endParaRPr lang="en-GB" sz="1600" b="1" dirty="0">
              <a:solidFill>
                <a:srgbClr val="33CCCC"/>
              </a:solidFill>
              <a:latin typeface="Tw Cen MT" panose="020B0602020104020603" pitchFamily="34" charset="0"/>
            </a:endParaRPr>
          </a:p>
        </p:txBody>
      </p:sp>
      <p:sp>
        <p:nvSpPr>
          <p:cNvPr id="35" name="Decorative"/>
          <p:cNvSpPr/>
          <p:nvPr/>
        </p:nvSpPr>
        <p:spPr>
          <a:xfrm>
            <a:off x="4681294" y="4538821"/>
            <a:ext cx="9438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b="1" dirty="0">
                <a:solidFill>
                  <a:srgbClr val="993366"/>
                </a:solidFill>
                <a:latin typeface="Tw Cen MT" panose="020B0602020104020603" pitchFamily="34" charset="0"/>
              </a:rPr>
              <a:t>18.9%</a:t>
            </a:r>
            <a:br>
              <a:rPr lang="en-GB" sz="1000" b="1" dirty="0">
                <a:solidFill>
                  <a:srgbClr val="2E75B6"/>
                </a:solidFill>
                <a:latin typeface="Tw Cen MT" panose="020B0602020104020603" pitchFamily="34" charset="0"/>
              </a:rPr>
            </a:br>
            <a:r>
              <a:rPr lang="en-GB" sz="1000" b="1" dirty="0">
                <a:latin typeface="Tw Cen MT" panose="020B0602020104020603" pitchFamily="34" charset="0"/>
              </a:rPr>
              <a:t>33.7%</a:t>
            </a:r>
            <a:br>
              <a:rPr lang="en-GB" sz="1000" b="1" dirty="0">
                <a:solidFill>
                  <a:srgbClr val="2E75B6"/>
                </a:solidFill>
                <a:latin typeface="Tw Cen MT" panose="020B0602020104020603" pitchFamily="34" charset="0"/>
              </a:rPr>
            </a:br>
            <a:endParaRPr lang="en-GB" sz="1000" b="1" dirty="0">
              <a:solidFill>
                <a:srgbClr val="2E75B6"/>
              </a:solidFill>
              <a:latin typeface="Tw Cen MT" panose="020B0602020104020603" pitchFamily="34" charset="0"/>
            </a:endParaRPr>
          </a:p>
          <a:p>
            <a:endParaRPr lang="en-GB" sz="1600" b="1" dirty="0">
              <a:solidFill>
                <a:srgbClr val="33CCCC"/>
              </a:solidFill>
              <a:latin typeface="Tw Cen MT" panose="020B0602020104020603" pitchFamily="34" charset="0"/>
            </a:endParaRPr>
          </a:p>
        </p:txBody>
      </p:sp>
      <p:sp>
        <p:nvSpPr>
          <p:cNvPr id="36" name="Decorative"/>
          <p:cNvSpPr/>
          <p:nvPr/>
        </p:nvSpPr>
        <p:spPr>
          <a:xfrm>
            <a:off x="4927597" y="3386866"/>
            <a:ext cx="9438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2E75B6"/>
                </a:solidFill>
                <a:latin typeface="Tw Cen MT" panose="020B0602020104020603" pitchFamily="34" charset="0"/>
              </a:rPr>
              <a:t>36.5%</a:t>
            </a:r>
          </a:p>
          <a:p>
            <a:endParaRPr lang="en-GB" sz="1600" b="1" dirty="0">
              <a:solidFill>
                <a:srgbClr val="33CCCC"/>
              </a:solidFill>
              <a:latin typeface="Tw Cen MT" panose="020B0602020104020603" pitchFamily="34" charset="0"/>
            </a:endParaRPr>
          </a:p>
        </p:txBody>
      </p:sp>
      <p:sp>
        <p:nvSpPr>
          <p:cNvPr id="37" name="Decorative"/>
          <p:cNvSpPr/>
          <p:nvPr/>
        </p:nvSpPr>
        <p:spPr>
          <a:xfrm>
            <a:off x="4961177" y="3631434"/>
            <a:ext cx="9438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b="1" dirty="0">
                <a:solidFill>
                  <a:srgbClr val="8A0000"/>
                </a:solidFill>
                <a:latin typeface="Tw Cen MT" panose="020B0602020104020603" pitchFamily="34" charset="0"/>
              </a:rPr>
              <a:t>35.6%</a:t>
            </a:r>
            <a:br>
              <a:rPr lang="en-GB" sz="1000" b="1" dirty="0">
                <a:solidFill>
                  <a:srgbClr val="2E75B6"/>
                </a:solidFill>
                <a:latin typeface="Tw Cen MT" panose="020B0602020104020603" pitchFamily="34" charset="0"/>
              </a:rPr>
            </a:br>
            <a:r>
              <a:rPr lang="en-GB" sz="1000" b="1" dirty="0">
                <a:latin typeface="Tw Cen MT" panose="020B0602020104020603" pitchFamily="34" charset="0"/>
              </a:rPr>
              <a:t>57.6%</a:t>
            </a:r>
            <a:br>
              <a:rPr lang="en-GB" sz="1000" b="1" dirty="0">
                <a:solidFill>
                  <a:srgbClr val="2E75B6"/>
                </a:solidFill>
                <a:latin typeface="Tw Cen MT" panose="020B0602020104020603" pitchFamily="34" charset="0"/>
              </a:rPr>
            </a:br>
            <a:endParaRPr lang="en-GB" sz="1000" b="1" dirty="0">
              <a:solidFill>
                <a:srgbClr val="2E75B6"/>
              </a:solidFill>
              <a:latin typeface="Tw Cen MT" panose="020B0602020104020603" pitchFamily="34" charset="0"/>
            </a:endParaRPr>
          </a:p>
          <a:p>
            <a:endParaRPr lang="en-GB" sz="1600" b="1" dirty="0">
              <a:solidFill>
                <a:srgbClr val="33CCCC"/>
              </a:solidFill>
              <a:latin typeface="Tw Cen MT" panose="020B0602020104020603" pitchFamily="34" charset="0"/>
            </a:endParaRPr>
          </a:p>
        </p:txBody>
      </p:sp>
      <p:sp>
        <p:nvSpPr>
          <p:cNvPr id="38" name="Decorative"/>
          <p:cNvSpPr/>
          <p:nvPr/>
        </p:nvSpPr>
        <p:spPr>
          <a:xfrm>
            <a:off x="9724736" y="5021788"/>
            <a:ext cx="161407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993366"/>
                </a:solidFill>
                <a:latin typeface="Tw Cen MT" panose="020B0602020104020603" pitchFamily="34" charset="0"/>
              </a:rPr>
              <a:t>Males</a:t>
            </a:r>
            <a:br>
              <a:rPr lang="en-GB" sz="1600" b="1" dirty="0">
                <a:solidFill>
                  <a:srgbClr val="2E75B6"/>
                </a:solidFill>
                <a:latin typeface="Tw Cen MT" panose="020B0602020104020603" pitchFamily="34" charset="0"/>
              </a:rPr>
            </a:br>
            <a:endParaRPr lang="en-GB" sz="1600" b="1" dirty="0">
              <a:solidFill>
                <a:srgbClr val="2E75B6"/>
              </a:solidFill>
              <a:latin typeface="Tw Cen MT" panose="020B0602020104020603" pitchFamily="34" charset="0"/>
            </a:endParaRPr>
          </a:p>
          <a:p>
            <a:r>
              <a:rPr lang="en-GB" sz="1600" b="1" dirty="0">
                <a:latin typeface="Tw Cen MT" panose="020B0602020104020603" pitchFamily="34" charset="0"/>
              </a:rPr>
              <a:t>Females</a:t>
            </a:r>
            <a:br>
              <a:rPr lang="en-GB" sz="1000" b="1" dirty="0">
                <a:solidFill>
                  <a:srgbClr val="2E75B6"/>
                </a:solidFill>
                <a:latin typeface="Tw Cen MT" panose="020B0602020104020603" pitchFamily="34" charset="0"/>
              </a:rPr>
            </a:br>
            <a:endParaRPr lang="en-GB" sz="1000" b="1" dirty="0">
              <a:solidFill>
                <a:srgbClr val="2E75B6"/>
              </a:solidFill>
              <a:latin typeface="Tw Cen MT" panose="020B0602020104020603" pitchFamily="34" charset="0"/>
            </a:endParaRPr>
          </a:p>
          <a:p>
            <a:endParaRPr lang="en-GB" sz="1600" b="1" dirty="0">
              <a:solidFill>
                <a:srgbClr val="33CCCC"/>
              </a:solidFill>
              <a:latin typeface="Tw Cen MT" panose="020B0602020104020603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81" y="2447559"/>
            <a:ext cx="167081" cy="16708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19" y="2614640"/>
            <a:ext cx="167081" cy="1670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34" y="4802801"/>
            <a:ext cx="167081" cy="1670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96" y="4783350"/>
            <a:ext cx="167081" cy="1670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81" y="3857323"/>
            <a:ext cx="167081" cy="16708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34" y="4608810"/>
            <a:ext cx="167081" cy="16708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16" y="3666614"/>
            <a:ext cx="167081" cy="1670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96" y="4585128"/>
            <a:ext cx="167081" cy="16708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92" y="5021788"/>
            <a:ext cx="307444" cy="3074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37" y="5512237"/>
            <a:ext cx="311430" cy="31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8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5775"/>
            <a:ext cx="12049126" cy="1497816"/>
            <a:chOff x="0" y="-165775"/>
            <a:chExt cx="12049126" cy="149781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0475495" cy="8582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 rot="18004343">
              <a:off x="9726586" y="279982"/>
              <a:ext cx="1497816" cy="60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10267950" y="810622"/>
              <a:ext cx="1781176" cy="4571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51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1670" y="219076"/>
              <a:ext cx="1684755" cy="465888"/>
            </a:xfrm>
            <a:prstGeom prst="rect">
              <a:avLst/>
            </a:prstGeom>
            <a:noFill/>
            <a:effectLst>
              <a:softEdge rad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1628" y="67860"/>
            <a:ext cx="93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Reoffending Summary 2020/21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2666"/>
            <a:ext cx="10202333" cy="8468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696802"/>
            <a:ext cx="11896726" cy="57331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600075" y="1089660"/>
            <a:ext cx="10890886" cy="5368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Significant decrease (53.8%) in total cohort since 2010/11,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slower rate of change over last 5 years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Similar pattern among numbers reoffending,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decreasing at smaller rate than total cohort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Has led to higher </a:t>
            </a:r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proportion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of individuals reoffending (e.g. 2017/18, 2018/19, 2020/21 cohorts)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Similar trends among adults and youths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Smaller numbers since 2015/16 mean reoffending rate more susceptible to change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Specific cohorts of prolific offenders may disproportionately affect reoffending rates</a:t>
            </a:r>
          </a:p>
        </p:txBody>
      </p:sp>
      <p:graphicFrame>
        <p:nvGraphicFramePr>
          <p:cNvPr id="51" name="Chart 50" descr="This graph shows the overall reoffending rate from 2010/11 to the current cohort. The reoffending rate for 2020/21 shows a 2.3 percentage point increase in the actual rate of reoffending from the previous year. This is discussed in detail on slide 6 under the 'Reoffending Rate' heading." title="Figure 2: Overall reoffending cohorts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426909"/>
              </p:ext>
            </p:extLst>
          </p:nvPr>
        </p:nvGraphicFramePr>
        <p:xfrm>
          <a:off x="724826" y="2468881"/>
          <a:ext cx="10537534" cy="2453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691517" y="4629545"/>
          <a:ext cx="9485389" cy="8797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3943">
                  <a:extLst>
                    <a:ext uri="{9D8B030D-6E8A-4147-A177-3AD203B41FA5}">
                      <a16:colId xmlns:a16="http://schemas.microsoft.com/office/drawing/2014/main" val="652893353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3328236751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3308337868"/>
                    </a:ext>
                  </a:extLst>
                </a:gridCol>
                <a:gridCol w="736378">
                  <a:extLst>
                    <a:ext uri="{9D8B030D-6E8A-4147-A177-3AD203B41FA5}">
                      <a16:colId xmlns:a16="http://schemas.microsoft.com/office/drawing/2014/main" val="159357914"/>
                    </a:ext>
                  </a:extLst>
                </a:gridCol>
                <a:gridCol w="794794">
                  <a:extLst>
                    <a:ext uri="{9D8B030D-6E8A-4147-A177-3AD203B41FA5}">
                      <a16:colId xmlns:a16="http://schemas.microsoft.com/office/drawing/2014/main" val="3130301954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1062009967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2022514755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1074454438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196528371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698701309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1722289527"/>
                    </a:ext>
                  </a:extLst>
                </a:gridCol>
                <a:gridCol w="765586">
                  <a:extLst>
                    <a:ext uri="{9D8B030D-6E8A-4147-A177-3AD203B41FA5}">
                      <a16:colId xmlns:a16="http://schemas.microsoft.com/office/drawing/2014/main" val="3208871132"/>
                    </a:ext>
                  </a:extLst>
                </a:gridCol>
              </a:tblGrid>
              <a:tr h="293238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193007"/>
                  </a:ext>
                </a:extLst>
              </a:tr>
              <a:tr h="293238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cohort</a:t>
                      </a:r>
                      <a:endParaRPr lang="en-GB" sz="1200" b="1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33,815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31,343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29,427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27,069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23,627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21,982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21,493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20,407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20,856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20,409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15,631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9713161"/>
                  </a:ext>
                </a:extLst>
              </a:tr>
              <a:tr h="293238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174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Reoffended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5,646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5,869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5,452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4,890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4,059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3,862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3,884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3,358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1810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967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31190</TotalTime>
  <Words>1340</Words>
  <Application>Microsoft Office PowerPoint</Application>
  <PresentationFormat>Widescreen</PresentationFormat>
  <Paragraphs>309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Whitten, Ivor</cp:lastModifiedBy>
  <cp:revision>342</cp:revision>
  <cp:lastPrinted>2023-09-25T10:56:06Z</cp:lastPrinted>
  <dcterms:created xsi:type="dcterms:W3CDTF">2020-12-22T08:04:01Z</dcterms:created>
  <dcterms:modified xsi:type="dcterms:W3CDTF">2023-12-05T16:30:37Z</dcterms:modified>
</cp:coreProperties>
</file>