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58" r:id="rId5"/>
    <p:sldId id="261" r:id="rId6"/>
    <p:sldId id="262" r:id="rId7"/>
    <p:sldId id="279" r:id="rId8"/>
    <p:sldId id="269" r:id="rId9"/>
    <p:sldId id="280" r:id="rId10"/>
    <p:sldId id="281" r:id="rId11"/>
    <p:sldId id="282" r:id="rId12"/>
    <p:sldId id="284" r:id="rId13"/>
    <p:sldId id="283" r:id="rId14"/>
    <p:sldId id="286" r:id="rId15"/>
    <p:sldId id="285" r:id="rId16"/>
    <p:sldId id="259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44"/>
    <a:srgbClr val="DCDFE0"/>
    <a:srgbClr val="D2D1D0"/>
    <a:srgbClr val="0B413C"/>
    <a:srgbClr val="0E544D"/>
    <a:srgbClr val="0D3F39"/>
    <a:srgbClr val="0D3F3A"/>
    <a:srgbClr val="0E4B44"/>
    <a:srgbClr val="10574F"/>
    <a:srgbClr val="0C4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2" autoAdjust="0"/>
    <p:restoredTop sz="94720" autoAdjust="0"/>
  </p:normalViewPr>
  <p:slideViewPr>
    <p:cSldViewPr snapToGrid="0" showGuides="1">
      <p:cViewPr varScale="1">
        <p:scale>
          <a:sx n="81" d="100"/>
          <a:sy n="81" d="100"/>
        </p:scale>
        <p:origin x="8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A89D-9361-4CE0-8BC0-76AAAF4B328B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7842-D253-4136-9B49-2263916F40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821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A89D-9361-4CE0-8BC0-76AAAF4B328B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7842-D253-4136-9B49-2263916F40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47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A89D-9361-4CE0-8BC0-76AAAF4B328B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7842-D253-4136-9B49-2263916F40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729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A89D-9361-4CE0-8BC0-76AAAF4B328B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7842-D253-4136-9B49-2263916F40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718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A89D-9361-4CE0-8BC0-76AAAF4B328B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7842-D253-4136-9B49-2263916F40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645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A89D-9361-4CE0-8BC0-76AAAF4B328B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7842-D253-4136-9B49-2263916F40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60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A89D-9361-4CE0-8BC0-76AAAF4B328B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7842-D253-4136-9B49-2263916F40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884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A89D-9361-4CE0-8BC0-76AAAF4B328B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7842-D253-4136-9B49-2263916F40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215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A89D-9361-4CE0-8BC0-76AAAF4B328B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7842-D253-4136-9B49-2263916F40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555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A89D-9361-4CE0-8BC0-76AAAF4B328B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7842-D253-4136-9B49-2263916F40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97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A89D-9361-4CE0-8BC0-76AAAF4B328B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7842-D253-4136-9B49-2263916F40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112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A89D-9361-4CE0-8BC0-76AAAF4B328B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37842-D253-4136-9B49-2263916F40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305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0"/>
            <a:ext cx="12193057" cy="68417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" y="560667"/>
            <a:ext cx="3308684" cy="15809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16923" y="2700085"/>
            <a:ext cx="10158152" cy="3583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E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NZEB &amp; Retrofitting Accredited Training</a:t>
            </a:r>
          </a:p>
          <a:p>
            <a:pPr algn="ctr"/>
            <a:endParaRPr lang="en-IE" sz="24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/>
            <a:r>
              <a:rPr lang="en-IE" sz="24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“Building for the future”</a:t>
            </a:r>
          </a:p>
          <a:p>
            <a:pPr algn="ctr"/>
            <a:endParaRPr lang="en-IE" sz="24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/>
            <a:endParaRPr lang="en-IE" sz="24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/>
            <a:endParaRPr lang="en-IE" sz="24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/>
            <a:endParaRPr lang="en-IE" sz="24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/>
            <a:r>
              <a:rPr lang="en-IE" sz="24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                                                                                                      </a:t>
            </a:r>
            <a:r>
              <a:rPr lang="en-IE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IPS Work Training</a:t>
            </a:r>
          </a:p>
          <a:p>
            <a:pPr algn="ctr"/>
            <a:endParaRPr lang="en-IE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/>
            <a:endParaRPr lang="en-IE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54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8326" y="2526632"/>
            <a:ext cx="6063916" cy="202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E" sz="3600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3" y="378247"/>
            <a:ext cx="2926524" cy="142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9180"/>
            <a:ext cx="10515600" cy="827641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latin typeface="+mn-lt"/>
              </a:rPr>
              <a:t>NZEB Retrofit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94" y="2793085"/>
            <a:ext cx="7111404" cy="3109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/>
              <a:t>Partnered with The National Construction Training Centre, Mount Lucas, Co Offaly</a:t>
            </a:r>
            <a:r>
              <a:rPr lang="en-IE" dirty="0"/>
              <a:t>.</a:t>
            </a:r>
          </a:p>
          <a:p>
            <a:r>
              <a:rPr lang="en-IE" dirty="0"/>
              <a:t>IPS WTO’s will deliver and assess the program.</a:t>
            </a:r>
          </a:p>
          <a:p>
            <a:r>
              <a:rPr lang="en-IE" dirty="0"/>
              <a:t>Verification and certification provided by Mount Lucas.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65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4404731"/>
            <a:ext cx="12193057" cy="244217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8326" y="2526632"/>
            <a:ext cx="6063916" cy="202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E" sz="3600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3" y="378247"/>
            <a:ext cx="2926524" cy="142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b="1" dirty="0">
                <a:latin typeface="+mn-lt"/>
              </a:rPr>
              <a:t>What is NZEB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b="1" dirty="0"/>
              <a:t>N</a:t>
            </a:r>
            <a:r>
              <a:rPr lang="en-IE" dirty="0"/>
              <a:t> – Nearly</a:t>
            </a:r>
          </a:p>
          <a:p>
            <a:pPr marL="0" indent="0">
              <a:buNone/>
            </a:pPr>
            <a:r>
              <a:rPr lang="en-IE" b="1" dirty="0"/>
              <a:t>Z</a:t>
            </a:r>
            <a:r>
              <a:rPr lang="en-IE" dirty="0"/>
              <a:t> – Zero</a:t>
            </a:r>
          </a:p>
          <a:p>
            <a:pPr marL="0" indent="0">
              <a:buNone/>
            </a:pPr>
            <a:r>
              <a:rPr lang="en-IE" b="1" dirty="0"/>
              <a:t>E</a:t>
            </a:r>
            <a:r>
              <a:rPr lang="en-IE" dirty="0"/>
              <a:t> – Energy</a:t>
            </a:r>
          </a:p>
          <a:p>
            <a:pPr marL="0" indent="0">
              <a:buNone/>
            </a:pPr>
            <a:r>
              <a:rPr lang="en-IE" b="1" dirty="0"/>
              <a:t>B</a:t>
            </a:r>
            <a:r>
              <a:rPr lang="en-IE" dirty="0"/>
              <a:t> – Building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81307" y="3776353"/>
            <a:ext cx="10372493" cy="2400609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‘</a:t>
            </a:r>
            <a:r>
              <a:rPr lang="en-IE" i="1" dirty="0"/>
              <a:t>Nearly Zero – Energy Buildings’ means a building that has a very high energy performance, Annex 1 of the Directive and in which “the nearly zero or very low amount of energy required should be covered to a very significant extent by energy from renewable sources, including energy from renewable sources produced on-site or nearby</a:t>
            </a:r>
            <a:r>
              <a:rPr lang="en-IE" dirty="0"/>
              <a:t>“.</a:t>
            </a:r>
          </a:p>
          <a:p>
            <a:r>
              <a:rPr lang="en-IE" dirty="0"/>
              <a:t>Since 1st November 2019 all domestic and non-domestic buildings must be built to the NZEB standard.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47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8326" y="2526632"/>
            <a:ext cx="6063916" cy="202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E" sz="3600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3" y="378247"/>
            <a:ext cx="2926524" cy="142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9180"/>
            <a:ext cx="10515600" cy="827641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latin typeface="+mn-lt"/>
              </a:rPr>
              <a:t>Achieving NZEB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94" y="2793085"/>
            <a:ext cx="10515600" cy="3109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/>
              <a:t>7 Steps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1600" dirty="0"/>
              <a:t>Continuous insulation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1600" dirty="0"/>
              <a:t>Airtightness/ Vapour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1600" dirty="0"/>
              <a:t>Low Thermal Bridging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1600" dirty="0"/>
              <a:t>High Performance Windows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1600" dirty="0"/>
              <a:t>Mechanical Ventilation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1600" dirty="0"/>
              <a:t>High Efficiency Heating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1600" dirty="0"/>
              <a:t>Renewable Energy</a:t>
            </a:r>
          </a:p>
          <a:p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08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8326" y="2526632"/>
            <a:ext cx="6063916" cy="202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E" sz="3600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3" y="378247"/>
            <a:ext cx="2926524" cy="142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9180"/>
            <a:ext cx="10515600" cy="827641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latin typeface="+mn-lt"/>
              </a:rPr>
              <a:t>Why NZEB Training?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94" y="2793085"/>
            <a:ext cx="10515600" cy="3109566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We have the resources in place</a:t>
            </a:r>
          </a:p>
          <a:p>
            <a:r>
              <a:rPr lang="en-IE" dirty="0"/>
              <a:t>We have a well established close relationship with ETB’s Nationwide</a:t>
            </a:r>
          </a:p>
          <a:p>
            <a:r>
              <a:rPr lang="en-IE" dirty="0"/>
              <a:t>Current and relevant to the construction industry</a:t>
            </a:r>
          </a:p>
          <a:p>
            <a:r>
              <a:rPr lang="en-IE" dirty="0"/>
              <a:t>Shortage of workers in the constructions industry – 6092 jobs advertised on www.indeed.com on 19/11/2023.</a:t>
            </a:r>
          </a:p>
          <a:p>
            <a:r>
              <a:rPr lang="en-IE" dirty="0"/>
              <a:t>Government target to retrofit 500.000 homes by 2030</a:t>
            </a:r>
          </a:p>
          <a:p>
            <a:r>
              <a:rPr lang="en-IE" dirty="0"/>
              <a:t>Approximately €17m allocated to develop 6 NZEB Centres of Excellence </a:t>
            </a:r>
          </a:p>
          <a:p>
            <a:endParaRPr lang="en-IE" dirty="0"/>
          </a:p>
          <a:p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44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8326" y="2526632"/>
            <a:ext cx="6063916" cy="202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E" sz="3600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3" y="378247"/>
            <a:ext cx="2926524" cy="142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9180"/>
            <a:ext cx="6108700" cy="827641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latin typeface="+mn-lt"/>
              </a:rPr>
              <a:t>Our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94" y="2793085"/>
            <a:ext cx="5673206" cy="3109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000" dirty="0"/>
              <a:t>Primarily is a practical based course – topics include:</a:t>
            </a:r>
          </a:p>
          <a:p>
            <a:r>
              <a:rPr lang="en-IE" sz="1800" b="1" dirty="0"/>
              <a:t>NZEB Fundamentals</a:t>
            </a:r>
          </a:p>
          <a:p>
            <a:r>
              <a:rPr lang="en-IE" sz="1800" b="1" dirty="0"/>
              <a:t>Retrofitting Principles &amp; Skills</a:t>
            </a:r>
          </a:p>
          <a:p>
            <a:r>
              <a:rPr lang="en-IE" sz="1800" b="1" dirty="0"/>
              <a:t>External wall insulation</a:t>
            </a:r>
          </a:p>
          <a:p>
            <a:r>
              <a:rPr lang="en-IE" sz="1800" b="1" dirty="0"/>
              <a:t>NZEB Ventilation</a:t>
            </a:r>
          </a:p>
          <a:p>
            <a:r>
              <a:rPr lang="en-IE" sz="1800" b="1" dirty="0"/>
              <a:t>NZEB Airtightness and Vapour Control</a:t>
            </a:r>
          </a:p>
          <a:p>
            <a:pPr marL="0" indent="0">
              <a:buNone/>
            </a:pPr>
            <a:r>
              <a:rPr lang="en-IE" sz="2000" dirty="0"/>
              <a:t>Assessments are by ways of a multiple choice theory exam and practical demonstration with a short self-reflective written exercise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9406" y="1789176"/>
            <a:ext cx="4482815" cy="408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25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8326" y="2526632"/>
            <a:ext cx="6063916" cy="202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E" sz="3600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3" y="378247"/>
            <a:ext cx="2926524" cy="142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9180"/>
            <a:ext cx="10515600" cy="827641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latin typeface="+mn-lt"/>
              </a:rPr>
              <a:t>Our aspirations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94" y="2793085"/>
            <a:ext cx="10515600" cy="3109566"/>
          </a:xfrm>
        </p:spPr>
        <p:txBody>
          <a:bodyPr>
            <a:normAutofit/>
          </a:bodyPr>
          <a:lstStyle/>
          <a:p>
            <a:r>
              <a:rPr lang="en-IE" dirty="0"/>
              <a:t>To continually develop and deliver this training program for prisoners</a:t>
            </a:r>
          </a:p>
          <a:p>
            <a:r>
              <a:rPr lang="en-IE" dirty="0"/>
              <a:t>Provide relevant CPD training to our staff</a:t>
            </a:r>
          </a:p>
          <a:p>
            <a:r>
              <a:rPr lang="en-IE" dirty="0"/>
              <a:t>To expand this program to other locations </a:t>
            </a:r>
          </a:p>
          <a:p>
            <a:r>
              <a:rPr lang="en-IE" dirty="0"/>
              <a:t>To grow our relationship with Mount Lucas – explore other opportunities in this and other related construction areas</a:t>
            </a:r>
          </a:p>
          <a:p>
            <a:r>
              <a:rPr lang="en-IE" dirty="0"/>
              <a:t>Forge relationships with potential employers and industry leaders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928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0"/>
            <a:ext cx="12193057" cy="684177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12229" y="1618242"/>
            <a:ext cx="10579771" cy="1386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                           Thank You</a:t>
            </a:r>
          </a:p>
          <a:p>
            <a:endParaRPr lang="en-IE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IE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</a:p>
          <a:p>
            <a:r>
              <a:rPr lang="en-IE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                              </a:t>
            </a:r>
            <a:r>
              <a:rPr lang="en-IE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Any questions??</a:t>
            </a:r>
          </a:p>
          <a:p>
            <a:endParaRPr lang="en-IE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en-IE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en-IE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IE" sz="1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IE" sz="12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Jimmy Keely Ass. Gov.</a:t>
            </a:r>
          </a:p>
          <a:p>
            <a:endParaRPr lang="en-IE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621" y="648894"/>
            <a:ext cx="768163" cy="969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79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8326" y="2526632"/>
            <a:ext cx="6063916" cy="202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E" sz="3600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3" y="378247"/>
            <a:ext cx="2926524" cy="142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9181"/>
            <a:ext cx="5897137" cy="727452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latin typeface="+mn-lt"/>
              </a:rPr>
              <a:t>Work Training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922" y="2626821"/>
            <a:ext cx="6673320" cy="31095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dirty="0"/>
              <a:t>HQ level – Care and Rehabilitation Directorate </a:t>
            </a:r>
          </a:p>
          <a:p>
            <a:r>
              <a:rPr lang="en-IE" dirty="0"/>
              <a:t>Policy development</a:t>
            </a:r>
          </a:p>
          <a:p>
            <a:r>
              <a:rPr lang="en-IE" dirty="0"/>
              <a:t>Financial/procurement management</a:t>
            </a:r>
          </a:p>
          <a:p>
            <a:r>
              <a:rPr lang="en-IE" dirty="0"/>
              <a:t>Collation of data</a:t>
            </a:r>
          </a:p>
          <a:p>
            <a:r>
              <a:rPr lang="en-IE" dirty="0"/>
              <a:t>Advice and guidance to prison management</a:t>
            </a:r>
          </a:p>
          <a:p>
            <a:r>
              <a:rPr lang="en-IE" dirty="0"/>
              <a:t>Direction and support to our Chief Officers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AutoShape 4" descr="550 new prison officers wanted by end of 2024"/>
          <p:cNvSpPr>
            <a:spLocks noChangeAspect="1" noChangeArrowheads="1"/>
          </p:cNvSpPr>
          <p:nvPr/>
        </p:nvSpPr>
        <p:spPr bwMode="auto">
          <a:xfrm>
            <a:off x="155574" y="-144463"/>
            <a:ext cx="88334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0" y="2042554"/>
            <a:ext cx="3695980" cy="3503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4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8326" y="2526632"/>
            <a:ext cx="6063916" cy="202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E" sz="3600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3" y="378247"/>
            <a:ext cx="2926524" cy="142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68" y="1799180"/>
            <a:ext cx="6272489" cy="827641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>
                <a:latin typeface="+mn-lt"/>
              </a:rPr>
              <a:t>Work Training at prison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67396"/>
            <a:ext cx="6075556" cy="3109566"/>
          </a:xfrm>
        </p:spPr>
        <p:txBody>
          <a:bodyPr>
            <a:normAutofit lnSpcReduction="10000"/>
          </a:bodyPr>
          <a:lstStyle/>
          <a:p>
            <a:r>
              <a:rPr lang="en-IE" dirty="0"/>
              <a:t>Managed by a Chief Officer Grade II (Work Training) - Total of 13 nationwide.</a:t>
            </a:r>
          </a:p>
          <a:p>
            <a:r>
              <a:rPr lang="en-IE" dirty="0"/>
              <a:t>ACO Catering/Bakery - Total of 19 nationwide</a:t>
            </a:r>
          </a:p>
          <a:p>
            <a:r>
              <a:rPr lang="en-IE" dirty="0"/>
              <a:t>Work Training Officers – Total 381 </a:t>
            </a:r>
          </a:p>
          <a:p>
            <a:r>
              <a:rPr lang="en-IE" dirty="0"/>
              <a:t>ISM Officer – Total 24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537" y="267629"/>
            <a:ext cx="4806175" cy="6278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703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621" y="648894"/>
            <a:ext cx="768163" cy="9693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39091" y="1615502"/>
            <a:ext cx="7026881" cy="3954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4000" b="1" dirty="0">
                <a:solidFill>
                  <a:srgbClr val="004D44"/>
                </a:solidFill>
              </a:rPr>
              <a:t>Essential Services include</a:t>
            </a:r>
          </a:p>
          <a:p>
            <a:endParaRPr lang="en-IE" sz="3600" b="1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004D44"/>
                </a:solidFill>
              </a:rPr>
              <a:t>Catering/Bakery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004D44"/>
                </a:solidFill>
              </a:rPr>
              <a:t>Industrial Cleaning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004D44"/>
                </a:solidFill>
              </a:rPr>
              <a:t>Laundry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004D44"/>
                </a:solidFill>
              </a:rPr>
              <a:t>Waste Management</a:t>
            </a:r>
          </a:p>
          <a:p>
            <a:endParaRPr lang="en-IE" sz="3600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/>
          <a:stretch/>
        </p:blipFill>
        <p:spPr>
          <a:xfrm>
            <a:off x="6095999" y="2488031"/>
            <a:ext cx="4999967" cy="3360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4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38" y="344472"/>
            <a:ext cx="768163" cy="9693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3149" y="1759135"/>
            <a:ext cx="6494354" cy="3954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4000" b="1" dirty="0">
                <a:solidFill>
                  <a:srgbClr val="004D44"/>
                </a:solidFill>
              </a:rPr>
              <a:t>Production Areas</a:t>
            </a:r>
          </a:p>
          <a:p>
            <a:endParaRPr lang="en-IE" sz="2400" b="1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4D44"/>
                </a:solidFill>
              </a:rPr>
              <a:t>Fabric, Towelling &amp; Embroidery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4D44"/>
                </a:solidFill>
              </a:rPr>
              <a:t>National Print and Signage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4D44"/>
                </a:solidFill>
              </a:rPr>
              <a:t>Picture Framing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4D44"/>
                </a:solidFill>
              </a:rPr>
              <a:t>Bakery Service for all Dublin Prisons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4D44"/>
                </a:solidFill>
              </a:rPr>
              <a:t>Horticulture and grounds maintenance</a:t>
            </a:r>
          </a:p>
          <a:p>
            <a:endParaRPr lang="en-IE" sz="3600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8" y="1759135"/>
            <a:ext cx="4762500" cy="4686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37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28" y="376941"/>
            <a:ext cx="768163" cy="9693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9840" y="898256"/>
            <a:ext cx="9418320" cy="3954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E" sz="4000" b="1" dirty="0">
                <a:solidFill>
                  <a:srgbClr val="004D44"/>
                </a:solidFill>
              </a:rPr>
              <a:t>Health &amp; Exercise Activities</a:t>
            </a:r>
            <a:endParaRPr lang="en-IE" sz="4000" dirty="0">
              <a:solidFill>
                <a:srgbClr val="004D44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3841" y="2006930"/>
            <a:ext cx="6559104" cy="4265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rgbClr val="004D44"/>
                </a:solidFill>
              </a:rPr>
              <a:t>All WTO’s assigned to Gym activities are NCEF qualified.</a:t>
            </a:r>
          </a:p>
          <a:p>
            <a:pPr marL="0" indent="0">
              <a:buNone/>
            </a:pPr>
            <a:endParaRPr lang="en-IE" sz="2400" dirty="0">
              <a:solidFill>
                <a:srgbClr val="004D44"/>
              </a:solidFill>
            </a:endParaRPr>
          </a:p>
          <a:p>
            <a:r>
              <a:rPr lang="en-IE" sz="2400" dirty="0">
                <a:solidFill>
                  <a:srgbClr val="004D44"/>
                </a:solidFill>
              </a:rPr>
              <a:t>There are a number of activities offered to prisoners including: The Park Run, sporting tournaments, personalised exercise &amp; fitness plans and exercise for the older adult.</a:t>
            </a:r>
          </a:p>
          <a:p>
            <a:pPr marL="0" indent="0">
              <a:buNone/>
            </a:pPr>
            <a:endParaRPr lang="en-IE" sz="2400" dirty="0">
              <a:solidFill>
                <a:srgbClr val="004D44"/>
              </a:solidFill>
            </a:endParaRPr>
          </a:p>
          <a:p>
            <a:r>
              <a:rPr lang="en-IE" sz="2400" dirty="0"/>
              <a:t>Our Open Centres also offer offsite activities such as hill walking and water sports</a:t>
            </a:r>
            <a:r>
              <a:rPr lang="en-I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14" y="2461869"/>
            <a:ext cx="4894183" cy="326315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4836" y="4197832"/>
            <a:ext cx="6477113" cy="27830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400" dirty="0">
              <a:solidFill>
                <a:srgbClr val="004D4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50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8326" y="2526632"/>
            <a:ext cx="6063916" cy="202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E" sz="3600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3" y="378247"/>
            <a:ext cx="2926524" cy="142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9180"/>
            <a:ext cx="10515600" cy="827641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latin typeface="+mn-lt"/>
              </a:rPr>
              <a:t>Specialised Work Training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94" y="2793085"/>
            <a:ext cx="10515600" cy="3109566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Braille Workshop in Arbour Hill</a:t>
            </a:r>
          </a:p>
          <a:p>
            <a:r>
              <a:rPr lang="en-IE" dirty="0"/>
              <a:t>Furniture and Antique restoration Workshop in The Midlands</a:t>
            </a:r>
          </a:p>
          <a:p>
            <a:r>
              <a:rPr lang="en-IE" dirty="0"/>
              <a:t>Registered Men Shed in The Training Unit</a:t>
            </a:r>
          </a:p>
          <a:p>
            <a:r>
              <a:rPr lang="en-IE" dirty="0"/>
              <a:t>Working Farm in both Loughan House and Shelton Abbey</a:t>
            </a:r>
          </a:p>
          <a:p>
            <a:r>
              <a:rPr lang="en-IE" dirty="0"/>
              <a:t>Coffee Shop, Garden Centre and Car Wash facility in Loughan House</a:t>
            </a:r>
          </a:p>
          <a:p>
            <a:r>
              <a:rPr lang="en-IE" dirty="0"/>
              <a:t>Horses for Hope in Castlerea</a:t>
            </a:r>
          </a:p>
          <a:p>
            <a:r>
              <a:rPr lang="en-IE" dirty="0"/>
              <a:t> Hair Dressing and Beauty Therapy in The </a:t>
            </a:r>
            <a:r>
              <a:rPr lang="en-IE" dirty="0" err="1"/>
              <a:t>Dochas</a:t>
            </a:r>
            <a:r>
              <a:rPr lang="en-IE" dirty="0"/>
              <a:t> Centre</a:t>
            </a:r>
          </a:p>
          <a:p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11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82" y="1"/>
            <a:ext cx="6815718" cy="414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2"/>
          <a:stretch/>
        </p:blipFill>
        <p:spPr>
          <a:xfrm>
            <a:off x="5253317" y="3379693"/>
            <a:ext cx="6938683" cy="3467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2902816"/>
            <a:ext cx="5579181" cy="395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1"/>
            <a:ext cx="5375753" cy="2867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007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981535"/>
            <a:ext cx="12193057" cy="28653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8326" y="2526632"/>
            <a:ext cx="6063916" cy="202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E" sz="3600" dirty="0">
              <a:solidFill>
                <a:srgbClr val="004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3" y="378247"/>
            <a:ext cx="2926524" cy="142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9180"/>
            <a:ext cx="5087587" cy="827641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latin typeface="+mn-lt"/>
              </a:rPr>
              <a:t>Craft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94" y="2793085"/>
            <a:ext cx="10515600" cy="3109566"/>
          </a:xfrm>
        </p:spPr>
        <p:txBody>
          <a:bodyPr/>
          <a:lstStyle/>
          <a:p>
            <a:r>
              <a:rPr lang="en-IE" dirty="0"/>
              <a:t>Woodwork/Carpentry</a:t>
            </a:r>
          </a:p>
          <a:p>
            <a:r>
              <a:rPr lang="en-IE" dirty="0"/>
              <a:t>Metalwork</a:t>
            </a:r>
          </a:p>
          <a:p>
            <a:r>
              <a:rPr lang="en-IE" dirty="0"/>
              <a:t>Construction/ Building skills</a:t>
            </a:r>
          </a:p>
          <a:p>
            <a:r>
              <a:rPr lang="en-IE" dirty="0"/>
              <a:t>Stone Masonry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62" y="453689"/>
            <a:ext cx="4605795" cy="2622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62" y="3575819"/>
            <a:ext cx="4605795" cy="2771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4728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583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Lato Black</vt:lpstr>
      <vt:lpstr>Office Theme</vt:lpstr>
      <vt:lpstr>PowerPoint Presentation</vt:lpstr>
      <vt:lpstr>Work Training Overview</vt:lpstr>
      <vt:lpstr>Work Training at prison level</vt:lpstr>
      <vt:lpstr>PowerPoint Presentation</vt:lpstr>
      <vt:lpstr>PowerPoint Presentation</vt:lpstr>
      <vt:lpstr>PowerPoint Presentation</vt:lpstr>
      <vt:lpstr>Specialised Work Training Activities</vt:lpstr>
      <vt:lpstr>PowerPoint Presentation</vt:lpstr>
      <vt:lpstr>Craft Workshops</vt:lpstr>
      <vt:lpstr>NZEB Retrofit</vt:lpstr>
      <vt:lpstr>What is NZEB</vt:lpstr>
      <vt:lpstr>Achieving NZEB </vt:lpstr>
      <vt:lpstr>Why NZEB Training?</vt:lpstr>
      <vt:lpstr>Our Course</vt:lpstr>
      <vt:lpstr>Our aspirations</vt:lpstr>
      <vt:lpstr>PowerPoint Presentation</vt:lpstr>
    </vt:vector>
  </TitlesOfParts>
  <Company>Irish Prison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T Hession</dc:creator>
  <cp:lastModifiedBy>Whitten, Ivor</cp:lastModifiedBy>
  <cp:revision>57</cp:revision>
  <dcterms:created xsi:type="dcterms:W3CDTF">2020-12-08T11:45:23Z</dcterms:created>
  <dcterms:modified xsi:type="dcterms:W3CDTF">2023-12-05T16:28:44Z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ABACDCC7-3AE0-49D0-842A-40BE60932615</vt:lpwstr>
  </property>
  <property fmtid="{D5CDD505-2E9C-101B-9397-08002B2CF9AE}" pid="3" name="ArticulatePath">
    <vt:lpwstr>Presentation-templates-HH-081220 (2)</vt:lpwstr>
  </property>
</Properties>
</file>