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37"/>
  </p:notesMasterIdLst>
  <p:sldIdLst>
    <p:sldId id="256" r:id="rId2"/>
    <p:sldId id="257" r:id="rId3"/>
    <p:sldId id="261" r:id="rId4"/>
    <p:sldId id="291" r:id="rId5"/>
    <p:sldId id="263" r:id="rId6"/>
    <p:sldId id="262" r:id="rId7"/>
    <p:sldId id="264" r:id="rId8"/>
    <p:sldId id="265" r:id="rId9"/>
    <p:sldId id="266" r:id="rId10"/>
    <p:sldId id="258" r:id="rId11"/>
    <p:sldId id="29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90" r:id="rId29"/>
    <p:sldId id="293" r:id="rId30"/>
    <p:sldId id="282" r:id="rId31"/>
    <p:sldId id="292" r:id="rId32"/>
    <p:sldId id="284" r:id="rId33"/>
    <p:sldId id="286" r:id="rId34"/>
    <p:sldId id="287" r:id="rId35"/>
    <p:sldId id="289"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82021" autoAdjust="0"/>
  </p:normalViewPr>
  <p:slideViewPr>
    <p:cSldViewPr snapToGrid="0">
      <p:cViewPr varScale="1">
        <p:scale>
          <a:sx n="112" d="100"/>
          <a:sy n="112" d="100"/>
        </p:scale>
        <p:origin x="78" y="96"/>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5.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ata7.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7.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D53F96-4711-42CB-AFBF-0005D9202C11}"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E12C53E3-7683-4EFA-B14B-DEBF422946FE}">
      <dgm:prSet/>
      <dgm:spPr/>
      <dgm:t>
        <a:bodyPr/>
        <a:lstStyle/>
        <a:p>
          <a:r>
            <a:rPr lang="en-US" dirty="0"/>
            <a:t>* Why is desistance important? </a:t>
          </a:r>
        </a:p>
        <a:p>
          <a:r>
            <a:rPr lang="en-US" dirty="0"/>
            <a:t>  (Grey literature)</a:t>
          </a:r>
        </a:p>
      </dgm:t>
    </dgm:pt>
    <dgm:pt modelId="{D73232D9-19DF-4D57-8C03-9EB01E053F62}" type="parTrans" cxnId="{2690D9C6-0238-4AE8-A7A6-8ED29AD9148A}">
      <dgm:prSet/>
      <dgm:spPr/>
      <dgm:t>
        <a:bodyPr/>
        <a:lstStyle/>
        <a:p>
          <a:endParaRPr lang="en-US"/>
        </a:p>
      </dgm:t>
    </dgm:pt>
    <dgm:pt modelId="{36AC51B6-454A-4377-807B-5B92E8902E96}" type="sibTrans" cxnId="{2690D9C6-0238-4AE8-A7A6-8ED29AD9148A}">
      <dgm:prSet/>
      <dgm:spPr/>
      <dgm:t>
        <a:bodyPr/>
        <a:lstStyle/>
        <a:p>
          <a:endParaRPr lang="en-US"/>
        </a:p>
      </dgm:t>
    </dgm:pt>
    <dgm:pt modelId="{AC016779-E99D-493D-BD12-4F044A197957}">
      <dgm:prSet/>
      <dgm:spPr/>
      <dgm:t>
        <a:bodyPr/>
        <a:lstStyle/>
        <a:p>
          <a:r>
            <a:rPr lang="en-US" dirty="0"/>
            <a:t>* Year 1 – Systematic Narrative Review </a:t>
          </a:r>
        </a:p>
        <a:p>
          <a:r>
            <a:rPr lang="en-US" dirty="0"/>
            <a:t>   (What does existing research say?)</a:t>
          </a:r>
        </a:p>
      </dgm:t>
    </dgm:pt>
    <dgm:pt modelId="{0C91D7A7-CAC5-40C0-9A3A-66FEDA919534}" type="parTrans" cxnId="{5A793170-AD48-43DF-89CD-AEBA80AA1DD0}">
      <dgm:prSet/>
      <dgm:spPr/>
      <dgm:t>
        <a:bodyPr/>
        <a:lstStyle/>
        <a:p>
          <a:endParaRPr lang="en-US"/>
        </a:p>
      </dgm:t>
    </dgm:pt>
    <dgm:pt modelId="{248339CF-7163-4BAE-8819-2CD8B36CF689}" type="sibTrans" cxnId="{5A793170-AD48-43DF-89CD-AEBA80AA1DD0}">
      <dgm:prSet/>
      <dgm:spPr/>
      <dgm:t>
        <a:bodyPr/>
        <a:lstStyle/>
        <a:p>
          <a:endParaRPr lang="en-US"/>
        </a:p>
      </dgm:t>
    </dgm:pt>
    <dgm:pt modelId="{489F9AC6-2F94-4735-8043-9556CF78DA15}">
      <dgm:prSet/>
      <dgm:spPr/>
      <dgm:t>
        <a:bodyPr/>
        <a:lstStyle/>
        <a:p>
          <a:r>
            <a:rPr lang="en-US" dirty="0"/>
            <a:t>* Year 2 – Probation officer's perspectives of desistance </a:t>
          </a:r>
        </a:p>
        <a:p>
          <a:r>
            <a:rPr lang="en-US" dirty="0"/>
            <a:t>   (What did I find out?)</a:t>
          </a:r>
        </a:p>
      </dgm:t>
    </dgm:pt>
    <dgm:pt modelId="{0E1E59A7-2457-4FDF-8116-1C67C94D3168}" type="parTrans" cxnId="{8EA73B25-0CE1-45E8-A4CD-ACEFFF83BB7B}">
      <dgm:prSet/>
      <dgm:spPr/>
      <dgm:t>
        <a:bodyPr/>
        <a:lstStyle/>
        <a:p>
          <a:endParaRPr lang="en-US"/>
        </a:p>
      </dgm:t>
    </dgm:pt>
    <dgm:pt modelId="{9C3F4604-96D6-42A5-8785-CF7A9276919D}" type="sibTrans" cxnId="{8EA73B25-0CE1-45E8-A4CD-ACEFFF83BB7B}">
      <dgm:prSet/>
      <dgm:spPr/>
      <dgm:t>
        <a:bodyPr/>
        <a:lstStyle/>
        <a:p>
          <a:endParaRPr lang="en-US"/>
        </a:p>
      </dgm:t>
    </dgm:pt>
    <dgm:pt modelId="{84AAB118-C3C2-4DDC-A454-B186BF14978C}">
      <dgm:prSet/>
      <dgm:spPr/>
      <dgm:t>
        <a:bodyPr/>
        <a:lstStyle/>
        <a:p>
          <a:r>
            <a:rPr lang="en-US" dirty="0"/>
            <a:t>* Year 3 – Dissemination of research </a:t>
          </a:r>
        </a:p>
        <a:p>
          <a:r>
            <a:rPr lang="en-US" dirty="0"/>
            <a:t>   (What next?)</a:t>
          </a:r>
        </a:p>
      </dgm:t>
    </dgm:pt>
    <dgm:pt modelId="{71EB55DE-AD0E-4767-BD1A-BF1A3F9CBBC3}" type="parTrans" cxnId="{1C759714-226B-4170-A9C3-7B7FBE93E0F7}">
      <dgm:prSet/>
      <dgm:spPr/>
      <dgm:t>
        <a:bodyPr/>
        <a:lstStyle/>
        <a:p>
          <a:endParaRPr lang="en-US"/>
        </a:p>
      </dgm:t>
    </dgm:pt>
    <dgm:pt modelId="{2CC27AEE-387D-4F81-A991-979926B23A96}" type="sibTrans" cxnId="{1C759714-226B-4170-A9C3-7B7FBE93E0F7}">
      <dgm:prSet/>
      <dgm:spPr/>
      <dgm:t>
        <a:bodyPr/>
        <a:lstStyle/>
        <a:p>
          <a:endParaRPr lang="en-US"/>
        </a:p>
      </dgm:t>
    </dgm:pt>
    <dgm:pt modelId="{93400A16-DAED-42CB-AF6F-D9BAAE1ED4BE}" type="pres">
      <dgm:prSet presAssocID="{1BD53F96-4711-42CB-AFBF-0005D9202C11}" presName="outerComposite" presStyleCnt="0">
        <dgm:presLayoutVars>
          <dgm:chMax val="5"/>
          <dgm:dir/>
          <dgm:resizeHandles val="exact"/>
        </dgm:presLayoutVars>
      </dgm:prSet>
      <dgm:spPr/>
    </dgm:pt>
    <dgm:pt modelId="{33C8F190-62F7-493D-A872-356E2E5BC138}" type="pres">
      <dgm:prSet presAssocID="{1BD53F96-4711-42CB-AFBF-0005D9202C11}" presName="dummyMaxCanvas" presStyleCnt="0">
        <dgm:presLayoutVars/>
      </dgm:prSet>
      <dgm:spPr/>
    </dgm:pt>
    <dgm:pt modelId="{2916E347-739F-472D-BACB-D806EFE59733}" type="pres">
      <dgm:prSet presAssocID="{1BD53F96-4711-42CB-AFBF-0005D9202C11}" presName="FourNodes_1" presStyleLbl="node1" presStyleIdx="0" presStyleCnt="4" custScaleX="106097">
        <dgm:presLayoutVars>
          <dgm:bulletEnabled val="1"/>
        </dgm:presLayoutVars>
      </dgm:prSet>
      <dgm:spPr/>
    </dgm:pt>
    <dgm:pt modelId="{B1598D11-2142-49F5-9227-587A59470563}" type="pres">
      <dgm:prSet presAssocID="{1BD53F96-4711-42CB-AFBF-0005D9202C11}" presName="FourNodes_2" presStyleLbl="node1" presStyleIdx="1" presStyleCnt="4">
        <dgm:presLayoutVars>
          <dgm:bulletEnabled val="1"/>
        </dgm:presLayoutVars>
      </dgm:prSet>
      <dgm:spPr/>
    </dgm:pt>
    <dgm:pt modelId="{269C1490-B981-4209-B4A2-95AE2A216309}" type="pres">
      <dgm:prSet presAssocID="{1BD53F96-4711-42CB-AFBF-0005D9202C11}" presName="FourNodes_3" presStyleLbl="node1" presStyleIdx="2" presStyleCnt="4">
        <dgm:presLayoutVars>
          <dgm:bulletEnabled val="1"/>
        </dgm:presLayoutVars>
      </dgm:prSet>
      <dgm:spPr/>
    </dgm:pt>
    <dgm:pt modelId="{AFFEA2C8-9A94-4F59-BEBA-45D1F9B0053B}" type="pres">
      <dgm:prSet presAssocID="{1BD53F96-4711-42CB-AFBF-0005D9202C11}" presName="FourNodes_4" presStyleLbl="node1" presStyleIdx="3" presStyleCnt="4">
        <dgm:presLayoutVars>
          <dgm:bulletEnabled val="1"/>
        </dgm:presLayoutVars>
      </dgm:prSet>
      <dgm:spPr/>
    </dgm:pt>
    <dgm:pt modelId="{FDD68B43-DCB1-4E45-A7AE-C878417C32A6}" type="pres">
      <dgm:prSet presAssocID="{1BD53F96-4711-42CB-AFBF-0005D9202C11}" presName="FourConn_1-2" presStyleLbl="fgAccFollowNode1" presStyleIdx="0" presStyleCnt="3">
        <dgm:presLayoutVars>
          <dgm:bulletEnabled val="1"/>
        </dgm:presLayoutVars>
      </dgm:prSet>
      <dgm:spPr/>
    </dgm:pt>
    <dgm:pt modelId="{DFE7CC8C-6DAF-4DC3-99E2-0723E3BE5F6F}" type="pres">
      <dgm:prSet presAssocID="{1BD53F96-4711-42CB-AFBF-0005D9202C11}" presName="FourConn_2-3" presStyleLbl="fgAccFollowNode1" presStyleIdx="1" presStyleCnt="3">
        <dgm:presLayoutVars>
          <dgm:bulletEnabled val="1"/>
        </dgm:presLayoutVars>
      </dgm:prSet>
      <dgm:spPr/>
    </dgm:pt>
    <dgm:pt modelId="{B35B8F09-108F-4508-B853-5AFD558A6860}" type="pres">
      <dgm:prSet presAssocID="{1BD53F96-4711-42CB-AFBF-0005D9202C11}" presName="FourConn_3-4" presStyleLbl="fgAccFollowNode1" presStyleIdx="2" presStyleCnt="3">
        <dgm:presLayoutVars>
          <dgm:bulletEnabled val="1"/>
        </dgm:presLayoutVars>
      </dgm:prSet>
      <dgm:spPr/>
    </dgm:pt>
    <dgm:pt modelId="{11C60FBB-9438-4DA3-87E8-CC08647D62F9}" type="pres">
      <dgm:prSet presAssocID="{1BD53F96-4711-42CB-AFBF-0005D9202C11}" presName="FourNodes_1_text" presStyleLbl="node1" presStyleIdx="3" presStyleCnt="4">
        <dgm:presLayoutVars>
          <dgm:bulletEnabled val="1"/>
        </dgm:presLayoutVars>
      </dgm:prSet>
      <dgm:spPr/>
    </dgm:pt>
    <dgm:pt modelId="{0E62C590-2C0E-4C38-A82D-7BA596A47846}" type="pres">
      <dgm:prSet presAssocID="{1BD53F96-4711-42CB-AFBF-0005D9202C11}" presName="FourNodes_2_text" presStyleLbl="node1" presStyleIdx="3" presStyleCnt="4">
        <dgm:presLayoutVars>
          <dgm:bulletEnabled val="1"/>
        </dgm:presLayoutVars>
      </dgm:prSet>
      <dgm:spPr/>
    </dgm:pt>
    <dgm:pt modelId="{2594BDEF-CCD3-4530-910A-5F0E047E2D42}" type="pres">
      <dgm:prSet presAssocID="{1BD53F96-4711-42CB-AFBF-0005D9202C11}" presName="FourNodes_3_text" presStyleLbl="node1" presStyleIdx="3" presStyleCnt="4">
        <dgm:presLayoutVars>
          <dgm:bulletEnabled val="1"/>
        </dgm:presLayoutVars>
      </dgm:prSet>
      <dgm:spPr/>
    </dgm:pt>
    <dgm:pt modelId="{C4925C67-8521-4838-B7CF-E0F549372928}" type="pres">
      <dgm:prSet presAssocID="{1BD53F96-4711-42CB-AFBF-0005D9202C11}" presName="FourNodes_4_text" presStyleLbl="node1" presStyleIdx="3" presStyleCnt="4">
        <dgm:presLayoutVars>
          <dgm:bulletEnabled val="1"/>
        </dgm:presLayoutVars>
      </dgm:prSet>
      <dgm:spPr/>
    </dgm:pt>
  </dgm:ptLst>
  <dgm:cxnLst>
    <dgm:cxn modelId="{1C759714-226B-4170-A9C3-7B7FBE93E0F7}" srcId="{1BD53F96-4711-42CB-AFBF-0005D9202C11}" destId="{84AAB118-C3C2-4DDC-A454-B186BF14978C}" srcOrd="3" destOrd="0" parTransId="{71EB55DE-AD0E-4767-BD1A-BF1A3F9CBBC3}" sibTransId="{2CC27AEE-387D-4F81-A991-979926B23A96}"/>
    <dgm:cxn modelId="{8EA73B25-0CE1-45E8-A4CD-ACEFFF83BB7B}" srcId="{1BD53F96-4711-42CB-AFBF-0005D9202C11}" destId="{489F9AC6-2F94-4735-8043-9556CF78DA15}" srcOrd="2" destOrd="0" parTransId="{0E1E59A7-2457-4FDF-8116-1C67C94D3168}" sibTransId="{9C3F4604-96D6-42A5-8785-CF7A9276919D}"/>
    <dgm:cxn modelId="{FDD6AC65-0A52-41AD-BD2E-C90200471CFE}" type="presOf" srcId="{9C3F4604-96D6-42A5-8785-CF7A9276919D}" destId="{B35B8F09-108F-4508-B853-5AFD558A6860}" srcOrd="0" destOrd="0" presId="urn:microsoft.com/office/officeart/2005/8/layout/vProcess5"/>
    <dgm:cxn modelId="{4B64D547-3EB3-463E-9D27-9325B1F370B4}" type="presOf" srcId="{248339CF-7163-4BAE-8819-2CD8B36CF689}" destId="{DFE7CC8C-6DAF-4DC3-99E2-0723E3BE5F6F}" srcOrd="0" destOrd="0" presId="urn:microsoft.com/office/officeart/2005/8/layout/vProcess5"/>
    <dgm:cxn modelId="{74AAB548-B441-42DD-B014-E15DCFE867AD}" type="presOf" srcId="{36AC51B6-454A-4377-807B-5B92E8902E96}" destId="{FDD68B43-DCB1-4E45-A7AE-C878417C32A6}" srcOrd="0" destOrd="0" presId="urn:microsoft.com/office/officeart/2005/8/layout/vProcess5"/>
    <dgm:cxn modelId="{173FF668-2262-4FAE-B2C0-166D7B04FD89}" type="presOf" srcId="{489F9AC6-2F94-4735-8043-9556CF78DA15}" destId="{269C1490-B981-4209-B4A2-95AE2A216309}" srcOrd="0" destOrd="0" presId="urn:microsoft.com/office/officeart/2005/8/layout/vProcess5"/>
    <dgm:cxn modelId="{D1E93F69-4525-430A-8910-6E70631FEC11}" type="presOf" srcId="{AC016779-E99D-493D-BD12-4F044A197957}" destId="{0E62C590-2C0E-4C38-A82D-7BA596A47846}" srcOrd="1" destOrd="0" presId="urn:microsoft.com/office/officeart/2005/8/layout/vProcess5"/>
    <dgm:cxn modelId="{5A793170-AD48-43DF-89CD-AEBA80AA1DD0}" srcId="{1BD53F96-4711-42CB-AFBF-0005D9202C11}" destId="{AC016779-E99D-493D-BD12-4F044A197957}" srcOrd="1" destOrd="0" parTransId="{0C91D7A7-CAC5-40C0-9A3A-66FEDA919534}" sibTransId="{248339CF-7163-4BAE-8819-2CD8B36CF689}"/>
    <dgm:cxn modelId="{898F5BA3-841E-4298-97E6-52299194CB45}" type="presOf" srcId="{489F9AC6-2F94-4735-8043-9556CF78DA15}" destId="{2594BDEF-CCD3-4530-910A-5F0E047E2D42}" srcOrd="1" destOrd="0" presId="urn:microsoft.com/office/officeart/2005/8/layout/vProcess5"/>
    <dgm:cxn modelId="{64B9CDA5-172D-492F-B9AF-2FB058CD4DD0}" type="presOf" srcId="{AC016779-E99D-493D-BD12-4F044A197957}" destId="{B1598D11-2142-49F5-9227-587A59470563}" srcOrd="0" destOrd="0" presId="urn:microsoft.com/office/officeart/2005/8/layout/vProcess5"/>
    <dgm:cxn modelId="{E53B37A8-3748-4424-BF83-AE6E9E4653DB}" type="presOf" srcId="{1BD53F96-4711-42CB-AFBF-0005D9202C11}" destId="{93400A16-DAED-42CB-AF6F-D9BAAE1ED4BE}" srcOrd="0" destOrd="0" presId="urn:microsoft.com/office/officeart/2005/8/layout/vProcess5"/>
    <dgm:cxn modelId="{DBC764B2-8394-47DA-94F8-FDAB72E41417}" type="presOf" srcId="{84AAB118-C3C2-4DDC-A454-B186BF14978C}" destId="{AFFEA2C8-9A94-4F59-BEBA-45D1F9B0053B}" srcOrd="0" destOrd="0" presId="urn:microsoft.com/office/officeart/2005/8/layout/vProcess5"/>
    <dgm:cxn modelId="{38A6C5E6-FBBF-4DEF-BD3D-DCE0C641A1F9}" type="presOf" srcId="{E12C53E3-7683-4EFA-B14B-DEBF422946FE}" destId="{2916E347-739F-472D-BACB-D806EFE59733}" srcOrd="0" destOrd="0" presId="urn:microsoft.com/office/officeart/2005/8/layout/vProcess5"/>
    <dgm:cxn modelId="{2690D9C6-0238-4AE8-A7A6-8ED29AD9148A}" srcId="{1BD53F96-4711-42CB-AFBF-0005D9202C11}" destId="{E12C53E3-7683-4EFA-B14B-DEBF422946FE}" srcOrd="0" destOrd="0" parTransId="{D73232D9-19DF-4D57-8C03-9EB01E053F62}" sibTransId="{36AC51B6-454A-4377-807B-5B92E8902E96}"/>
    <dgm:cxn modelId="{370E15D3-4E0F-4434-AFAF-389A30361593}" type="presOf" srcId="{E12C53E3-7683-4EFA-B14B-DEBF422946FE}" destId="{11C60FBB-9438-4DA3-87E8-CC08647D62F9}" srcOrd="1" destOrd="0" presId="urn:microsoft.com/office/officeart/2005/8/layout/vProcess5"/>
    <dgm:cxn modelId="{CACA5DF8-77B6-448D-B661-5227C9BD0F7E}" type="presOf" srcId="{84AAB118-C3C2-4DDC-A454-B186BF14978C}" destId="{C4925C67-8521-4838-B7CF-E0F549372928}" srcOrd="1" destOrd="0" presId="urn:microsoft.com/office/officeart/2005/8/layout/vProcess5"/>
    <dgm:cxn modelId="{903C9285-4184-421B-87F9-C0B69F744308}" type="presParOf" srcId="{93400A16-DAED-42CB-AF6F-D9BAAE1ED4BE}" destId="{33C8F190-62F7-493D-A872-356E2E5BC138}" srcOrd="0" destOrd="0" presId="urn:microsoft.com/office/officeart/2005/8/layout/vProcess5"/>
    <dgm:cxn modelId="{842428C7-3FBD-4407-BA17-8BC54DF419E4}" type="presParOf" srcId="{93400A16-DAED-42CB-AF6F-D9BAAE1ED4BE}" destId="{2916E347-739F-472D-BACB-D806EFE59733}" srcOrd="1" destOrd="0" presId="urn:microsoft.com/office/officeart/2005/8/layout/vProcess5"/>
    <dgm:cxn modelId="{0CD5F9CB-F0A1-41AA-84A6-79BB45C58198}" type="presParOf" srcId="{93400A16-DAED-42CB-AF6F-D9BAAE1ED4BE}" destId="{B1598D11-2142-49F5-9227-587A59470563}" srcOrd="2" destOrd="0" presId="urn:microsoft.com/office/officeart/2005/8/layout/vProcess5"/>
    <dgm:cxn modelId="{6F4DC883-862D-4FCA-9744-DB74DB5C5F6E}" type="presParOf" srcId="{93400A16-DAED-42CB-AF6F-D9BAAE1ED4BE}" destId="{269C1490-B981-4209-B4A2-95AE2A216309}" srcOrd="3" destOrd="0" presId="urn:microsoft.com/office/officeart/2005/8/layout/vProcess5"/>
    <dgm:cxn modelId="{4CC70C0E-D99C-4640-9D5B-8141DF379E88}" type="presParOf" srcId="{93400A16-DAED-42CB-AF6F-D9BAAE1ED4BE}" destId="{AFFEA2C8-9A94-4F59-BEBA-45D1F9B0053B}" srcOrd="4" destOrd="0" presId="urn:microsoft.com/office/officeart/2005/8/layout/vProcess5"/>
    <dgm:cxn modelId="{D80599CB-0114-4E29-A315-B051EC7578AA}" type="presParOf" srcId="{93400A16-DAED-42CB-AF6F-D9BAAE1ED4BE}" destId="{FDD68B43-DCB1-4E45-A7AE-C878417C32A6}" srcOrd="5" destOrd="0" presId="urn:microsoft.com/office/officeart/2005/8/layout/vProcess5"/>
    <dgm:cxn modelId="{53DD979D-0B9A-4E14-9A67-3AB18E1C3722}" type="presParOf" srcId="{93400A16-DAED-42CB-AF6F-D9BAAE1ED4BE}" destId="{DFE7CC8C-6DAF-4DC3-99E2-0723E3BE5F6F}" srcOrd="6" destOrd="0" presId="urn:microsoft.com/office/officeart/2005/8/layout/vProcess5"/>
    <dgm:cxn modelId="{6A0C4467-CE5B-44AD-AC5A-6B1DDAEDE8D5}" type="presParOf" srcId="{93400A16-DAED-42CB-AF6F-D9BAAE1ED4BE}" destId="{B35B8F09-108F-4508-B853-5AFD558A6860}" srcOrd="7" destOrd="0" presId="urn:microsoft.com/office/officeart/2005/8/layout/vProcess5"/>
    <dgm:cxn modelId="{41C7C79A-6870-4320-9840-0FC0CAA4417E}" type="presParOf" srcId="{93400A16-DAED-42CB-AF6F-D9BAAE1ED4BE}" destId="{11C60FBB-9438-4DA3-87E8-CC08647D62F9}" srcOrd="8" destOrd="0" presId="urn:microsoft.com/office/officeart/2005/8/layout/vProcess5"/>
    <dgm:cxn modelId="{7D8CAEE8-4142-4051-B01B-533396865455}" type="presParOf" srcId="{93400A16-DAED-42CB-AF6F-D9BAAE1ED4BE}" destId="{0E62C590-2C0E-4C38-A82D-7BA596A47846}" srcOrd="9" destOrd="0" presId="urn:microsoft.com/office/officeart/2005/8/layout/vProcess5"/>
    <dgm:cxn modelId="{23FCAE90-456E-4FCF-B2F5-DF2244C8F55E}" type="presParOf" srcId="{93400A16-DAED-42CB-AF6F-D9BAAE1ED4BE}" destId="{2594BDEF-CCD3-4530-910A-5F0E047E2D42}" srcOrd="10" destOrd="0" presId="urn:microsoft.com/office/officeart/2005/8/layout/vProcess5"/>
    <dgm:cxn modelId="{AB0F266C-B630-47C4-8AAF-913C2E2CD9B4}" type="presParOf" srcId="{93400A16-DAED-42CB-AF6F-D9BAAE1ED4BE}" destId="{C4925C67-8521-4838-B7CF-E0F549372928}"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E6F6F0-6254-47AA-B452-D89D8A6941E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429CE07-82E7-4EE0-A72E-952D7B6351F3}">
      <dgm:prSet/>
      <dgm:spPr/>
      <dgm:t>
        <a:bodyPr/>
        <a:lstStyle/>
        <a:p>
          <a:r>
            <a:rPr lang="en-US" dirty="0"/>
            <a:t>- Age/maturation “growing out of it”</a:t>
          </a:r>
        </a:p>
      </dgm:t>
    </dgm:pt>
    <dgm:pt modelId="{E6B55338-6978-4250-A468-9C4C911403F5}" type="parTrans" cxnId="{1578AA40-8F68-43AF-BB76-D73FAFB3E6F3}">
      <dgm:prSet/>
      <dgm:spPr/>
      <dgm:t>
        <a:bodyPr/>
        <a:lstStyle/>
        <a:p>
          <a:endParaRPr lang="en-US"/>
        </a:p>
      </dgm:t>
    </dgm:pt>
    <dgm:pt modelId="{71639AD9-C20C-4E84-AC81-F0988C0C4640}" type="sibTrans" cxnId="{1578AA40-8F68-43AF-BB76-D73FAFB3E6F3}">
      <dgm:prSet/>
      <dgm:spPr/>
      <dgm:t>
        <a:bodyPr/>
        <a:lstStyle/>
        <a:p>
          <a:endParaRPr lang="en-US"/>
        </a:p>
      </dgm:t>
    </dgm:pt>
    <dgm:pt modelId="{F68E9AF2-E08D-4DC8-8B55-E727D1482336}">
      <dgm:prSet/>
      <dgm:spPr/>
      <dgm:t>
        <a:bodyPr/>
        <a:lstStyle/>
        <a:p>
          <a:r>
            <a:rPr lang="en-US" dirty="0"/>
            <a:t>- Education “knows better”</a:t>
          </a:r>
        </a:p>
      </dgm:t>
    </dgm:pt>
    <dgm:pt modelId="{5D83F138-E936-4CD0-A566-1E5538442661}" type="parTrans" cxnId="{055CEEEA-9734-499A-B1CB-0758F17442DB}">
      <dgm:prSet/>
      <dgm:spPr/>
      <dgm:t>
        <a:bodyPr/>
        <a:lstStyle/>
        <a:p>
          <a:endParaRPr lang="en-US"/>
        </a:p>
      </dgm:t>
    </dgm:pt>
    <dgm:pt modelId="{0B54A836-A51F-415D-AF1D-D38DE289A851}" type="sibTrans" cxnId="{055CEEEA-9734-499A-B1CB-0758F17442DB}">
      <dgm:prSet/>
      <dgm:spPr/>
      <dgm:t>
        <a:bodyPr/>
        <a:lstStyle/>
        <a:p>
          <a:endParaRPr lang="en-US"/>
        </a:p>
      </dgm:t>
    </dgm:pt>
    <dgm:pt modelId="{F8BECB91-A2AF-4871-AC1B-0466A87F7CEE}">
      <dgm:prSet/>
      <dgm:spPr/>
      <dgm:t>
        <a:bodyPr/>
        <a:lstStyle/>
        <a:p>
          <a:r>
            <a:rPr lang="en-US" dirty="0"/>
            <a:t>- Employment “a steady job”</a:t>
          </a:r>
        </a:p>
      </dgm:t>
    </dgm:pt>
    <dgm:pt modelId="{6A27A8FD-44BD-4A40-8ED4-ED235AA65470}" type="parTrans" cxnId="{41A3AA59-A5CA-4849-A3C0-C98713C83692}">
      <dgm:prSet/>
      <dgm:spPr/>
      <dgm:t>
        <a:bodyPr/>
        <a:lstStyle/>
        <a:p>
          <a:endParaRPr lang="en-US"/>
        </a:p>
      </dgm:t>
    </dgm:pt>
    <dgm:pt modelId="{0FEF36E6-A1A9-474F-BD28-9FBAE45F7DEA}" type="sibTrans" cxnId="{41A3AA59-A5CA-4849-A3C0-C98713C83692}">
      <dgm:prSet/>
      <dgm:spPr/>
      <dgm:t>
        <a:bodyPr/>
        <a:lstStyle/>
        <a:p>
          <a:endParaRPr lang="en-US"/>
        </a:p>
      </dgm:t>
    </dgm:pt>
    <dgm:pt modelId="{1E590469-EA5A-49A1-9B39-02A9F30CA3BE}">
      <dgm:prSet/>
      <dgm:spPr/>
      <dgm:t>
        <a:bodyPr/>
        <a:lstStyle/>
        <a:p>
          <a:r>
            <a:rPr lang="en-US" dirty="0"/>
            <a:t>- Relationships “presence of one pro-social model”</a:t>
          </a:r>
        </a:p>
      </dgm:t>
    </dgm:pt>
    <dgm:pt modelId="{8B12D19F-B305-4766-B08B-7F127E5CCC21}" type="parTrans" cxnId="{E9B99B03-BBAD-401D-B2C8-D0D542B887DB}">
      <dgm:prSet/>
      <dgm:spPr/>
      <dgm:t>
        <a:bodyPr/>
        <a:lstStyle/>
        <a:p>
          <a:endParaRPr lang="en-US"/>
        </a:p>
      </dgm:t>
    </dgm:pt>
    <dgm:pt modelId="{84AD3CCC-BDAE-41BB-9EF7-90F13BD0B09B}" type="sibTrans" cxnId="{E9B99B03-BBAD-401D-B2C8-D0D542B887DB}">
      <dgm:prSet/>
      <dgm:spPr/>
      <dgm:t>
        <a:bodyPr/>
        <a:lstStyle/>
        <a:p>
          <a:endParaRPr lang="en-US"/>
        </a:p>
      </dgm:t>
    </dgm:pt>
    <dgm:pt modelId="{C0B23184-3EBB-445D-A8E2-81DF4FF9ABCF}">
      <dgm:prSet/>
      <dgm:spPr/>
      <dgm:t>
        <a:bodyPr/>
        <a:lstStyle/>
        <a:p>
          <a:r>
            <a:rPr lang="en-US" dirty="0"/>
            <a:t>- Substance misuse – insert any “mal-adaptive” practice  e.g. gambling .</a:t>
          </a:r>
        </a:p>
      </dgm:t>
    </dgm:pt>
    <dgm:pt modelId="{CFF24837-06FD-44ED-A1B1-F31BFE652D78}" type="parTrans" cxnId="{D76C1923-C75E-40EC-9D5B-1D2A18942DFB}">
      <dgm:prSet/>
      <dgm:spPr/>
      <dgm:t>
        <a:bodyPr/>
        <a:lstStyle/>
        <a:p>
          <a:endParaRPr lang="en-US"/>
        </a:p>
      </dgm:t>
    </dgm:pt>
    <dgm:pt modelId="{5069672F-2D4F-437C-A222-092CE56C876E}" type="sibTrans" cxnId="{D76C1923-C75E-40EC-9D5B-1D2A18942DFB}">
      <dgm:prSet/>
      <dgm:spPr/>
      <dgm:t>
        <a:bodyPr/>
        <a:lstStyle/>
        <a:p>
          <a:endParaRPr lang="en-US"/>
        </a:p>
      </dgm:t>
    </dgm:pt>
    <dgm:pt modelId="{8A0F1AC5-71B7-40EC-9A8B-9BFEFEC2B586}">
      <dgm:prSet/>
      <dgm:spPr/>
      <dgm:t>
        <a:bodyPr/>
        <a:lstStyle/>
        <a:p>
          <a:r>
            <a:rPr lang="en-US" dirty="0"/>
            <a:t>- Adverse childhood experiences – presence of</a:t>
          </a:r>
        </a:p>
      </dgm:t>
    </dgm:pt>
    <dgm:pt modelId="{856A81BB-8039-4047-8E53-6F3BB10FBAF8}" type="parTrans" cxnId="{7CCB59F5-A1D1-4D33-9EB4-B75EEBC5946F}">
      <dgm:prSet/>
      <dgm:spPr/>
      <dgm:t>
        <a:bodyPr/>
        <a:lstStyle/>
        <a:p>
          <a:endParaRPr lang="en-US"/>
        </a:p>
      </dgm:t>
    </dgm:pt>
    <dgm:pt modelId="{E681474D-EDAB-46D4-AD5C-8EA1092B9161}" type="sibTrans" cxnId="{7CCB59F5-A1D1-4D33-9EB4-B75EEBC5946F}">
      <dgm:prSet/>
      <dgm:spPr/>
      <dgm:t>
        <a:bodyPr/>
        <a:lstStyle/>
        <a:p>
          <a:endParaRPr lang="en-US"/>
        </a:p>
      </dgm:t>
    </dgm:pt>
    <dgm:pt modelId="{A33C0827-05B6-48B8-ACD7-EE10FE0CC400}">
      <dgm:prSet/>
      <dgm:spPr/>
      <dgm:t>
        <a:bodyPr/>
        <a:lstStyle/>
        <a:p>
          <a:r>
            <a:rPr lang="en-US" dirty="0"/>
            <a:t>- Accommodation - Access to services “post code lottery”</a:t>
          </a:r>
        </a:p>
      </dgm:t>
    </dgm:pt>
    <dgm:pt modelId="{88E224D7-5B19-464A-AB92-ED6457C53E20}" type="parTrans" cxnId="{A382E1E8-E32C-4F3A-B8C1-F16B9BCA94D5}">
      <dgm:prSet/>
      <dgm:spPr/>
      <dgm:t>
        <a:bodyPr/>
        <a:lstStyle/>
        <a:p>
          <a:endParaRPr lang="en-US"/>
        </a:p>
      </dgm:t>
    </dgm:pt>
    <dgm:pt modelId="{E7A22896-863D-43B4-92D5-9B371E03FF0B}" type="sibTrans" cxnId="{A382E1E8-E32C-4F3A-B8C1-F16B9BCA94D5}">
      <dgm:prSet/>
      <dgm:spPr/>
      <dgm:t>
        <a:bodyPr/>
        <a:lstStyle/>
        <a:p>
          <a:endParaRPr lang="en-US"/>
        </a:p>
      </dgm:t>
    </dgm:pt>
    <dgm:pt modelId="{28004928-88B0-48D1-B544-4F0005A1EA9B}" type="pres">
      <dgm:prSet presAssocID="{D0E6F6F0-6254-47AA-B452-D89D8A6941E9}" presName="linear" presStyleCnt="0">
        <dgm:presLayoutVars>
          <dgm:animLvl val="lvl"/>
          <dgm:resizeHandles val="exact"/>
        </dgm:presLayoutVars>
      </dgm:prSet>
      <dgm:spPr/>
    </dgm:pt>
    <dgm:pt modelId="{E89EF1B2-E943-4C0A-B060-03E9DE11C9CD}" type="pres">
      <dgm:prSet presAssocID="{7429CE07-82E7-4EE0-A72E-952D7B6351F3}" presName="parentText" presStyleLbl="node1" presStyleIdx="0" presStyleCnt="7">
        <dgm:presLayoutVars>
          <dgm:chMax val="0"/>
          <dgm:bulletEnabled val="1"/>
        </dgm:presLayoutVars>
      </dgm:prSet>
      <dgm:spPr/>
    </dgm:pt>
    <dgm:pt modelId="{DA193760-E728-4A3D-BF10-57136D2507D1}" type="pres">
      <dgm:prSet presAssocID="{71639AD9-C20C-4E84-AC81-F0988C0C4640}" presName="spacer" presStyleCnt="0"/>
      <dgm:spPr/>
    </dgm:pt>
    <dgm:pt modelId="{A9F18BCC-415F-4817-ADBE-6C3979CD7855}" type="pres">
      <dgm:prSet presAssocID="{F68E9AF2-E08D-4DC8-8B55-E727D1482336}" presName="parentText" presStyleLbl="node1" presStyleIdx="1" presStyleCnt="7">
        <dgm:presLayoutVars>
          <dgm:chMax val="0"/>
          <dgm:bulletEnabled val="1"/>
        </dgm:presLayoutVars>
      </dgm:prSet>
      <dgm:spPr/>
    </dgm:pt>
    <dgm:pt modelId="{F2F0D5F1-42E2-458C-A32A-9924363E5090}" type="pres">
      <dgm:prSet presAssocID="{0B54A836-A51F-415D-AF1D-D38DE289A851}" presName="spacer" presStyleCnt="0"/>
      <dgm:spPr/>
    </dgm:pt>
    <dgm:pt modelId="{F6CA0DA7-B6E9-4BE1-958D-1FAED843723E}" type="pres">
      <dgm:prSet presAssocID="{F8BECB91-A2AF-4871-AC1B-0466A87F7CEE}" presName="parentText" presStyleLbl="node1" presStyleIdx="2" presStyleCnt="7">
        <dgm:presLayoutVars>
          <dgm:chMax val="0"/>
          <dgm:bulletEnabled val="1"/>
        </dgm:presLayoutVars>
      </dgm:prSet>
      <dgm:spPr/>
    </dgm:pt>
    <dgm:pt modelId="{425DAB70-AE15-460E-A080-D3F93A192620}" type="pres">
      <dgm:prSet presAssocID="{0FEF36E6-A1A9-474F-BD28-9FBAE45F7DEA}" presName="spacer" presStyleCnt="0"/>
      <dgm:spPr/>
    </dgm:pt>
    <dgm:pt modelId="{728DE5E0-898E-4855-86C4-0C9538F8DC10}" type="pres">
      <dgm:prSet presAssocID="{1E590469-EA5A-49A1-9B39-02A9F30CA3BE}" presName="parentText" presStyleLbl="node1" presStyleIdx="3" presStyleCnt="7">
        <dgm:presLayoutVars>
          <dgm:chMax val="0"/>
          <dgm:bulletEnabled val="1"/>
        </dgm:presLayoutVars>
      </dgm:prSet>
      <dgm:spPr/>
    </dgm:pt>
    <dgm:pt modelId="{833204C1-EE57-4888-885D-4D0F5374B461}" type="pres">
      <dgm:prSet presAssocID="{84AD3CCC-BDAE-41BB-9EF7-90F13BD0B09B}" presName="spacer" presStyleCnt="0"/>
      <dgm:spPr/>
    </dgm:pt>
    <dgm:pt modelId="{6B2FBCA5-770E-4907-A81E-75FF89697298}" type="pres">
      <dgm:prSet presAssocID="{C0B23184-3EBB-445D-A8E2-81DF4FF9ABCF}" presName="parentText" presStyleLbl="node1" presStyleIdx="4" presStyleCnt="7">
        <dgm:presLayoutVars>
          <dgm:chMax val="0"/>
          <dgm:bulletEnabled val="1"/>
        </dgm:presLayoutVars>
      </dgm:prSet>
      <dgm:spPr/>
    </dgm:pt>
    <dgm:pt modelId="{936CCF08-3557-4169-B671-790D72851B09}" type="pres">
      <dgm:prSet presAssocID="{5069672F-2D4F-437C-A222-092CE56C876E}" presName="spacer" presStyleCnt="0"/>
      <dgm:spPr/>
    </dgm:pt>
    <dgm:pt modelId="{586AED30-63CB-47BF-961F-186202EC08F6}" type="pres">
      <dgm:prSet presAssocID="{8A0F1AC5-71B7-40EC-9A8B-9BFEFEC2B586}" presName="parentText" presStyleLbl="node1" presStyleIdx="5" presStyleCnt="7">
        <dgm:presLayoutVars>
          <dgm:chMax val="0"/>
          <dgm:bulletEnabled val="1"/>
        </dgm:presLayoutVars>
      </dgm:prSet>
      <dgm:spPr/>
    </dgm:pt>
    <dgm:pt modelId="{BE9E899E-AB0B-4B2A-A874-77DC62C83259}" type="pres">
      <dgm:prSet presAssocID="{E681474D-EDAB-46D4-AD5C-8EA1092B9161}" presName="spacer" presStyleCnt="0"/>
      <dgm:spPr/>
    </dgm:pt>
    <dgm:pt modelId="{8ECDD3D0-1DAE-4835-8FBF-6849D7679121}" type="pres">
      <dgm:prSet presAssocID="{A33C0827-05B6-48B8-ACD7-EE10FE0CC400}" presName="parentText" presStyleLbl="node1" presStyleIdx="6" presStyleCnt="7">
        <dgm:presLayoutVars>
          <dgm:chMax val="0"/>
          <dgm:bulletEnabled val="1"/>
        </dgm:presLayoutVars>
      </dgm:prSet>
      <dgm:spPr/>
    </dgm:pt>
  </dgm:ptLst>
  <dgm:cxnLst>
    <dgm:cxn modelId="{E9B99B03-BBAD-401D-B2C8-D0D542B887DB}" srcId="{D0E6F6F0-6254-47AA-B452-D89D8A6941E9}" destId="{1E590469-EA5A-49A1-9B39-02A9F30CA3BE}" srcOrd="3" destOrd="0" parTransId="{8B12D19F-B305-4766-B08B-7F127E5CCC21}" sibTransId="{84AD3CCC-BDAE-41BB-9EF7-90F13BD0B09B}"/>
    <dgm:cxn modelId="{DD3E3F04-A127-4EA0-8DA1-0E6907C35890}" type="presOf" srcId="{1E590469-EA5A-49A1-9B39-02A9F30CA3BE}" destId="{728DE5E0-898E-4855-86C4-0C9538F8DC10}" srcOrd="0" destOrd="0" presId="urn:microsoft.com/office/officeart/2005/8/layout/vList2"/>
    <dgm:cxn modelId="{D76C1923-C75E-40EC-9D5B-1D2A18942DFB}" srcId="{D0E6F6F0-6254-47AA-B452-D89D8A6941E9}" destId="{C0B23184-3EBB-445D-A8E2-81DF4FF9ABCF}" srcOrd="4" destOrd="0" parTransId="{CFF24837-06FD-44ED-A1B1-F31BFE652D78}" sibTransId="{5069672F-2D4F-437C-A222-092CE56C876E}"/>
    <dgm:cxn modelId="{1578AA40-8F68-43AF-BB76-D73FAFB3E6F3}" srcId="{D0E6F6F0-6254-47AA-B452-D89D8A6941E9}" destId="{7429CE07-82E7-4EE0-A72E-952D7B6351F3}" srcOrd="0" destOrd="0" parTransId="{E6B55338-6978-4250-A468-9C4C911403F5}" sibTransId="{71639AD9-C20C-4E84-AC81-F0988C0C4640}"/>
    <dgm:cxn modelId="{99390561-BF77-4BCA-BF9E-4E1B33D62CB4}" type="presOf" srcId="{7429CE07-82E7-4EE0-A72E-952D7B6351F3}" destId="{E89EF1B2-E943-4C0A-B060-03E9DE11C9CD}" srcOrd="0" destOrd="0" presId="urn:microsoft.com/office/officeart/2005/8/layout/vList2"/>
    <dgm:cxn modelId="{CC559868-0B1A-48F2-B5D6-F8928F3A44A7}" type="presOf" srcId="{8A0F1AC5-71B7-40EC-9A8B-9BFEFEC2B586}" destId="{586AED30-63CB-47BF-961F-186202EC08F6}" srcOrd="0" destOrd="0" presId="urn:microsoft.com/office/officeart/2005/8/layout/vList2"/>
    <dgm:cxn modelId="{41A3AA59-A5CA-4849-A3C0-C98713C83692}" srcId="{D0E6F6F0-6254-47AA-B452-D89D8A6941E9}" destId="{F8BECB91-A2AF-4871-AC1B-0466A87F7CEE}" srcOrd="2" destOrd="0" parTransId="{6A27A8FD-44BD-4A40-8ED4-ED235AA65470}" sibTransId="{0FEF36E6-A1A9-474F-BD28-9FBAE45F7DEA}"/>
    <dgm:cxn modelId="{034A4583-F1A8-4C35-B7E4-DE89F32FC9FC}" type="presOf" srcId="{F8BECB91-A2AF-4871-AC1B-0466A87F7CEE}" destId="{F6CA0DA7-B6E9-4BE1-958D-1FAED843723E}" srcOrd="0" destOrd="0" presId="urn:microsoft.com/office/officeart/2005/8/layout/vList2"/>
    <dgm:cxn modelId="{348C97A4-4A21-46EA-AA48-D02B31A58CF8}" type="presOf" srcId="{A33C0827-05B6-48B8-ACD7-EE10FE0CC400}" destId="{8ECDD3D0-1DAE-4835-8FBF-6849D7679121}" srcOrd="0" destOrd="0" presId="urn:microsoft.com/office/officeart/2005/8/layout/vList2"/>
    <dgm:cxn modelId="{17F250AE-F5EC-4882-B7B7-4F44C1F0AA5E}" type="presOf" srcId="{D0E6F6F0-6254-47AA-B452-D89D8A6941E9}" destId="{28004928-88B0-48D1-B544-4F0005A1EA9B}" srcOrd="0" destOrd="0" presId="urn:microsoft.com/office/officeart/2005/8/layout/vList2"/>
    <dgm:cxn modelId="{298CEAB4-B4CC-4422-ACFA-E85874A43122}" type="presOf" srcId="{C0B23184-3EBB-445D-A8E2-81DF4FF9ABCF}" destId="{6B2FBCA5-770E-4907-A81E-75FF89697298}" srcOrd="0" destOrd="0" presId="urn:microsoft.com/office/officeart/2005/8/layout/vList2"/>
    <dgm:cxn modelId="{33757FB8-FC5B-48AB-802B-0A1D4FE6FFA9}" type="presOf" srcId="{F68E9AF2-E08D-4DC8-8B55-E727D1482336}" destId="{A9F18BCC-415F-4817-ADBE-6C3979CD7855}" srcOrd="0" destOrd="0" presId="urn:microsoft.com/office/officeart/2005/8/layout/vList2"/>
    <dgm:cxn modelId="{A382E1E8-E32C-4F3A-B8C1-F16B9BCA94D5}" srcId="{D0E6F6F0-6254-47AA-B452-D89D8A6941E9}" destId="{A33C0827-05B6-48B8-ACD7-EE10FE0CC400}" srcOrd="6" destOrd="0" parTransId="{88E224D7-5B19-464A-AB92-ED6457C53E20}" sibTransId="{E7A22896-863D-43B4-92D5-9B371E03FF0B}"/>
    <dgm:cxn modelId="{055CEEEA-9734-499A-B1CB-0758F17442DB}" srcId="{D0E6F6F0-6254-47AA-B452-D89D8A6941E9}" destId="{F68E9AF2-E08D-4DC8-8B55-E727D1482336}" srcOrd="1" destOrd="0" parTransId="{5D83F138-E936-4CD0-A566-1E5538442661}" sibTransId="{0B54A836-A51F-415D-AF1D-D38DE289A851}"/>
    <dgm:cxn modelId="{7CCB59F5-A1D1-4D33-9EB4-B75EEBC5946F}" srcId="{D0E6F6F0-6254-47AA-B452-D89D8A6941E9}" destId="{8A0F1AC5-71B7-40EC-9A8B-9BFEFEC2B586}" srcOrd="5" destOrd="0" parTransId="{856A81BB-8039-4047-8E53-6F3BB10FBAF8}" sibTransId="{E681474D-EDAB-46D4-AD5C-8EA1092B9161}"/>
    <dgm:cxn modelId="{88857933-8AFB-402D-829F-5A3D8BEBBCAB}" type="presParOf" srcId="{28004928-88B0-48D1-B544-4F0005A1EA9B}" destId="{E89EF1B2-E943-4C0A-B060-03E9DE11C9CD}" srcOrd="0" destOrd="0" presId="urn:microsoft.com/office/officeart/2005/8/layout/vList2"/>
    <dgm:cxn modelId="{826FDC8B-BB7C-424C-9C92-84C36CE3FE50}" type="presParOf" srcId="{28004928-88B0-48D1-B544-4F0005A1EA9B}" destId="{DA193760-E728-4A3D-BF10-57136D2507D1}" srcOrd="1" destOrd="0" presId="urn:microsoft.com/office/officeart/2005/8/layout/vList2"/>
    <dgm:cxn modelId="{D2F84C81-318D-4C19-969B-23A0572B5A8E}" type="presParOf" srcId="{28004928-88B0-48D1-B544-4F0005A1EA9B}" destId="{A9F18BCC-415F-4817-ADBE-6C3979CD7855}" srcOrd="2" destOrd="0" presId="urn:microsoft.com/office/officeart/2005/8/layout/vList2"/>
    <dgm:cxn modelId="{AD5FFEB8-08EE-4904-B9AE-65AFBA4255F7}" type="presParOf" srcId="{28004928-88B0-48D1-B544-4F0005A1EA9B}" destId="{F2F0D5F1-42E2-458C-A32A-9924363E5090}" srcOrd="3" destOrd="0" presId="urn:microsoft.com/office/officeart/2005/8/layout/vList2"/>
    <dgm:cxn modelId="{77189A00-3685-4BA0-99D4-4A859E87872D}" type="presParOf" srcId="{28004928-88B0-48D1-B544-4F0005A1EA9B}" destId="{F6CA0DA7-B6E9-4BE1-958D-1FAED843723E}" srcOrd="4" destOrd="0" presId="urn:microsoft.com/office/officeart/2005/8/layout/vList2"/>
    <dgm:cxn modelId="{B443FF3D-2C7A-4761-84D2-97AE54DEA545}" type="presParOf" srcId="{28004928-88B0-48D1-B544-4F0005A1EA9B}" destId="{425DAB70-AE15-460E-A080-D3F93A192620}" srcOrd="5" destOrd="0" presId="urn:microsoft.com/office/officeart/2005/8/layout/vList2"/>
    <dgm:cxn modelId="{F3D73491-D626-45D8-A197-3CF2E86E5C1C}" type="presParOf" srcId="{28004928-88B0-48D1-B544-4F0005A1EA9B}" destId="{728DE5E0-898E-4855-86C4-0C9538F8DC10}" srcOrd="6" destOrd="0" presId="urn:microsoft.com/office/officeart/2005/8/layout/vList2"/>
    <dgm:cxn modelId="{D557FFC8-D3D5-4395-A2BE-0B6AAE09795E}" type="presParOf" srcId="{28004928-88B0-48D1-B544-4F0005A1EA9B}" destId="{833204C1-EE57-4888-885D-4D0F5374B461}" srcOrd="7" destOrd="0" presId="urn:microsoft.com/office/officeart/2005/8/layout/vList2"/>
    <dgm:cxn modelId="{D1E097CB-004A-427B-9025-BE62F31E9012}" type="presParOf" srcId="{28004928-88B0-48D1-B544-4F0005A1EA9B}" destId="{6B2FBCA5-770E-4907-A81E-75FF89697298}" srcOrd="8" destOrd="0" presId="urn:microsoft.com/office/officeart/2005/8/layout/vList2"/>
    <dgm:cxn modelId="{60994A74-3939-45CE-9804-7DB194BB3404}" type="presParOf" srcId="{28004928-88B0-48D1-B544-4F0005A1EA9B}" destId="{936CCF08-3557-4169-B671-790D72851B09}" srcOrd="9" destOrd="0" presId="urn:microsoft.com/office/officeart/2005/8/layout/vList2"/>
    <dgm:cxn modelId="{C32617B8-70D9-4D59-96C3-D5FC09823C3C}" type="presParOf" srcId="{28004928-88B0-48D1-B544-4F0005A1EA9B}" destId="{586AED30-63CB-47BF-961F-186202EC08F6}" srcOrd="10" destOrd="0" presId="urn:microsoft.com/office/officeart/2005/8/layout/vList2"/>
    <dgm:cxn modelId="{D0EDDD77-7733-4830-8AEA-19E86AA11193}" type="presParOf" srcId="{28004928-88B0-48D1-B544-4F0005A1EA9B}" destId="{BE9E899E-AB0B-4B2A-A874-77DC62C83259}" srcOrd="11" destOrd="0" presId="urn:microsoft.com/office/officeart/2005/8/layout/vList2"/>
    <dgm:cxn modelId="{F6A8623D-4758-4D66-BEAA-E9B34A643F19}" type="presParOf" srcId="{28004928-88B0-48D1-B544-4F0005A1EA9B}" destId="{8ECDD3D0-1DAE-4835-8FBF-6849D7679121}"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49C813-6768-466B-994E-B2C2C6BDE160}" type="doc">
      <dgm:prSet loTypeId="urn:microsoft.com/office/officeart/2016/7/layout/RepeatingBendingProcessNew" loCatId="process" qsTypeId="urn:microsoft.com/office/officeart/2005/8/quickstyle/simple1" qsCatId="simple" csTypeId="urn:microsoft.com/office/officeart/2005/8/colors/accent2_2" csCatId="accent2"/>
      <dgm:spPr/>
      <dgm:t>
        <a:bodyPr/>
        <a:lstStyle/>
        <a:p>
          <a:endParaRPr lang="en-US"/>
        </a:p>
      </dgm:t>
    </dgm:pt>
    <dgm:pt modelId="{EA9275A9-1EE4-4C09-89C7-83B954390A09}">
      <dgm:prSet/>
      <dgm:spPr/>
      <dgm:t>
        <a:bodyPr/>
        <a:lstStyle/>
        <a:p>
          <a:r>
            <a:rPr lang="en-US" dirty="0"/>
            <a:t>Supervision presents an opportunity to create new identity</a:t>
          </a:r>
        </a:p>
      </dgm:t>
    </dgm:pt>
    <dgm:pt modelId="{8C314F04-D1D2-4207-B807-EACFD893359F}" type="parTrans" cxnId="{F61D9181-7C82-41A2-8FDC-FF0E98B4A369}">
      <dgm:prSet/>
      <dgm:spPr/>
      <dgm:t>
        <a:bodyPr/>
        <a:lstStyle/>
        <a:p>
          <a:endParaRPr lang="en-US"/>
        </a:p>
      </dgm:t>
    </dgm:pt>
    <dgm:pt modelId="{E5E44AC9-4E6C-4334-81CF-313BFD96744A}" type="sibTrans" cxnId="{F61D9181-7C82-41A2-8FDC-FF0E98B4A369}">
      <dgm:prSet/>
      <dgm:spPr/>
      <dgm:t>
        <a:bodyPr/>
        <a:lstStyle/>
        <a:p>
          <a:endParaRPr lang="en-US"/>
        </a:p>
      </dgm:t>
    </dgm:pt>
    <dgm:pt modelId="{916F48E2-9E83-4D90-B167-A8ACC59B4D94}">
      <dgm:prSet/>
      <dgm:spPr/>
      <dgm:t>
        <a:bodyPr/>
        <a:lstStyle/>
        <a:p>
          <a:r>
            <a:rPr lang="en-US"/>
            <a:t>The Liverpool Desistance Study (Maruna et al. 2004)  - acknowledge that a person’s narrative identity changes through out their life</a:t>
          </a:r>
        </a:p>
      </dgm:t>
    </dgm:pt>
    <dgm:pt modelId="{A219964A-E155-42EC-8735-D3CDA5115D47}" type="parTrans" cxnId="{E79C177F-9F30-43C0-938D-95C9146D1F2E}">
      <dgm:prSet/>
      <dgm:spPr/>
      <dgm:t>
        <a:bodyPr/>
        <a:lstStyle/>
        <a:p>
          <a:endParaRPr lang="en-US"/>
        </a:p>
      </dgm:t>
    </dgm:pt>
    <dgm:pt modelId="{E0D809BB-512B-48F5-A70C-831E34DCC1D6}" type="sibTrans" cxnId="{E79C177F-9F30-43C0-938D-95C9146D1F2E}">
      <dgm:prSet/>
      <dgm:spPr/>
      <dgm:t>
        <a:bodyPr/>
        <a:lstStyle/>
        <a:p>
          <a:endParaRPr lang="en-US"/>
        </a:p>
      </dgm:t>
    </dgm:pt>
    <dgm:pt modelId="{8B99C774-C06B-4310-A0D1-8C91D956B488}">
      <dgm:prSet/>
      <dgm:spPr/>
      <dgm:t>
        <a:bodyPr/>
        <a:lstStyle/>
        <a:p>
          <a:r>
            <a:rPr lang="en-US"/>
            <a:t>Started as a small-scale study in the US, became fully funded in Merseyside</a:t>
          </a:r>
        </a:p>
      </dgm:t>
    </dgm:pt>
    <dgm:pt modelId="{83FA20DD-1093-4DAE-9103-FC07F7A7BB15}" type="parTrans" cxnId="{C7B1F72F-47B6-4FE2-89A4-E0AF1FD930AC}">
      <dgm:prSet/>
      <dgm:spPr/>
      <dgm:t>
        <a:bodyPr/>
        <a:lstStyle/>
        <a:p>
          <a:endParaRPr lang="en-US"/>
        </a:p>
      </dgm:t>
    </dgm:pt>
    <dgm:pt modelId="{87CC1DD4-B256-4691-AE2D-79353F7349C2}" type="sibTrans" cxnId="{C7B1F72F-47B6-4FE2-89A4-E0AF1FD930AC}">
      <dgm:prSet/>
      <dgm:spPr/>
      <dgm:t>
        <a:bodyPr/>
        <a:lstStyle/>
        <a:p>
          <a:endParaRPr lang="en-US"/>
        </a:p>
      </dgm:t>
    </dgm:pt>
    <dgm:pt modelId="{91F1F8F8-9594-422A-BD4E-E10251153BB5}">
      <dgm:prSet/>
      <dgm:spPr/>
      <dgm:t>
        <a:bodyPr/>
        <a:lstStyle/>
        <a:p>
          <a:r>
            <a:rPr lang="en-US"/>
            <a:t>Simple beginnings, comparing ex-prisoner. Those who desisted vs those who reoffended </a:t>
          </a:r>
        </a:p>
      </dgm:t>
    </dgm:pt>
    <dgm:pt modelId="{4268E463-FEB0-4273-9F11-D4F5DB39D32A}" type="parTrans" cxnId="{2813DE38-5C8E-45D0-A278-4B3F5763AD3F}">
      <dgm:prSet/>
      <dgm:spPr/>
      <dgm:t>
        <a:bodyPr/>
        <a:lstStyle/>
        <a:p>
          <a:endParaRPr lang="en-US"/>
        </a:p>
      </dgm:t>
    </dgm:pt>
    <dgm:pt modelId="{7B14DCFF-9516-46CE-A0B4-9C02F205356A}" type="sibTrans" cxnId="{2813DE38-5C8E-45D0-A278-4B3F5763AD3F}">
      <dgm:prSet/>
      <dgm:spPr/>
      <dgm:t>
        <a:bodyPr/>
        <a:lstStyle/>
        <a:p>
          <a:endParaRPr lang="en-US"/>
        </a:p>
      </dgm:t>
    </dgm:pt>
    <dgm:pt modelId="{3C198E66-9F5B-407B-8FFB-521A47A18CC9}">
      <dgm:prSet/>
      <dgm:spPr/>
      <dgm:t>
        <a:bodyPr/>
        <a:lstStyle/>
        <a:p>
          <a:r>
            <a:rPr lang="en-US"/>
            <a:t>Seminal finding – “practitioners should take words seriously” (p.227)</a:t>
          </a:r>
        </a:p>
      </dgm:t>
    </dgm:pt>
    <dgm:pt modelId="{DAED9361-E153-4926-90BF-B923A3C9C00E}" type="parTrans" cxnId="{9A812486-71FB-4F4D-8F43-3C99C2ABEEB2}">
      <dgm:prSet/>
      <dgm:spPr/>
      <dgm:t>
        <a:bodyPr/>
        <a:lstStyle/>
        <a:p>
          <a:endParaRPr lang="en-US"/>
        </a:p>
      </dgm:t>
    </dgm:pt>
    <dgm:pt modelId="{86DFF732-7B00-4DBB-8227-607F0BCC3F79}" type="sibTrans" cxnId="{9A812486-71FB-4F4D-8F43-3C99C2ABEEB2}">
      <dgm:prSet/>
      <dgm:spPr/>
      <dgm:t>
        <a:bodyPr/>
        <a:lstStyle/>
        <a:p>
          <a:endParaRPr lang="en-US"/>
        </a:p>
      </dgm:t>
    </dgm:pt>
    <dgm:pt modelId="{24C2BEB2-DCD2-41BB-BF05-406BD42B1DC4}">
      <dgm:prSet/>
      <dgm:spPr/>
      <dgm:t>
        <a:bodyPr/>
        <a:lstStyle/>
        <a:p>
          <a:r>
            <a:rPr lang="en-US"/>
            <a:t>Discourse analysis </a:t>
          </a:r>
        </a:p>
      </dgm:t>
    </dgm:pt>
    <dgm:pt modelId="{F9B89BF9-E8D2-47F2-9C4C-FFF54F557104}" type="parTrans" cxnId="{75C5C871-F3FC-418D-92CA-0162B2263804}">
      <dgm:prSet/>
      <dgm:spPr/>
      <dgm:t>
        <a:bodyPr/>
        <a:lstStyle/>
        <a:p>
          <a:endParaRPr lang="en-US"/>
        </a:p>
      </dgm:t>
    </dgm:pt>
    <dgm:pt modelId="{7A70BD39-D79D-4D86-AAF1-D4F410A3B873}" type="sibTrans" cxnId="{75C5C871-F3FC-418D-92CA-0162B2263804}">
      <dgm:prSet/>
      <dgm:spPr/>
      <dgm:t>
        <a:bodyPr/>
        <a:lstStyle/>
        <a:p>
          <a:endParaRPr lang="en-US"/>
        </a:p>
      </dgm:t>
    </dgm:pt>
    <dgm:pt modelId="{CEDA385F-B6DD-4F9E-8DA6-1779F3889651}" type="pres">
      <dgm:prSet presAssocID="{3449C813-6768-466B-994E-B2C2C6BDE160}" presName="Name0" presStyleCnt="0">
        <dgm:presLayoutVars>
          <dgm:dir/>
          <dgm:resizeHandles val="exact"/>
        </dgm:presLayoutVars>
      </dgm:prSet>
      <dgm:spPr/>
    </dgm:pt>
    <dgm:pt modelId="{7E08EF13-CD17-4831-9E50-BAD6EB3E91C2}" type="pres">
      <dgm:prSet presAssocID="{EA9275A9-1EE4-4C09-89C7-83B954390A09}" presName="node" presStyleLbl="node1" presStyleIdx="0" presStyleCnt="6">
        <dgm:presLayoutVars>
          <dgm:bulletEnabled val="1"/>
        </dgm:presLayoutVars>
      </dgm:prSet>
      <dgm:spPr/>
    </dgm:pt>
    <dgm:pt modelId="{59DE146D-9CB4-4F65-BD2C-0281AE510775}" type="pres">
      <dgm:prSet presAssocID="{E5E44AC9-4E6C-4334-81CF-313BFD96744A}" presName="sibTrans" presStyleLbl="sibTrans1D1" presStyleIdx="0" presStyleCnt="5"/>
      <dgm:spPr/>
    </dgm:pt>
    <dgm:pt modelId="{D9425801-EEBC-465C-BAAB-651C2E3BFCE8}" type="pres">
      <dgm:prSet presAssocID="{E5E44AC9-4E6C-4334-81CF-313BFD96744A}" presName="connectorText" presStyleLbl="sibTrans1D1" presStyleIdx="0" presStyleCnt="5"/>
      <dgm:spPr/>
    </dgm:pt>
    <dgm:pt modelId="{99B94D81-9EC4-46CB-81AC-6C2FB63D5946}" type="pres">
      <dgm:prSet presAssocID="{916F48E2-9E83-4D90-B167-A8ACC59B4D94}" presName="node" presStyleLbl="node1" presStyleIdx="1" presStyleCnt="6">
        <dgm:presLayoutVars>
          <dgm:bulletEnabled val="1"/>
        </dgm:presLayoutVars>
      </dgm:prSet>
      <dgm:spPr/>
    </dgm:pt>
    <dgm:pt modelId="{FBC8BEE1-4D29-4361-8549-035F09E8ECAB}" type="pres">
      <dgm:prSet presAssocID="{E0D809BB-512B-48F5-A70C-831E34DCC1D6}" presName="sibTrans" presStyleLbl="sibTrans1D1" presStyleIdx="1" presStyleCnt="5"/>
      <dgm:spPr/>
    </dgm:pt>
    <dgm:pt modelId="{26E16F0F-D83F-4C22-9622-B30954CDDBFB}" type="pres">
      <dgm:prSet presAssocID="{E0D809BB-512B-48F5-A70C-831E34DCC1D6}" presName="connectorText" presStyleLbl="sibTrans1D1" presStyleIdx="1" presStyleCnt="5"/>
      <dgm:spPr/>
    </dgm:pt>
    <dgm:pt modelId="{78836452-8726-433A-B240-156C05B4417D}" type="pres">
      <dgm:prSet presAssocID="{8B99C774-C06B-4310-A0D1-8C91D956B488}" presName="node" presStyleLbl="node1" presStyleIdx="2" presStyleCnt="6">
        <dgm:presLayoutVars>
          <dgm:bulletEnabled val="1"/>
        </dgm:presLayoutVars>
      </dgm:prSet>
      <dgm:spPr/>
    </dgm:pt>
    <dgm:pt modelId="{721A02AC-8006-4AAA-9D9E-34529DC3B4D3}" type="pres">
      <dgm:prSet presAssocID="{87CC1DD4-B256-4691-AE2D-79353F7349C2}" presName="sibTrans" presStyleLbl="sibTrans1D1" presStyleIdx="2" presStyleCnt="5"/>
      <dgm:spPr/>
    </dgm:pt>
    <dgm:pt modelId="{AF6785DA-5F30-4D22-8109-FB59091ABF52}" type="pres">
      <dgm:prSet presAssocID="{87CC1DD4-B256-4691-AE2D-79353F7349C2}" presName="connectorText" presStyleLbl="sibTrans1D1" presStyleIdx="2" presStyleCnt="5"/>
      <dgm:spPr/>
    </dgm:pt>
    <dgm:pt modelId="{E6205DF4-5226-4A9F-B4B6-C1B6E8C6B6E0}" type="pres">
      <dgm:prSet presAssocID="{91F1F8F8-9594-422A-BD4E-E10251153BB5}" presName="node" presStyleLbl="node1" presStyleIdx="3" presStyleCnt="6">
        <dgm:presLayoutVars>
          <dgm:bulletEnabled val="1"/>
        </dgm:presLayoutVars>
      </dgm:prSet>
      <dgm:spPr/>
    </dgm:pt>
    <dgm:pt modelId="{AED4FA4A-0236-41F9-92D2-C712846CD5A7}" type="pres">
      <dgm:prSet presAssocID="{7B14DCFF-9516-46CE-A0B4-9C02F205356A}" presName="sibTrans" presStyleLbl="sibTrans1D1" presStyleIdx="3" presStyleCnt="5"/>
      <dgm:spPr/>
    </dgm:pt>
    <dgm:pt modelId="{BD96A7D4-E47E-413C-9F2C-031044E682CB}" type="pres">
      <dgm:prSet presAssocID="{7B14DCFF-9516-46CE-A0B4-9C02F205356A}" presName="connectorText" presStyleLbl="sibTrans1D1" presStyleIdx="3" presStyleCnt="5"/>
      <dgm:spPr/>
    </dgm:pt>
    <dgm:pt modelId="{7C2F248A-65DE-4ABA-9683-23E46D5F5332}" type="pres">
      <dgm:prSet presAssocID="{3C198E66-9F5B-407B-8FFB-521A47A18CC9}" presName="node" presStyleLbl="node1" presStyleIdx="4" presStyleCnt="6">
        <dgm:presLayoutVars>
          <dgm:bulletEnabled val="1"/>
        </dgm:presLayoutVars>
      </dgm:prSet>
      <dgm:spPr/>
    </dgm:pt>
    <dgm:pt modelId="{2A006B77-905C-42A6-9577-1EEA85E58B74}" type="pres">
      <dgm:prSet presAssocID="{86DFF732-7B00-4DBB-8227-607F0BCC3F79}" presName="sibTrans" presStyleLbl="sibTrans1D1" presStyleIdx="4" presStyleCnt="5"/>
      <dgm:spPr/>
    </dgm:pt>
    <dgm:pt modelId="{93BDA4F5-F4AF-44B9-B424-B4F7179B0B46}" type="pres">
      <dgm:prSet presAssocID="{86DFF732-7B00-4DBB-8227-607F0BCC3F79}" presName="connectorText" presStyleLbl="sibTrans1D1" presStyleIdx="4" presStyleCnt="5"/>
      <dgm:spPr/>
    </dgm:pt>
    <dgm:pt modelId="{69992BCB-674A-4496-A356-6094F72262DF}" type="pres">
      <dgm:prSet presAssocID="{24C2BEB2-DCD2-41BB-BF05-406BD42B1DC4}" presName="node" presStyleLbl="node1" presStyleIdx="5" presStyleCnt="6">
        <dgm:presLayoutVars>
          <dgm:bulletEnabled val="1"/>
        </dgm:presLayoutVars>
      </dgm:prSet>
      <dgm:spPr/>
    </dgm:pt>
  </dgm:ptLst>
  <dgm:cxnLst>
    <dgm:cxn modelId="{01D4A610-7F31-4F77-80B1-499021127871}" type="presOf" srcId="{86DFF732-7B00-4DBB-8227-607F0BCC3F79}" destId="{93BDA4F5-F4AF-44B9-B424-B4F7179B0B46}" srcOrd="1" destOrd="0" presId="urn:microsoft.com/office/officeart/2016/7/layout/RepeatingBendingProcessNew"/>
    <dgm:cxn modelId="{B4FEC328-19E6-4CCA-8D14-AACAB6145DC3}" type="presOf" srcId="{91F1F8F8-9594-422A-BD4E-E10251153BB5}" destId="{E6205DF4-5226-4A9F-B4B6-C1B6E8C6B6E0}" srcOrd="0" destOrd="0" presId="urn:microsoft.com/office/officeart/2016/7/layout/RepeatingBendingProcessNew"/>
    <dgm:cxn modelId="{C7B1F72F-47B6-4FE2-89A4-E0AF1FD930AC}" srcId="{3449C813-6768-466B-994E-B2C2C6BDE160}" destId="{8B99C774-C06B-4310-A0D1-8C91D956B488}" srcOrd="2" destOrd="0" parTransId="{83FA20DD-1093-4DAE-9103-FC07F7A7BB15}" sibTransId="{87CC1DD4-B256-4691-AE2D-79353F7349C2}"/>
    <dgm:cxn modelId="{F9520032-125D-4016-AF02-2ECBB515EF51}" type="presOf" srcId="{E0D809BB-512B-48F5-A70C-831E34DCC1D6}" destId="{FBC8BEE1-4D29-4361-8549-035F09E8ECAB}" srcOrd="0" destOrd="0" presId="urn:microsoft.com/office/officeart/2016/7/layout/RepeatingBendingProcessNew"/>
    <dgm:cxn modelId="{2813DE38-5C8E-45D0-A278-4B3F5763AD3F}" srcId="{3449C813-6768-466B-994E-B2C2C6BDE160}" destId="{91F1F8F8-9594-422A-BD4E-E10251153BB5}" srcOrd="3" destOrd="0" parTransId="{4268E463-FEB0-4273-9F11-D4F5DB39D32A}" sibTransId="{7B14DCFF-9516-46CE-A0B4-9C02F205356A}"/>
    <dgm:cxn modelId="{FC070869-8D83-4AB4-A38E-16B5943E9151}" type="presOf" srcId="{87CC1DD4-B256-4691-AE2D-79353F7349C2}" destId="{AF6785DA-5F30-4D22-8109-FB59091ABF52}" srcOrd="1" destOrd="0" presId="urn:microsoft.com/office/officeart/2016/7/layout/RepeatingBendingProcessNew"/>
    <dgm:cxn modelId="{3F0D136B-A5DB-409F-A662-1857D6AD14F2}" type="presOf" srcId="{E5E44AC9-4E6C-4334-81CF-313BFD96744A}" destId="{59DE146D-9CB4-4F65-BD2C-0281AE510775}" srcOrd="0" destOrd="0" presId="urn:microsoft.com/office/officeart/2016/7/layout/RepeatingBendingProcessNew"/>
    <dgm:cxn modelId="{A7BA976E-92BD-489B-8A27-D9C1DCAD3C81}" type="presOf" srcId="{3449C813-6768-466B-994E-B2C2C6BDE160}" destId="{CEDA385F-B6DD-4F9E-8DA6-1779F3889651}" srcOrd="0" destOrd="0" presId="urn:microsoft.com/office/officeart/2016/7/layout/RepeatingBendingProcessNew"/>
    <dgm:cxn modelId="{E1291E6F-5111-494E-B850-C3AA6125789F}" type="presOf" srcId="{86DFF732-7B00-4DBB-8227-607F0BCC3F79}" destId="{2A006B77-905C-42A6-9577-1EEA85E58B74}" srcOrd="0" destOrd="0" presId="urn:microsoft.com/office/officeart/2016/7/layout/RepeatingBendingProcessNew"/>
    <dgm:cxn modelId="{75C5C871-F3FC-418D-92CA-0162B2263804}" srcId="{3449C813-6768-466B-994E-B2C2C6BDE160}" destId="{24C2BEB2-DCD2-41BB-BF05-406BD42B1DC4}" srcOrd="5" destOrd="0" parTransId="{F9B89BF9-E8D2-47F2-9C4C-FFF54F557104}" sibTransId="{7A70BD39-D79D-4D86-AAF1-D4F410A3B873}"/>
    <dgm:cxn modelId="{C3129272-30F8-495F-9968-CA1A112C419B}" type="presOf" srcId="{E0D809BB-512B-48F5-A70C-831E34DCC1D6}" destId="{26E16F0F-D83F-4C22-9622-B30954CDDBFB}" srcOrd="1" destOrd="0" presId="urn:microsoft.com/office/officeart/2016/7/layout/RepeatingBendingProcessNew"/>
    <dgm:cxn modelId="{25794553-F592-4EF0-AA27-3BCCF49F30E5}" type="presOf" srcId="{87CC1DD4-B256-4691-AE2D-79353F7349C2}" destId="{721A02AC-8006-4AAA-9D9E-34529DC3B4D3}" srcOrd="0" destOrd="0" presId="urn:microsoft.com/office/officeart/2016/7/layout/RepeatingBendingProcessNew"/>
    <dgm:cxn modelId="{E79C177F-9F30-43C0-938D-95C9146D1F2E}" srcId="{3449C813-6768-466B-994E-B2C2C6BDE160}" destId="{916F48E2-9E83-4D90-B167-A8ACC59B4D94}" srcOrd="1" destOrd="0" parTransId="{A219964A-E155-42EC-8735-D3CDA5115D47}" sibTransId="{E0D809BB-512B-48F5-A70C-831E34DCC1D6}"/>
    <dgm:cxn modelId="{F61D9181-7C82-41A2-8FDC-FF0E98B4A369}" srcId="{3449C813-6768-466B-994E-B2C2C6BDE160}" destId="{EA9275A9-1EE4-4C09-89C7-83B954390A09}" srcOrd="0" destOrd="0" parTransId="{8C314F04-D1D2-4207-B807-EACFD893359F}" sibTransId="{E5E44AC9-4E6C-4334-81CF-313BFD96744A}"/>
    <dgm:cxn modelId="{9A812486-71FB-4F4D-8F43-3C99C2ABEEB2}" srcId="{3449C813-6768-466B-994E-B2C2C6BDE160}" destId="{3C198E66-9F5B-407B-8FFB-521A47A18CC9}" srcOrd="4" destOrd="0" parTransId="{DAED9361-E153-4926-90BF-B923A3C9C00E}" sibTransId="{86DFF732-7B00-4DBB-8227-607F0BCC3F79}"/>
    <dgm:cxn modelId="{69CA6A88-026A-463B-82AC-815B4A5AE8E0}" type="presOf" srcId="{8B99C774-C06B-4310-A0D1-8C91D956B488}" destId="{78836452-8726-433A-B240-156C05B4417D}" srcOrd="0" destOrd="0" presId="urn:microsoft.com/office/officeart/2016/7/layout/RepeatingBendingProcessNew"/>
    <dgm:cxn modelId="{5EB40D94-413B-4A47-BD16-473AD5C16251}" type="presOf" srcId="{E5E44AC9-4E6C-4334-81CF-313BFD96744A}" destId="{D9425801-EEBC-465C-BAAB-651C2E3BFCE8}" srcOrd="1" destOrd="0" presId="urn:microsoft.com/office/officeart/2016/7/layout/RepeatingBendingProcessNew"/>
    <dgm:cxn modelId="{03B29C94-A027-445D-B0EF-EA3A02DF04DA}" type="presOf" srcId="{EA9275A9-1EE4-4C09-89C7-83B954390A09}" destId="{7E08EF13-CD17-4831-9E50-BAD6EB3E91C2}" srcOrd="0" destOrd="0" presId="urn:microsoft.com/office/officeart/2016/7/layout/RepeatingBendingProcessNew"/>
    <dgm:cxn modelId="{3750D497-F3C1-40C8-8B1B-55A014D8F011}" type="presOf" srcId="{7B14DCFF-9516-46CE-A0B4-9C02F205356A}" destId="{AED4FA4A-0236-41F9-92D2-C712846CD5A7}" srcOrd="0" destOrd="0" presId="urn:microsoft.com/office/officeart/2016/7/layout/RepeatingBendingProcessNew"/>
    <dgm:cxn modelId="{6818ACB7-D137-4CCB-A51D-0CDBEE105C63}" type="presOf" srcId="{24C2BEB2-DCD2-41BB-BF05-406BD42B1DC4}" destId="{69992BCB-674A-4496-A356-6094F72262DF}" srcOrd="0" destOrd="0" presId="urn:microsoft.com/office/officeart/2016/7/layout/RepeatingBendingProcessNew"/>
    <dgm:cxn modelId="{C0F5FBBE-45AD-4F48-A719-DD0F87112079}" type="presOf" srcId="{916F48E2-9E83-4D90-B167-A8ACC59B4D94}" destId="{99B94D81-9EC4-46CB-81AC-6C2FB63D5946}" srcOrd="0" destOrd="0" presId="urn:microsoft.com/office/officeart/2016/7/layout/RepeatingBendingProcessNew"/>
    <dgm:cxn modelId="{AA0F5ACC-22F4-461F-8876-E23534B6DF9D}" type="presOf" srcId="{7B14DCFF-9516-46CE-A0B4-9C02F205356A}" destId="{BD96A7D4-E47E-413C-9F2C-031044E682CB}" srcOrd="1" destOrd="0" presId="urn:microsoft.com/office/officeart/2016/7/layout/RepeatingBendingProcessNew"/>
    <dgm:cxn modelId="{8326FDF4-2B95-4790-8CD2-3721132ABE65}" type="presOf" srcId="{3C198E66-9F5B-407B-8FFB-521A47A18CC9}" destId="{7C2F248A-65DE-4ABA-9683-23E46D5F5332}" srcOrd="0" destOrd="0" presId="urn:microsoft.com/office/officeart/2016/7/layout/RepeatingBendingProcessNew"/>
    <dgm:cxn modelId="{2B1DDED5-A3A2-4031-87E0-5715A26482A0}" type="presParOf" srcId="{CEDA385F-B6DD-4F9E-8DA6-1779F3889651}" destId="{7E08EF13-CD17-4831-9E50-BAD6EB3E91C2}" srcOrd="0" destOrd="0" presId="urn:microsoft.com/office/officeart/2016/7/layout/RepeatingBendingProcessNew"/>
    <dgm:cxn modelId="{5CC1AFAF-6A2A-4778-B64F-68815188AEA6}" type="presParOf" srcId="{CEDA385F-B6DD-4F9E-8DA6-1779F3889651}" destId="{59DE146D-9CB4-4F65-BD2C-0281AE510775}" srcOrd="1" destOrd="0" presId="urn:microsoft.com/office/officeart/2016/7/layout/RepeatingBendingProcessNew"/>
    <dgm:cxn modelId="{A0EE64F8-EAD4-436E-B61B-DF3E9EEC44C3}" type="presParOf" srcId="{59DE146D-9CB4-4F65-BD2C-0281AE510775}" destId="{D9425801-EEBC-465C-BAAB-651C2E3BFCE8}" srcOrd="0" destOrd="0" presId="urn:microsoft.com/office/officeart/2016/7/layout/RepeatingBendingProcessNew"/>
    <dgm:cxn modelId="{39E9C4A3-981C-4F89-9448-E665DC74D078}" type="presParOf" srcId="{CEDA385F-B6DD-4F9E-8DA6-1779F3889651}" destId="{99B94D81-9EC4-46CB-81AC-6C2FB63D5946}" srcOrd="2" destOrd="0" presId="urn:microsoft.com/office/officeart/2016/7/layout/RepeatingBendingProcessNew"/>
    <dgm:cxn modelId="{AB4EFE2B-C20C-422B-B152-A5AD87039913}" type="presParOf" srcId="{CEDA385F-B6DD-4F9E-8DA6-1779F3889651}" destId="{FBC8BEE1-4D29-4361-8549-035F09E8ECAB}" srcOrd="3" destOrd="0" presId="urn:microsoft.com/office/officeart/2016/7/layout/RepeatingBendingProcessNew"/>
    <dgm:cxn modelId="{8E60F53F-7024-48F8-A276-21AB25BAE7B7}" type="presParOf" srcId="{FBC8BEE1-4D29-4361-8549-035F09E8ECAB}" destId="{26E16F0F-D83F-4C22-9622-B30954CDDBFB}" srcOrd="0" destOrd="0" presId="urn:microsoft.com/office/officeart/2016/7/layout/RepeatingBendingProcessNew"/>
    <dgm:cxn modelId="{74BACFC0-A39A-4161-B00F-EA7C676C6BDC}" type="presParOf" srcId="{CEDA385F-B6DD-4F9E-8DA6-1779F3889651}" destId="{78836452-8726-433A-B240-156C05B4417D}" srcOrd="4" destOrd="0" presId="urn:microsoft.com/office/officeart/2016/7/layout/RepeatingBendingProcessNew"/>
    <dgm:cxn modelId="{0F0DDAA2-F6E6-48C9-A504-7EF43D0F6703}" type="presParOf" srcId="{CEDA385F-B6DD-4F9E-8DA6-1779F3889651}" destId="{721A02AC-8006-4AAA-9D9E-34529DC3B4D3}" srcOrd="5" destOrd="0" presId="urn:microsoft.com/office/officeart/2016/7/layout/RepeatingBendingProcessNew"/>
    <dgm:cxn modelId="{FF9A641D-20E2-43BF-9E91-E11DE2D87F35}" type="presParOf" srcId="{721A02AC-8006-4AAA-9D9E-34529DC3B4D3}" destId="{AF6785DA-5F30-4D22-8109-FB59091ABF52}" srcOrd="0" destOrd="0" presId="urn:microsoft.com/office/officeart/2016/7/layout/RepeatingBendingProcessNew"/>
    <dgm:cxn modelId="{E5A02CBA-7BD5-48AF-A1ED-A3A569D076A7}" type="presParOf" srcId="{CEDA385F-B6DD-4F9E-8DA6-1779F3889651}" destId="{E6205DF4-5226-4A9F-B4B6-C1B6E8C6B6E0}" srcOrd="6" destOrd="0" presId="urn:microsoft.com/office/officeart/2016/7/layout/RepeatingBendingProcessNew"/>
    <dgm:cxn modelId="{A580BB2D-6B07-4B9E-8CF8-DD60D59A3D2D}" type="presParOf" srcId="{CEDA385F-B6DD-4F9E-8DA6-1779F3889651}" destId="{AED4FA4A-0236-41F9-92D2-C712846CD5A7}" srcOrd="7" destOrd="0" presId="urn:microsoft.com/office/officeart/2016/7/layout/RepeatingBendingProcessNew"/>
    <dgm:cxn modelId="{8A54E0C1-2D5E-4158-A452-5BC61A0FB639}" type="presParOf" srcId="{AED4FA4A-0236-41F9-92D2-C712846CD5A7}" destId="{BD96A7D4-E47E-413C-9F2C-031044E682CB}" srcOrd="0" destOrd="0" presId="urn:microsoft.com/office/officeart/2016/7/layout/RepeatingBendingProcessNew"/>
    <dgm:cxn modelId="{18EE8E77-A9E2-4784-BFEE-01182B895A1D}" type="presParOf" srcId="{CEDA385F-B6DD-4F9E-8DA6-1779F3889651}" destId="{7C2F248A-65DE-4ABA-9683-23E46D5F5332}" srcOrd="8" destOrd="0" presId="urn:microsoft.com/office/officeart/2016/7/layout/RepeatingBendingProcessNew"/>
    <dgm:cxn modelId="{B25A2107-3B18-448F-BCCC-0E164C0B3597}" type="presParOf" srcId="{CEDA385F-B6DD-4F9E-8DA6-1779F3889651}" destId="{2A006B77-905C-42A6-9577-1EEA85E58B74}" srcOrd="9" destOrd="0" presId="urn:microsoft.com/office/officeart/2016/7/layout/RepeatingBendingProcessNew"/>
    <dgm:cxn modelId="{FAA43D84-51B6-4623-8C1C-9DEC319993A8}" type="presParOf" srcId="{2A006B77-905C-42A6-9577-1EEA85E58B74}" destId="{93BDA4F5-F4AF-44B9-B424-B4F7179B0B46}" srcOrd="0" destOrd="0" presId="urn:microsoft.com/office/officeart/2016/7/layout/RepeatingBendingProcessNew"/>
    <dgm:cxn modelId="{8D20945F-8872-4AB2-A350-FC8F629B1B7D}" type="presParOf" srcId="{CEDA385F-B6DD-4F9E-8DA6-1779F3889651}" destId="{69992BCB-674A-4496-A356-6094F72262DF}"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6F4451-6A99-424E-80B2-94BC30968693}"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8149253D-9430-4723-8F52-98D1420A4AF0}">
      <dgm:prSet/>
      <dgm:spPr/>
      <dgm:t>
        <a:bodyPr/>
        <a:lstStyle/>
        <a:p>
          <a:r>
            <a:rPr lang="en-GB"/>
            <a:t>There is a limited evidence base to indicate that a supportive relationship yields better results than a non–supportive one – </a:t>
          </a:r>
          <a:r>
            <a:rPr lang="en-GB" i="1"/>
            <a:t>Why is this given our dependence on supervision?</a:t>
          </a:r>
          <a:endParaRPr lang="en-US"/>
        </a:p>
      </dgm:t>
    </dgm:pt>
    <dgm:pt modelId="{5855084F-AAB8-4677-9FCE-D30F1590C792}" type="parTrans" cxnId="{C05AFC0E-81C8-47C1-84C1-11829E860A47}">
      <dgm:prSet/>
      <dgm:spPr/>
      <dgm:t>
        <a:bodyPr/>
        <a:lstStyle/>
        <a:p>
          <a:endParaRPr lang="en-US"/>
        </a:p>
      </dgm:t>
    </dgm:pt>
    <dgm:pt modelId="{1D3C2E41-0572-45BD-8A10-A18FAE187301}" type="sibTrans" cxnId="{C05AFC0E-81C8-47C1-84C1-11829E860A47}">
      <dgm:prSet/>
      <dgm:spPr/>
      <dgm:t>
        <a:bodyPr/>
        <a:lstStyle/>
        <a:p>
          <a:endParaRPr lang="en-US"/>
        </a:p>
      </dgm:t>
    </dgm:pt>
    <dgm:pt modelId="{6AC9332E-B1E2-41D5-9370-8159E626F21D}">
      <dgm:prSet/>
      <dgm:spPr/>
      <dgm:t>
        <a:bodyPr/>
        <a:lstStyle/>
        <a:p>
          <a:r>
            <a:rPr lang="en-GB" u="sng" dirty="0"/>
            <a:t>Jersey Study 2011 </a:t>
          </a:r>
          <a:r>
            <a:rPr lang="en-GB" dirty="0"/>
            <a:t>– After 2 years reconviction rates were significantly lower for those probation officers with a </a:t>
          </a:r>
          <a:r>
            <a:rPr lang="en-GB" b="1" dirty="0">
              <a:effectLst>
                <a:outerShdw blurRad="38100" dist="38100" dir="2700000" algn="tl">
                  <a:srgbClr val="000000">
                    <a:alpha val="43137"/>
                  </a:srgbClr>
                </a:outerShdw>
              </a:effectLst>
            </a:rPr>
            <a:t>higher skill set</a:t>
          </a:r>
          <a:r>
            <a:rPr lang="en-GB" b="0" dirty="0"/>
            <a:t>.</a:t>
          </a:r>
          <a:endParaRPr lang="en-US" b="0" dirty="0"/>
        </a:p>
      </dgm:t>
    </dgm:pt>
    <dgm:pt modelId="{A6098056-8788-41EF-90AF-EE072CDEC73D}" type="parTrans" cxnId="{32BF9658-6524-4F6C-8CD3-F18D60506FE2}">
      <dgm:prSet/>
      <dgm:spPr/>
      <dgm:t>
        <a:bodyPr/>
        <a:lstStyle/>
        <a:p>
          <a:endParaRPr lang="en-US"/>
        </a:p>
      </dgm:t>
    </dgm:pt>
    <dgm:pt modelId="{81ECFBD3-DB7E-4376-9408-8E7D5087693C}" type="sibTrans" cxnId="{32BF9658-6524-4F6C-8CD3-F18D60506FE2}">
      <dgm:prSet/>
      <dgm:spPr/>
      <dgm:t>
        <a:bodyPr/>
        <a:lstStyle/>
        <a:p>
          <a:endParaRPr lang="en-US"/>
        </a:p>
      </dgm:t>
    </dgm:pt>
    <dgm:pt modelId="{00A66C62-149E-44C0-A3CA-841DDB31C5D6}">
      <dgm:prSet/>
      <dgm:spPr/>
      <dgm:t>
        <a:bodyPr/>
        <a:lstStyle/>
        <a:p>
          <a:r>
            <a:rPr lang="en-GB" dirty="0" err="1"/>
            <a:t>Leibrich</a:t>
          </a:r>
          <a:r>
            <a:rPr lang="en-GB" dirty="0"/>
            <a:t> (1993) </a:t>
          </a:r>
          <a:r>
            <a:rPr lang="en-GB" u="sng" dirty="0"/>
            <a:t>New Zealand Study of Supervision </a:t>
          </a:r>
          <a:r>
            <a:rPr lang="en-GB" dirty="0"/>
            <a:t>– the </a:t>
          </a:r>
          <a:r>
            <a:rPr lang="en-GB" b="1" dirty="0">
              <a:effectLst>
                <a:outerShdw blurRad="38100" dist="38100" dir="2700000" algn="tl">
                  <a:srgbClr val="000000">
                    <a:alpha val="43137"/>
                  </a:srgbClr>
                </a:outerShdw>
              </a:effectLst>
            </a:rPr>
            <a:t>quality</a:t>
          </a:r>
          <a:r>
            <a:rPr lang="en-GB" dirty="0"/>
            <a:t> of the relationship cited as pivotal to supporting desistance</a:t>
          </a:r>
          <a:endParaRPr lang="en-US" dirty="0"/>
        </a:p>
      </dgm:t>
    </dgm:pt>
    <dgm:pt modelId="{2E5863BC-89C5-42E6-8D3F-650CE42D7CFA}" type="parTrans" cxnId="{2679F1E6-F1E5-48FB-AB57-9E3B5DE9B26F}">
      <dgm:prSet/>
      <dgm:spPr/>
      <dgm:t>
        <a:bodyPr/>
        <a:lstStyle/>
        <a:p>
          <a:endParaRPr lang="en-US"/>
        </a:p>
      </dgm:t>
    </dgm:pt>
    <dgm:pt modelId="{D32AC668-2F54-4DB7-A838-6159F839EB96}" type="sibTrans" cxnId="{2679F1E6-F1E5-48FB-AB57-9E3B5DE9B26F}">
      <dgm:prSet/>
      <dgm:spPr/>
      <dgm:t>
        <a:bodyPr/>
        <a:lstStyle/>
        <a:p>
          <a:endParaRPr lang="en-US"/>
        </a:p>
      </dgm:t>
    </dgm:pt>
    <dgm:pt modelId="{D3E74F8A-E73C-4598-B2EE-503C00C4B401}">
      <dgm:prSet/>
      <dgm:spPr/>
      <dgm:t>
        <a:bodyPr/>
        <a:lstStyle/>
        <a:p>
          <a:r>
            <a:rPr lang="en-GB"/>
            <a:t>Power Imbalance – Need to address – “good cop, bad cop”</a:t>
          </a:r>
          <a:endParaRPr lang="en-US"/>
        </a:p>
      </dgm:t>
    </dgm:pt>
    <dgm:pt modelId="{BBF04740-328B-4F83-A9AD-3C17DC8E553B}" type="parTrans" cxnId="{DA99BD98-B71D-4769-9B9F-E9A75C1A7E72}">
      <dgm:prSet/>
      <dgm:spPr/>
      <dgm:t>
        <a:bodyPr/>
        <a:lstStyle/>
        <a:p>
          <a:endParaRPr lang="en-US"/>
        </a:p>
      </dgm:t>
    </dgm:pt>
    <dgm:pt modelId="{2DEA8366-7EDA-4373-9A1A-3D9BC895FE18}" type="sibTrans" cxnId="{DA99BD98-B71D-4769-9B9F-E9A75C1A7E72}">
      <dgm:prSet/>
      <dgm:spPr/>
      <dgm:t>
        <a:bodyPr/>
        <a:lstStyle/>
        <a:p>
          <a:endParaRPr lang="en-US"/>
        </a:p>
      </dgm:t>
    </dgm:pt>
    <dgm:pt modelId="{B1622432-432E-4EF0-B5A8-371713E55484}">
      <dgm:prSet/>
      <dgm:spPr/>
      <dgm:t>
        <a:bodyPr/>
        <a:lstStyle/>
        <a:p>
          <a:r>
            <a:rPr lang="en-GB" dirty="0"/>
            <a:t>Key attributes of a ‘good’ probation officer:</a:t>
          </a:r>
        </a:p>
        <a:p>
          <a:r>
            <a:rPr lang="en-GB" dirty="0"/>
            <a:t>1) Empathy, </a:t>
          </a:r>
        </a:p>
        <a:p>
          <a:r>
            <a:rPr lang="en-GB" dirty="0"/>
            <a:t>2) Legitimacy, </a:t>
          </a:r>
        </a:p>
        <a:p>
          <a:r>
            <a:rPr lang="en-GB" dirty="0"/>
            <a:t>3) Practical attributes (time-keeping, problem solving)</a:t>
          </a:r>
          <a:endParaRPr lang="en-US" dirty="0"/>
        </a:p>
      </dgm:t>
    </dgm:pt>
    <dgm:pt modelId="{6F4DCF06-E638-4EA3-947D-A7E91CB27F35}" type="parTrans" cxnId="{E193790A-5914-4B04-8B49-67DF08A82590}">
      <dgm:prSet/>
      <dgm:spPr/>
      <dgm:t>
        <a:bodyPr/>
        <a:lstStyle/>
        <a:p>
          <a:endParaRPr lang="en-US"/>
        </a:p>
      </dgm:t>
    </dgm:pt>
    <dgm:pt modelId="{90F75696-0B34-4D99-A458-2C6FB9B79E33}" type="sibTrans" cxnId="{E193790A-5914-4B04-8B49-67DF08A82590}">
      <dgm:prSet/>
      <dgm:spPr/>
      <dgm:t>
        <a:bodyPr/>
        <a:lstStyle/>
        <a:p>
          <a:endParaRPr lang="en-US"/>
        </a:p>
      </dgm:t>
    </dgm:pt>
    <dgm:pt modelId="{C71A537D-DC1B-4077-9D19-632C92FB55D0}">
      <dgm:prSet/>
      <dgm:spPr/>
      <dgm:t>
        <a:bodyPr/>
        <a:lstStyle/>
        <a:p>
          <a:r>
            <a:rPr lang="en-GB" dirty="0"/>
            <a:t>4) – “firmness”, ‘bad cop’ is needed</a:t>
          </a:r>
          <a:endParaRPr lang="en-US" dirty="0"/>
        </a:p>
      </dgm:t>
    </dgm:pt>
    <dgm:pt modelId="{3E038596-4F75-4C03-ADE6-2FB923ACEF67}" type="parTrans" cxnId="{B5362E73-AF48-4654-B5EE-EA4EFD3F2CE7}">
      <dgm:prSet/>
      <dgm:spPr/>
      <dgm:t>
        <a:bodyPr/>
        <a:lstStyle/>
        <a:p>
          <a:endParaRPr lang="en-US"/>
        </a:p>
      </dgm:t>
    </dgm:pt>
    <dgm:pt modelId="{DDB2F486-B189-4BB4-A8A6-B8CB00951984}" type="sibTrans" cxnId="{B5362E73-AF48-4654-B5EE-EA4EFD3F2CE7}">
      <dgm:prSet/>
      <dgm:spPr/>
      <dgm:t>
        <a:bodyPr/>
        <a:lstStyle/>
        <a:p>
          <a:endParaRPr lang="en-US"/>
        </a:p>
      </dgm:t>
    </dgm:pt>
    <dgm:pt modelId="{FBCEA860-827F-4114-AD2A-8BD42ACD2C7A}" type="pres">
      <dgm:prSet presAssocID="{726F4451-6A99-424E-80B2-94BC30968693}" presName="Name0" presStyleCnt="0">
        <dgm:presLayoutVars>
          <dgm:dir/>
          <dgm:resizeHandles val="exact"/>
        </dgm:presLayoutVars>
      </dgm:prSet>
      <dgm:spPr/>
    </dgm:pt>
    <dgm:pt modelId="{6D25C52D-CBA7-4F33-B440-B3B2D685B3AC}" type="pres">
      <dgm:prSet presAssocID="{8149253D-9430-4723-8F52-98D1420A4AF0}" presName="node" presStyleLbl="node1" presStyleIdx="0" presStyleCnt="6">
        <dgm:presLayoutVars>
          <dgm:bulletEnabled val="1"/>
        </dgm:presLayoutVars>
      </dgm:prSet>
      <dgm:spPr/>
    </dgm:pt>
    <dgm:pt modelId="{7EE74DE4-9FC3-49E8-B4BF-4BD85C911EE4}" type="pres">
      <dgm:prSet presAssocID="{1D3C2E41-0572-45BD-8A10-A18FAE187301}" presName="sibTrans" presStyleLbl="sibTrans1D1" presStyleIdx="0" presStyleCnt="5"/>
      <dgm:spPr/>
    </dgm:pt>
    <dgm:pt modelId="{33BA50CC-B651-439D-BD93-6D29B16F5E8C}" type="pres">
      <dgm:prSet presAssocID="{1D3C2E41-0572-45BD-8A10-A18FAE187301}" presName="connectorText" presStyleLbl="sibTrans1D1" presStyleIdx="0" presStyleCnt="5"/>
      <dgm:spPr/>
    </dgm:pt>
    <dgm:pt modelId="{63FF090E-CBD7-42CD-9442-B46FF7D93F85}" type="pres">
      <dgm:prSet presAssocID="{6AC9332E-B1E2-41D5-9370-8159E626F21D}" presName="node" presStyleLbl="node1" presStyleIdx="1" presStyleCnt="6">
        <dgm:presLayoutVars>
          <dgm:bulletEnabled val="1"/>
        </dgm:presLayoutVars>
      </dgm:prSet>
      <dgm:spPr/>
    </dgm:pt>
    <dgm:pt modelId="{460A508D-B7CB-4282-B5B5-A2A2216808FC}" type="pres">
      <dgm:prSet presAssocID="{81ECFBD3-DB7E-4376-9408-8E7D5087693C}" presName="sibTrans" presStyleLbl="sibTrans1D1" presStyleIdx="1" presStyleCnt="5"/>
      <dgm:spPr/>
    </dgm:pt>
    <dgm:pt modelId="{04B15D5B-0C31-4005-94AD-52E33973A7A5}" type="pres">
      <dgm:prSet presAssocID="{81ECFBD3-DB7E-4376-9408-8E7D5087693C}" presName="connectorText" presStyleLbl="sibTrans1D1" presStyleIdx="1" presStyleCnt="5"/>
      <dgm:spPr/>
    </dgm:pt>
    <dgm:pt modelId="{A68041B3-B5B6-418A-A7BE-052191649C67}" type="pres">
      <dgm:prSet presAssocID="{00A66C62-149E-44C0-A3CA-841DDB31C5D6}" presName="node" presStyleLbl="node1" presStyleIdx="2" presStyleCnt="6">
        <dgm:presLayoutVars>
          <dgm:bulletEnabled val="1"/>
        </dgm:presLayoutVars>
      </dgm:prSet>
      <dgm:spPr/>
    </dgm:pt>
    <dgm:pt modelId="{6C700B34-AE83-4CDB-9527-8D4AA3E507BB}" type="pres">
      <dgm:prSet presAssocID="{D32AC668-2F54-4DB7-A838-6159F839EB96}" presName="sibTrans" presStyleLbl="sibTrans1D1" presStyleIdx="2" presStyleCnt="5"/>
      <dgm:spPr/>
    </dgm:pt>
    <dgm:pt modelId="{72BF48EB-DC13-4E05-8FCD-439395A660C8}" type="pres">
      <dgm:prSet presAssocID="{D32AC668-2F54-4DB7-A838-6159F839EB96}" presName="connectorText" presStyleLbl="sibTrans1D1" presStyleIdx="2" presStyleCnt="5"/>
      <dgm:spPr/>
    </dgm:pt>
    <dgm:pt modelId="{D2B748FA-8A3E-431F-B2A1-4B59A53FC97F}" type="pres">
      <dgm:prSet presAssocID="{D3E74F8A-E73C-4598-B2EE-503C00C4B401}" presName="node" presStyleLbl="node1" presStyleIdx="3" presStyleCnt="6">
        <dgm:presLayoutVars>
          <dgm:bulletEnabled val="1"/>
        </dgm:presLayoutVars>
      </dgm:prSet>
      <dgm:spPr/>
    </dgm:pt>
    <dgm:pt modelId="{F7352F94-387D-4DDD-AFF6-30BF62EF4DE9}" type="pres">
      <dgm:prSet presAssocID="{2DEA8366-7EDA-4373-9A1A-3D9BC895FE18}" presName="sibTrans" presStyleLbl="sibTrans1D1" presStyleIdx="3" presStyleCnt="5"/>
      <dgm:spPr/>
    </dgm:pt>
    <dgm:pt modelId="{83801231-BF63-49D0-9C53-7328F08F1AB3}" type="pres">
      <dgm:prSet presAssocID="{2DEA8366-7EDA-4373-9A1A-3D9BC895FE18}" presName="connectorText" presStyleLbl="sibTrans1D1" presStyleIdx="3" presStyleCnt="5"/>
      <dgm:spPr/>
    </dgm:pt>
    <dgm:pt modelId="{D7EE0F32-8178-4389-98BD-EB91C4F2036C}" type="pres">
      <dgm:prSet presAssocID="{B1622432-432E-4EF0-B5A8-371713E55484}" presName="node" presStyleLbl="node1" presStyleIdx="4" presStyleCnt="6">
        <dgm:presLayoutVars>
          <dgm:bulletEnabled val="1"/>
        </dgm:presLayoutVars>
      </dgm:prSet>
      <dgm:spPr/>
    </dgm:pt>
    <dgm:pt modelId="{28BCEB32-DCEA-40E7-B1D8-C003A09E90CE}" type="pres">
      <dgm:prSet presAssocID="{90F75696-0B34-4D99-A458-2C6FB9B79E33}" presName="sibTrans" presStyleLbl="sibTrans1D1" presStyleIdx="4" presStyleCnt="5"/>
      <dgm:spPr/>
    </dgm:pt>
    <dgm:pt modelId="{A9321F84-9AB0-48C1-89BE-BB943958F8AD}" type="pres">
      <dgm:prSet presAssocID="{90F75696-0B34-4D99-A458-2C6FB9B79E33}" presName="connectorText" presStyleLbl="sibTrans1D1" presStyleIdx="4" presStyleCnt="5"/>
      <dgm:spPr/>
    </dgm:pt>
    <dgm:pt modelId="{16B41C9D-D6AF-4977-A73E-B5B21CD57DC1}" type="pres">
      <dgm:prSet presAssocID="{C71A537D-DC1B-4077-9D19-632C92FB55D0}" presName="node" presStyleLbl="node1" presStyleIdx="5" presStyleCnt="6">
        <dgm:presLayoutVars>
          <dgm:bulletEnabled val="1"/>
        </dgm:presLayoutVars>
      </dgm:prSet>
      <dgm:spPr/>
    </dgm:pt>
  </dgm:ptLst>
  <dgm:cxnLst>
    <dgm:cxn modelId="{A3A9CE02-0E81-47A4-99B9-D68832CC5634}" type="presOf" srcId="{B1622432-432E-4EF0-B5A8-371713E55484}" destId="{D7EE0F32-8178-4389-98BD-EB91C4F2036C}" srcOrd="0" destOrd="0" presId="urn:microsoft.com/office/officeart/2016/7/layout/RepeatingBendingProcessNew"/>
    <dgm:cxn modelId="{2E519305-4D8F-44F4-A74F-2426E87AEDE9}" type="presOf" srcId="{90F75696-0B34-4D99-A458-2C6FB9B79E33}" destId="{A9321F84-9AB0-48C1-89BE-BB943958F8AD}" srcOrd="1" destOrd="0" presId="urn:microsoft.com/office/officeart/2016/7/layout/RepeatingBendingProcessNew"/>
    <dgm:cxn modelId="{E193790A-5914-4B04-8B49-67DF08A82590}" srcId="{726F4451-6A99-424E-80B2-94BC30968693}" destId="{B1622432-432E-4EF0-B5A8-371713E55484}" srcOrd="4" destOrd="0" parTransId="{6F4DCF06-E638-4EA3-947D-A7E91CB27F35}" sibTransId="{90F75696-0B34-4D99-A458-2C6FB9B79E33}"/>
    <dgm:cxn modelId="{C05AFC0E-81C8-47C1-84C1-11829E860A47}" srcId="{726F4451-6A99-424E-80B2-94BC30968693}" destId="{8149253D-9430-4723-8F52-98D1420A4AF0}" srcOrd="0" destOrd="0" parTransId="{5855084F-AAB8-4677-9FCE-D30F1590C792}" sibTransId="{1D3C2E41-0572-45BD-8A10-A18FAE187301}"/>
    <dgm:cxn modelId="{7DA10723-4D29-40C8-86C7-38DEA4BBA99E}" type="presOf" srcId="{81ECFBD3-DB7E-4376-9408-8E7D5087693C}" destId="{04B15D5B-0C31-4005-94AD-52E33973A7A5}" srcOrd="1" destOrd="0" presId="urn:microsoft.com/office/officeart/2016/7/layout/RepeatingBendingProcessNew"/>
    <dgm:cxn modelId="{C4C36926-A6E3-465B-984F-E7D54CEEF694}" type="presOf" srcId="{D32AC668-2F54-4DB7-A838-6159F839EB96}" destId="{72BF48EB-DC13-4E05-8FCD-439395A660C8}" srcOrd="1" destOrd="0" presId="urn:microsoft.com/office/officeart/2016/7/layout/RepeatingBendingProcessNew"/>
    <dgm:cxn modelId="{85F6F330-A47B-4FE1-9EE1-028F2F019F33}" type="presOf" srcId="{726F4451-6A99-424E-80B2-94BC30968693}" destId="{FBCEA860-827F-4114-AD2A-8BD42ACD2C7A}" srcOrd="0" destOrd="0" presId="urn:microsoft.com/office/officeart/2016/7/layout/RepeatingBendingProcessNew"/>
    <dgm:cxn modelId="{B5362E73-AF48-4654-B5EE-EA4EFD3F2CE7}" srcId="{726F4451-6A99-424E-80B2-94BC30968693}" destId="{C71A537D-DC1B-4077-9D19-632C92FB55D0}" srcOrd="5" destOrd="0" parTransId="{3E038596-4F75-4C03-ADE6-2FB923ACEF67}" sibTransId="{DDB2F486-B189-4BB4-A8A6-B8CB00951984}"/>
    <dgm:cxn modelId="{DEFA9F54-A6B7-4D51-AFC5-60136C8970D9}" type="presOf" srcId="{8149253D-9430-4723-8F52-98D1420A4AF0}" destId="{6D25C52D-CBA7-4F33-B440-B3B2D685B3AC}" srcOrd="0" destOrd="0" presId="urn:microsoft.com/office/officeart/2016/7/layout/RepeatingBendingProcessNew"/>
    <dgm:cxn modelId="{32BF9658-6524-4F6C-8CD3-F18D60506FE2}" srcId="{726F4451-6A99-424E-80B2-94BC30968693}" destId="{6AC9332E-B1E2-41D5-9370-8159E626F21D}" srcOrd="1" destOrd="0" parTransId="{A6098056-8788-41EF-90AF-EE072CDEC73D}" sibTransId="{81ECFBD3-DB7E-4376-9408-8E7D5087693C}"/>
    <dgm:cxn modelId="{34D7577E-7FAF-4EB4-BCE7-A805CDE6CE8B}" type="presOf" srcId="{00A66C62-149E-44C0-A3CA-841DDB31C5D6}" destId="{A68041B3-B5B6-418A-A7BE-052191649C67}" srcOrd="0" destOrd="0" presId="urn:microsoft.com/office/officeart/2016/7/layout/RepeatingBendingProcessNew"/>
    <dgm:cxn modelId="{FF2FEC81-5516-4338-882E-012EDAB87E69}" type="presOf" srcId="{81ECFBD3-DB7E-4376-9408-8E7D5087693C}" destId="{460A508D-B7CB-4282-B5B5-A2A2216808FC}" srcOrd="0" destOrd="0" presId="urn:microsoft.com/office/officeart/2016/7/layout/RepeatingBendingProcessNew"/>
    <dgm:cxn modelId="{C2D66586-9832-4FFE-B983-4E9AA2C32B47}" type="presOf" srcId="{1D3C2E41-0572-45BD-8A10-A18FAE187301}" destId="{33BA50CC-B651-439D-BD93-6D29B16F5E8C}" srcOrd="1" destOrd="0" presId="urn:microsoft.com/office/officeart/2016/7/layout/RepeatingBendingProcessNew"/>
    <dgm:cxn modelId="{0E6F7A8B-CD3D-4DA2-A9FB-745CAD4B2BCE}" type="presOf" srcId="{C71A537D-DC1B-4077-9D19-632C92FB55D0}" destId="{16B41C9D-D6AF-4977-A73E-B5B21CD57DC1}" srcOrd="0" destOrd="0" presId="urn:microsoft.com/office/officeart/2016/7/layout/RepeatingBendingProcessNew"/>
    <dgm:cxn modelId="{E8E25A93-FC58-45DA-B349-66F5483BBF1A}" type="presOf" srcId="{D32AC668-2F54-4DB7-A838-6159F839EB96}" destId="{6C700B34-AE83-4CDB-9527-8D4AA3E507BB}" srcOrd="0" destOrd="0" presId="urn:microsoft.com/office/officeart/2016/7/layout/RepeatingBendingProcessNew"/>
    <dgm:cxn modelId="{DA99BD98-B71D-4769-9B9F-E9A75C1A7E72}" srcId="{726F4451-6A99-424E-80B2-94BC30968693}" destId="{D3E74F8A-E73C-4598-B2EE-503C00C4B401}" srcOrd="3" destOrd="0" parTransId="{BBF04740-328B-4F83-A9AD-3C17DC8E553B}" sibTransId="{2DEA8366-7EDA-4373-9A1A-3D9BC895FE18}"/>
    <dgm:cxn modelId="{F630DEA3-6093-4961-A51A-D7F3E81B5289}" type="presOf" srcId="{2DEA8366-7EDA-4373-9A1A-3D9BC895FE18}" destId="{F7352F94-387D-4DDD-AFF6-30BF62EF4DE9}" srcOrd="0" destOrd="0" presId="urn:microsoft.com/office/officeart/2016/7/layout/RepeatingBendingProcessNew"/>
    <dgm:cxn modelId="{AC340DB0-556B-4678-AA19-6EE69E04449F}" type="presOf" srcId="{2DEA8366-7EDA-4373-9A1A-3D9BC895FE18}" destId="{83801231-BF63-49D0-9C53-7328F08F1AB3}" srcOrd="1" destOrd="0" presId="urn:microsoft.com/office/officeart/2016/7/layout/RepeatingBendingProcessNew"/>
    <dgm:cxn modelId="{2679F1E6-F1E5-48FB-AB57-9E3B5DE9B26F}" srcId="{726F4451-6A99-424E-80B2-94BC30968693}" destId="{00A66C62-149E-44C0-A3CA-841DDB31C5D6}" srcOrd="2" destOrd="0" parTransId="{2E5863BC-89C5-42E6-8D3F-650CE42D7CFA}" sibTransId="{D32AC668-2F54-4DB7-A838-6159F839EB96}"/>
    <dgm:cxn modelId="{A45B7EE7-7960-4AA3-AAAF-CD02FE03F19E}" type="presOf" srcId="{6AC9332E-B1E2-41D5-9370-8159E626F21D}" destId="{63FF090E-CBD7-42CD-9442-B46FF7D93F85}" srcOrd="0" destOrd="0" presId="urn:microsoft.com/office/officeart/2016/7/layout/RepeatingBendingProcessNew"/>
    <dgm:cxn modelId="{2DD7FFC7-80D6-42C0-99CF-31EAD54C8375}" type="presOf" srcId="{90F75696-0B34-4D99-A458-2C6FB9B79E33}" destId="{28BCEB32-DCEA-40E7-B1D8-C003A09E90CE}" srcOrd="0" destOrd="0" presId="urn:microsoft.com/office/officeart/2016/7/layout/RepeatingBendingProcessNew"/>
    <dgm:cxn modelId="{4D981BF5-CD28-4AD5-966F-01FBF19A7796}" type="presOf" srcId="{1D3C2E41-0572-45BD-8A10-A18FAE187301}" destId="{7EE74DE4-9FC3-49E8-B4BF-4BD85C911EE4}" srcOrd="0" destOrd="0" presId="urn:microsoft.com/office/officeart/2016/7/layout/RepeatingBendingProcessNew"/>
    <dgm:cxn modelId="{FB4C94FD-8D42-4B2E-A9A5-B9AD366F03F0}" type="presOf" srcId="{D3E74F8A-E73C-4598-B2EE-503C00C4B401}" destId="{D2B748FA-8A3E-431F-B2A1-4B59A53FC97F}" srcOrd="0" destOrd="0" presId="urn:microsoft.com/office/officeart/2016/7/layout/RepeatingBendingProcessNew"/>
    <dgm:cxn modelId="{4C7E64DD-08FF-47E3-AE42-E1E7E97AD2BA}" type="presParOf" srcId="{FBCEA860-827F-4114-AD2A-8BD42ACD2C7A}" destId="{6D25C52D-CBA7-4F33-B440-B3B2D685B3AC}" srcOrd="0" destOrd="0" presId="urn:microsoft.com/office/officeart/2016/7/layout/RepeatingBendingProcessNew"/>
    <dgm:cxn modelId="{FA6A7AB6-DFA8-49ED-B5A0-B191D4A1F193}" type="presParOf" srcId="{FBCEA860-827F-4114-AD2A-8BD42ACD2C7A}" destId="{7EE74DE4-9FC3-49E8-B4BF-4BD85C911EE4}" srcOrd="1" destOrd="0" presId="urn:microsoft.com/office/officeart/2016/7/layout/RepeatingBendingProcessNew"/>
    <dgm:cxn modelId="{4EC89289-DD5A-4DED-9B44-DEDCC0501963}" type="presParOf" srcId="{7EE74DE4-9FC3-49E8-B4BF-4BD85C911EE4}" destId="{33BA50CC-B651-439D-BD93-6D29B16F5E8C}" srcOrd="0" destOrd="0" presId="urn:microsoft.com/office/officeart/2016/7/layout/RepeatingBendingProcessNew"/>
    <dgm:cxn modelId="{9EAA7653-837A-48F2-A2A8-9CB2EBB43158}" type="presParOf" srcId="{FBCEA860-827F-4114-AD2A-8BD42ACD2C7A}" destId="{63FF090E-CBD7-42CD-9442-B46FF7D93F85}" srcOrd="2" destOrd="0" presId="urn:microsoft.com/office/officeart/2016/7/layout/RepeatingBendingProcessNew"/>
    <dgm:cxn modelId="{C3943F58-889D-4DD7-B78E-9E27EF1C6148}" type="presParOf" srcId="{FBCEA860-827F-4114-AD2A-8BD42ACD2C7A}" destId="{460A508D-B7CB-4282-B5B5-A2A2216808FC}" srcOrd="3" destOrd="0" presId="urn:microsoft.com/office/officeart/2016/7/layout/RepeatingBendingProcessNew"/>
    <dgm:cxn modelId="{9EBAC42F-F8B4-428A-B18D-1422E8078AAF}" type="presParOf" srcId="{460A508D-B7CB-4282-B5B5-A2A2216808FC}" destId="{04B15D5B-0C31-4005-94AD-52E33973A7A5}" srcOrd="0" destOrd="0" presId="urn:microsoft.com/office/officeart/2016/7/layout/RepeatingBendingProcessNew"/>
    <dgm:cxn modelId="{AED243A4-217B-44CC-A980-6C0FF6564AF6}" type="presParOf" srcId="{FBCEA860-827F-4114-AD2A-8BD42ACD2C7A}" destId="{A68041B3-B5B6-418A-A7BE-052191649C67}" srcOrd="4" destOrd="0" presId="urn:microsoft.com/office/officeart/2016/7/layout/RepeatingBendingProcessNew"/>
    <dgm:cxn modelId="{4EB3B801-EF93-4B56-B45D-3DFB3704F7E8}" type="presParOf" srcId="{FBCEA860-827F-4114-AD2A-8BD42ACD2C7A}" destId="{6C700B34-AE83-4CDB-9527-8D4AA3E507BB}" srcOrd="5" destOrd="0" presId="urn:microsoft.com/office/officeart/2016/7/layout/RepeatingBendingProcessNew"/>
    <dgm:cxn modelId="{8120BC94-0BEE-4417-8BC0-1E47D6379915}" type="presParOf" srcId="{6C700B34-AE83-4CDB-9527-8D4AA3E507BB}" destId="{72BF48EB-DC13-4E05-8FCD-439395A660C8}" srcOrd="0" destOrd="0" presId="urn:microsoft.com/office/officeart/2016/7/layout/RepeatingBendingProcessNew"/>
    <dgm:cxn modelId="{8F6D2206-2029-4D6C-9852-A98DAF3E9E7F}" type="presParOf" srcId="{FBCEA860-827F-4114-AD2A-8BD42ACD2C7A}" destId="{D2B748FA-8A3E-431F-B2A1-4B59A53FC97F}" srcOrd="6" destOrd="0" presId="urn:microsoft.com/office/officeart/2016/7/layout/RepeatingBendingProcessNew"/>
    <dgm:cxn modelId="{D497C751-1F38-45E5-84D7-504B6697B2EE}" type="presParOf" srcId="{FBCEA860-827F-4114-AD2A-8BD42ACD2C7A}" destId="{F7352F94-387D-4DDD-AFF6-30BF62EF4DE9}" srcOrd="7" destOrd="0" presId="urn:microsoft.com/office/officeart/2016/7/layout/RepeatingBendingProcessNew"/>
    <dgm:cxn modelId="{F0054DDC-165A-4778-9ADD-D7B2F22125B7}" type="presParOf" srcId="{F7352F94-387D-4DDD-AFF6-30BF62EF4DE9}" destId="{83801231-BF63-49D0-9C53-7328F08F1AB3}" srcOrd="0" destOrd="0" presId="urn:microsoft.com/office/officeart/2016/7/layout/RepeatingBendingProcessNew"/>
    <dgm:cxn modelId="{4DE5AEF9-424F-4AAA-BE7A-B6AEEAB54D51}" type="presParOf" srcId="{FBCEA860-827F-4114-AD2A-8BD42ACD2C7A}" destId="{D7EE0F32-8178-4389-98BD-EB91C4F2036C}" srcOrd="8" destOrd="0" presId="urn:microsoft.com/office/officeart/2016/7/layout/RepeatingBendingProcessNew"/>
    <dgm:cxn modelId="{AF711E1F-B16C-4EF2-B23E-FA6BF470071A}" type="presParOf" srcId="{FBCEA860-827F-4114-AD2A-8BD42ACD2C7A}" destId="{28BCEB32-DCEA-40E7-B1D8-C003A09E90CE}" srcOrd="9" destOrd="0" presId="urn:microsoft.com/office/officeart/2016/7/layout/RepeatingBendingProcessNew"/>
    <dgm:cxn modelId="{D02015F7-8935-4B50-BC2E-9D92044D9347}" type="presParOf" srcId="{28BCEB32-DCEA-40E7-B1D8-C003A09E90CE}" destId="{A9321F84-9AB0-48C1-89BE-BB943958F8AD}" srcOrd="0" destOrd="0" presId="urn:microsoft.com/office/officeart/2016/7/layout/RepeatingBendingProcessNew"/>
    <dgm:cxn modelId="{24D100BF-4710-4E1D-846F-B6CBF5AE555C}" type="presParOf" srcId="{FBCEA860-827F-4114-AD2A-8BD42ACD2C7A}" destId="{16B41C9D-D6AF-4977-A73E-B5B21CD57DC1}"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D52A9C-21C3-4C70-9FBC-5A883E672D5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E925665-E085-4914-9947-0973A4B14135}">
      <dgm:prSet/>
      <dgm:spPr/>
      <dgm:t>
        <a:bodyPr/>
        <a:lstStyle/>
        <a:p>
          <a:r>
            <a:rPr lang="en-US"/>
            <a:t>Strong ties to RnR</a:t>
          </a:r>
        </a:p>
      </dgm:t>
    </dgm:pt>
    <dgm:pt modelId="{5859D197-2A93-4149-B597-A63AED4A199B}" type="parTrans" cxnId="{7857883B-EACF-4B39-93DC-C09F39F05CEF}">
      <dgm:prSet/>
      <dgm:spPr/>
      <dgm:t>
        <a:bodyPr/>
        <a:lstStyle/>
        <a:p>
          <a:endParaRPr lang="en-US"/>
        </a:p>
      </dgm:t>
    </dgm:pt>
    <dgm:pt modelId="{7C9D77A0-DDBF-4BCF-90FE-5EFCBE7489D7}" type="sibTrans" cxnId="{7857883B-EACF-4B39-93DC-C09F39F05CEF}">
      <dgm:prSet/>
      <dgm:spPr/>
      <dgm:t>
        <a:bodyPr/>
        <a:lstStyle/>
        <a:p>
          <a:endParaRPr lang="en-US"/>
        </a:p>
      </dgm:t>
    </dgm:pt>
    <dgm:pt modelId="{B37E1F0E-8268-4E68-BB4C-21808D121911}">
      <dgm:prSet/>
      <dgm:spPr/>
      <dgm:t>
        <a:bodyPr/>
        <a:lstStyle/>
        <a:p>
          <a:pPr algn="just"/>
          <a:r>
            <a:rPr lang="en-US" dirty="0"/>
            <a:t>Responsivity, specific criminogenic needs are more effectively addressed through </a:t>
          </a:r>
          <a:r>
            <a:rPr lang="en-US" dirty="0">
              <a:solidFill>
                <a:srgbClr val="FF0000"/>
              </a:solidFill>
            </a:rPr>
            <a:t>intensive supervision</a:t>
          </a:r>
          <a:r>
            <a:rPr lang="en-US" dirty="0"/>
            <a:t>, although the increased level of surveillance can adversely lead to </a:t>
          </a:r>
          <a:r>
            <a:rPr lang="en-US" dirty="0">
              <a:solidFill>
                <a:srgbClr val="FF0000"/>
              </a:solidFill>
            </a:rPr>
            <a:t>more violations </a:t>
          </a:r>
          <a:r>
            <a:rPr lang="en-US" dirty="0"/>
            <a:t>of sentence requirements.</a:t>
          </a:r>
        </a:p>
      </dgm:t>
    </dgm:pt>
    <dgm:pt modelId="{CA07720D-E091-4773-A827-C73E474107B0}" type="parTrans" cxnId="{4DCC372C-CD28-40E5-8640-42EEB056A88E}">
      <dgm:prSet/>
      <dgm:spPr/>
      <dgm:t>
        <a:bodyPr/>
        <a:lstStyle/>
        <a:p>
          <a:endParaRPr lang="en-US"/>
        </a:p>
      </dgm:t>
    </dgm:pt>
    <dgm:pt modelId="{AB381607-EFF8-4914-B0C9-44496EF8CE8D}" type="sibTrans" cxnId="{4DCC372C-CD28-40E5-8640-42EEB056A88E}">
      <dgm:prSet/>
      <dgm:spPr/>
      <dgm:t>
        <a:bodyPr/>
        <a:lstStyle/>
        <a:p>
          <a:endParaRPr lang="en-US"/>
        </a:p>
      </dgm:t>
    </dgm:pt>
    <dgm:pt modelId="{2751E485-6CCC-48E3-8699-01A45FEF5C1B}">
      <dgm:prSet/>
      <dgm:spPr/>
      <dgm:t>
        <a:bodyPr/>
        <a:lstStyle/>
        <a:p>
          <a:pPr algn="just"/>
          <a:r>
            <a:rPr lang="en-US" dirty="0"/>
            <a:t>Where the frequency of supervision with probationers is determined by an </a:t>
          </a:r>
          <a:r>
            <a:rPr lang="en-US" dirty="0">
              <a:solidFill>
                <a:srgbClr val="FF0000"/>
              </a:solidFill>
            </a:rPr>
            <a:t>assessment of risk</a:t>
          </a:r>
          <a:r>
            <a:rPr lang="en-US" dirty="0"/>
            <a:t>, and where there is a scoring scale, this can result in some </a:t>
          </a:r>
          <a:r>
            <a:rPr lang="en-US" dirty="0">
              <a:solidFill>
                <a:srgbClr val="FF0000"/>
              </a:solidFill>
            </a:rPr>
            <a:t>criminogenic needs going unmet.</a:t>
          </a:r>
        </a:p>
      </dgm:t>
    </dgm:pt>
    <dgm:pt modelId="{FF4D0928-B1CC-4452-A783-4295AA7F2EEA}" type="parTrans" cxnId="{9C0EA2C4-132E-4837-8CB3-358129DD6EDD}">
      <dgm:prSet/>
      <dgm:spPr/>
      <dgm:t>
        <a:bodyPr/>
        <a:lstStyle/>
        <a:p>
          <a:endParaRPr lang="en-US"/>
        </a:p>
      </dgm:t>
    </dgm:pt>
    <dgm:pt modelId="{AFE70F96-DFD8-4ED7-B4B3-09733EB6C79B}" type="sibTrans" cxnId="{9C0EA2C4-132E-4837-8CB3-358129DD6EDD}">
      <dgm:prSet/>
      <dgm:spPr/>
      <dgm:t>
        <a:bodyPr/>
        <a:lstStyle/>
        <a:p>
          <a:endParaRPr lang="en-US"/>
        </a:p>
      </dgm:t>
    </dgm:pt>
    <dgm:pt modelId="{3116D336-34B6-485B-9906-AB489AB443D7}">
      <dgm:prSet/>
      <dgm:spPr/>
      <dgm:t>
        <a:bodyPr/>
        <a:lstStyle/>
        <a:p>
          <a:r>
            <a:rPr lang="en-US"/>
            <a:t>Risk Management – CRC – NPS, lessons learned </a:t>
          </a:r>
        </a:p>
      </dgm:t>
    </dgm:pt>
    <dgm:pt modelId="{3EFB64E6-CCF1-465C-9B76-5EED9ADFCB1B}" type="parTrans" cxnId="{E3C2EE7E-77C2-4CE9-A7C3-EFF5AA4C8C45}">
      <dgm:prSet/>
      <dgm:spPr/>
      <dgm:t>
        <a:bodyPr/>
        <a:lstStyle/>
        <a:p>
          <a:endParaRPr lang="en-US"/>
        </a:p>
      </dgm:t>
    </dgm:pt>
    <dgm:pt modelId="{7858C296-E559-4465-B468-7B678D75BA4A}" type="sibTrans" cxnId="{E3C2EE7E-77C2-4CE9-A7C3-EFF5AA4C8C45}">
      <dgm:prSet/>
      <dgm:spPr/>
      <dgm:t>
        <a:bodyPr/>
        <a:lstStyle/>
        <a:p>
          <a:endParaRPr lang="en-US"/>
        </a:p>
      </dgm:t>
    </dgm:pt>
    <dgm:pt modelId="{726944AF-DBC1-403A-AD83-8FE3CECCAA1F}">
      <dgm:prSet/>
      <dgm:spPr/>
      <dgm:t>
        <a:bodyPr/>
        <a:lstStyle/>
        <a:p>
          <a:r>
            <a:rPr lang="en-US"/>
            <a:t>Stigma attached to perception of risk</a:t>
          </a:r>
        </a:p>
      </dgm:t>
    </dgm:pt>
    <dgm:pt modelId="{E138EB5B-814B-48AC-AABA-944BDBBDEF84}" type="parTrans" cxnId="{F12ECB67-D2B9-4AAA-81FD-3C58D12AE882}">
      <dgm:prSet/>
      <dgm:spPr/>
      <dgm:t>
        <a:bodyPr/>
        <a:lstStyle/>
        <a:p>
          <a:endParaRPr lang="en-US"/>
        </a:p>
      </dgm:t>
    </dgm:pt>
    <dgm:pt modelId="{6CFB4BA6-5510-4251-842B-19041A299C47}" type="sibTrans" cxnId="{F12ECB67-D2B9-4AAA-81FD-3C58D12AE882}">
      <dgm:prSet/>
      <dgm:spPr/>
      <dgm:t>
        <a:bodyPr/>
        <a:lstStyle/>
        <a:p>
          <a:endParaRPr lang="en-US"/>
        </a:p>
      </dgm:t>
    </dgm:pt>
    <dgm:pt modelId="{5228E878-D70D-4666-83BB-60E1D25628E7}" type="pres">
      <dgm:prSet presAssocID="{DED52A9C-21C3-4C70-9FBC-5A883E672D5F}" presName="root" presStyleCnt="0">
        <dgm:presLayoutVars>
          <dgm:dir/>
          <dgm:resizeHandles val="exact"/>
        </dgm:presLayoutVars>
      </dgm:prSet>
      <dgm:spPr/>
    </dgm:pt>
    <dgm:pt modelId="{3A48F814-9434-47B5-975C-C8CC94D92AEF}" type="pres">
      <dgm:prSet presAssocID="{8E925665-E085-4914-9947-0973A4B14135}" presName="compNode" presStyleCnt="0"/>
      <dgm:spPr/>
    </dgm:pt>
    <dgm:pt modelId="{BF1CC30F-A457-42D2-98A6-2AE64E0692A0}" type="pres">
      <dgm:prSet presAssocID="{8E925665-E085-4914-9947-0973A4B14135}" presName="bgRect" presStyleLbl="bgShp" presStyleIdx="0" presStyleCnt="5"/>
      <dgm:spPr/>
    </dgm:pt>
    <dgm:pt modelId="{D8B8F541-89A1-49CE-B9E3-F305E2993EE2}" type="pres">
      <dgm:prSet presAssocID="{8E925665-E085-4914-9947-0973A4B14135}"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EFCF7239-64BA-4639-8589-6E84E4629157}" type="pres">
      <dgm:prSet presAssocID="{8E925665-E085-4914-9947-0973A4B14135}" presName="spaceRect" presStyleCnt="0"/>
      <dgm:spPr/>
    </dgm:pt>
    <dgm:pt modelId="{41B14368-291A-4E02-91B0-F5A5AE51BCA6}" type="pres">
      <dgm:prSet presAssocID="{8E925665-E085-4914-9947-0973A4B14135}" presName="parTx" presStyleLbl="revTx" presStyleIdx="0" presStyleCnt="5">
        <dgm:presLayoutVars>
          <dgm:chMax val="0"/>
          <dgm:chPref val="0"/>
        </dgm:presLayoutVars>
      </dgm:prSet>
      <dgm:spPr/>
    </dgm:pt>
    <dgm:pt modelId="{7A9631F3-DB22-4D43-8372-01EA2D7C3BCD}" type="pres">
      <dgm:prSet presAssocID="{7C9D77A0-DDBF-4BCF-90FE-5EFCBE7489D7}" presName="sibTrans" presStyleCnt="0"/>
      <dgm:spPr/>
    </dgm:pt>
    <dgm:pt modelId="{A7A07D2B-AA7D-4A9D-B74B-6C90BFFFD493}" type="pres">
      <dgm:prSet presAssocID="{B37E1F0E-8268-4E68-BB4C-21808D121911}" presName="compNode" presStyleCnt="0"/>
      <dgm:spPr/>
    </dgm:pt>
    <dgm:pt modelId="{01E10AF3-C2D6-4B35-965B-8EE697684EC7}" type="pres">
      <dgm:prSet presAssocID="{B37E1F0E-8268-4E68-BB4C-21808D121911}" presName="bgRect" presStyleLbl="bgShp" presStyleIdx="1" presStyleCnt="5"/>
      <dgm:spPr/>
    </dgm:pt>
    <dgm:pt modelId="{72C70376-2610-4AC9-A109-FDA4B7E755C4}" type="pres">
      <dgm:prSet presAssocID="{B37E1F0E-8268-4E68-BB4C-21808D12191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EE69B36E-9413-45D2-8828-947B77FB8968}" type="pres">
      <dgm:prSet presAssocID="{B37E1F0E-8268-4E68-BB4C-21808D121911}" presName="spaceRect" presStyleCnt="0"/>
      <dgm:spPr/>
    </dgm:pt>
    <dgm:pt modelId="{05A3B6A1-733F-418F-92F4-39F288452C24}" type="pres">
      <dgm:prSet presAssocID="{B37E1F0E-8268-4E68-BB4C-21808D121911}" presName="parTx" presStyleLbl="revTx" presStyleIdx="1" presStyleCnt="5">
        <dgm:presLayoutVars>
          <dgm:chMax val="0"/>
          <dgm:chPref val="0"/>
        </dgm:presLayoutVars>
      </dgm:prSet>
      <dgm:spPr/>
    </dgm:pt>
    <dgm:pt modelId="{23BE9AF3-098C-4F35-B9E5-C89729CC6FC8}" type="pres">
      <dgm:prSet presAssocID="{AB381607-EFF8-4914-B0C9-44496EF8CE8D}" presName="sibTrans" presStyleCnt="0"/>
      <dgm:spPr/>
    </dgm:pt>
    <dgm:pt modelId="{133CB683-31EF-4C75-83C2-36BAACD0FE94}" type="pres">
      <dgm:prSet presAssocID="{2751E485-6CCC-48E3-8699-01A45FEF5C1B}" presName="compNode" presStyleCnt="0"/>
      <dgm:spPr/>
    </dgm:pt>
    <dgm:pt modelId="{85E1A06E-9701-41C4-99E6-A020647A5BF9}" type="pres">
      <dgm:prSet presAssocID="{2751E485-6CCC-48E3-8699-01A45FEF5C1B}" presName="bgRect" presStyleLbl="bgShp" presStyleIdx="2" presStyleCnt="5"/>
      <dgm:spPr/>
    </dgm:pt>
    <dgm:pt modelId="{8CCAEAE5-8F2B-4BD7-BC09-BF65F46BBF85}" type="pres">
      <dgm:prSet presAssocID="{2751E485-6CCC-48E3-8699-01A45FEF5C1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peed Bump"/>
        </a:ext>
      </dgm:extLst>
    </dgm:pt>
    <dgm:pt modelId="{F4E50852-52A3-4FEA-80E2-F6CCF6A38566}" type="pres">
      <dgm:prSet presAssocID="{2751E485-6CCC-48E3-8699-01A45FEF5C1B}" presName="spaceRect" presStyleCnt="0"/>
      <dgm:spPr/>
    </dgm:pt>
    <dgm:pt modelId="{ADD037C0-D1CE-46C3-9F57-2BBC5402AF5C}" type="pres">
      <dgm:prSet presAssocID="{2751E485-6CCC-48E3-8699-01A45FEF5C1B}" presName="parTx" presStyleLbl="revTx" presStyleIdx="2" presStyleCnt="5">
        <dgm:presLayoutVars>
          <dgm:chMax val="0"/>
          <dgm:chPref val="0"/>
        </dgm:presLayoutVars>
      </dgm:prSet>
      <dgm:spPr/>
    </dgm:pt>
    <dgm:pt modelId="{B53A37BD-F09F-44D2-ACA7-3815578A809C}" type="pres">
      <dgm:prSet presAssocID="{AFE70F96-DFD8-4ED7-B4B3-09733EB6C79B}" presName="sibTrans" presStyleCnt="0"/>
      <dgm:spPr/>
    </dgm:pt>
    <dgm:pt modelId="{92BB098E-B78C-4D8B-B2EC-B7988273CDBC}" type="pres">
      <dgm:prSet presAssocID="{3116D336-34B6-485B-9906-AB489AB443D7}" presName="compNode" presStyleCnt="0"/>
      <dgm:spPr/>
    </dgm:pt>
    <dgm:pt modelId="{97A44969-FC21-488F-B425-BC0961617966}" type="pres">
      <dgm:prSet presAssocID="{3116D336-34B6-485B-9906-AB489AB443D7}" presName="bgRect" presStyleLbl="bgShp" presStyleIdx="3" presStyleCnt="5"/>
      <dgm:spPr/>
    </dgm:pt>
    <dgm:pt modelId="{7B4F6626-9A79-484B-8E43-6A25D8F07D0E}" type="pres">
      <dgm:prSet presAssocID="{3116D336-34B6-485B-9906-AB489AB443D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ploma"/>
        </a:ext>
      </dgm:extLst>
    </dgm:pt>
    <dgm:pt modelId="{486E86A3-1D6F-4A8D-A96D-E04897ACD5EE}" type="pres">
      <dgm:prSet presAssocID="{3116D336-34B6-485B-9906-AB489AB443D7}" presName="spaceRect" presStyleCnt="0"/>
      <dgm:spPr/>
    </dgm:pt>
    <dgm:pt modelId="{336B35D9-06E1-4C35-ABAA-D14941CE0F5B}" type="pres">
      <dgm:prSet presAssocID="{3116D336-34B6-485B-9906-AB489AB443D7}" presName="parTx" presStyleLbl="revTx" presStyleIdx="3" presStyleCnt="5">
        <dgm:presLayoutVars>
          <dgm:chMax val="0"/>
          <dgm:chPref val="0"/>
        </dgm:presLayoutVars>
      </dgm:prSet>
      <dgm:spPr/>
    </dgm:pt>
    <dgm:pt modelId="{4752B635-0FF3-4BD4-BE91-8A8557E4D2C7}" type="pres">
      <dgm:prSet presAssocID="{7858C296-E559-4465-B468-7B678D75BA4A}" presName="sibTrans" presStyleCnt="0"/>
      <dgm:spPr/>
    </dgm:pt>
    <dgm:pt modelId="{71290F42-E827-411C-AAA8-DE77A7C9F186}" type="pres">
      <dgm:prSet presAssocID="{726944AF-DBC1-403A-AD83-8FE3CECCAA1F}" presName="compNode" presStyleCnt="0"/>
      <dgm:spPr/>
    </dgm:pt>
    <dgm:pt modelId="{AB0DF95C-FC02-4555-9110-406F59B90CDC}" type="pres">
      <dgm:prSet presAssocID="{726944AF-DBC1-403A-AD83-8FE3CECCAA1F}" presName="bgRect" presStyleLbl="bgShp" presStyleIdx="4" presStyleCnt="5"/>
      <dgm:spPr/>
    </dgm:pt>
    <dgm:pt modelId="{90EA784F-3DB1-4C17-980A-BC640F8AADC2}" type="pres">
      <dgm:prSet presAssocID="{726944AF-DBC1-403A-AD83-8FE3CECCAA1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rain in head"/>
        </a:ext>
      </dgm:extLst>
    </dgm:pt>
    <dgm:pt modelId="{04B7BE45-263C-405E-B2B7-5CC85B2A7E7A}" type="pres">
      <dgm:prSet presAssocID="{726944AF-DBC1-403A-AD83-8FE3CECCAA1F}" presName="spaceRect" presStyleCnt="0"/>
      <dgm:spPr/>
    </dgm:pt>
    <dgm:pt modelId="{9179918F-F610-446A-A748-97423FAA5737}" type="pres">
      <dgm:prSet presAssocID="{726944AF-DBC1-403A-AD83-8FE3CECCAA1F}" presName="parTx" presStyleLbl="revTx" presStyleIdx="4" presStyleCnt="5">
        <dgm:presLayoutVars>
          <dgm:chMax val="0"/>
          <dgm:chPref val="0"/>
        </dgm:presLayoutVars>
      </dgm:prSet>
      <dgm:spPr/>
    </dgm:pt>
  </dgm:ptLst>
  <dgm:cxnLst>
    <dgm:cxn modelId="{1413521E-6FAD-4096-9DD2-B9B0E2AE7676}" type="presOf" srcId="{8E925665-E085-4914-9947-0973A4B14135}" destId="{41B14368-291A-4E02-91B0-F5A5AE51BCA6}" srcOrd="0" destOrd="0" presId="urn:microsoft.com/office/officeart/2018/2/layout/IconVerticalSolidList"/>
    <dgm:cxn modelId="{4DCC372C-CD28-40E5-8640-42EEB056A88E}" srcId="{DED52A9C-21C3-4C70-9FBC-5A883E672D5F}" destId="{B37E1F0E-8268-4E68-BB4C-21808D121911}" srcOrd="1" destOrd="0" parTransId="{CA07720D-E091-4773-A827-C73E474107B0}" sibTransId="{AB381607-EFF8-4914-B0C9-44496EF8CE8D}"/>
    <dgm:cxn modelId="{7857883B-EACF-4B39-93DC-C09F39F05CEF}" srcId="{DED52A9C-21C3-4C70-9FBC-5A883E672D5F}" destId="{8E925665-E085-4914-9947-0973A4B14135}" srcOrd="0" destOrd="0" parTransId="{5859D197-2A93-4149-B597-A63AED4A199B}" sibTransId="{7C9D77A0-DDBF-4BCF-90FE-5EFCBE7489D7}"/>
    <dgm:cxn modelId="{F12ECB67-D2B9-4AAA-81FD-3C58D12AE882}" srcId="{DED52A9C-21C3-4C70-9FBC-5A883E672D5F}" destId="{726944AF-DBC1-403A-AD83-8FE3CECCAA1F}" srcOrd="4" destOrd="0" parTransId="{E138EB5B-814B-48AC-AABA-944BDBBDEF84}" sibTransId="{6CFB4BA6-5510-4251-842B-19041A299C47}"/>
    <dgm:cxn modelId="{309D4B4F-A94E-4B15-9CA9-26FC2B825750}" type="presOf" srcId="{3116D336-34B6-485B-9906-AB489AB443D7}" destId="{336B35D9-06E1-4C35-ABAA-D14941CE0F5B}" srcOrd="0" destOrd="0" presId="urn:microsoft.com/office/officeart/2018/2/layout/IconVerticalSolidList"/>
    <dgm:cxn modelId="{06F77257-F6D3-47F6-9E8B-3D5392883CB3}" type="presOf" srcId="{DED52A9C-21C3-4C70-9FBC-5A883E672D5F}" destId="{5228E878-D70D-4666-83BB-60E1D25628E7}" srcOrd="0" destOrd="0" presId="urn:microsoft.com/office/officeart/2018/2/layout/IconVerticalSolidList"/>
    <dgm:cxn modelId="{E3C2EE7E-77C2-4CE9-A7C3-EFF5AA4C8C45}" srcId="{DED52A9C-21C3-4C70-9FBC-5A883E672D5F}" destId="{3116D336-34B6-485B-9906-AB489AB443D7}" srcOrd="3" destOrd="0" parTransId="{3EFB64E6-CCF1-465C-9B76-5EED9ADFCB1B}" sibTransId="{7858C296-E559-4465-B468-7B678D75BA4A}"/>
    <dgm:cxn modelId="{94183F93-5066-4E8B-AA58-5909F2C9C3CF}" type="presOf" srcId="{2751E485-6CCC-48E3-8699-01A45FEF5C1B}" destId="{ADD037C0-D1CE-46C3-9F57-2BBC5402AF5C}" srcOrd="0" destOrd="0" presId="urn:microsoft.com/office/officeart/2018/2/layout/IconVerticalSolidList"/>
    <dgm:cxn modelId="{9C0EA2C4-132E-4837-8CB3-358129DD6EDD}" srcId="{DED52A9C-21C3-4C70-9FBC-5A883E672D5F}" destId="{2751E485-6CCC-48E3-8699-01A45FEF5C1B}" srcOrd="2" destOrd="0" parTransId="{FF4D0928-B1CC-4452-A783-4295AA7F2EEA}" sibTransId="{AFE70F96-DFD8-4ED7-B4B3-09733EB6C79B}"/>
    <dgm:cxn modelId="{9660A1D1-4D40-4879-A286-FB6ADDE34E65}" type="presOf" srcId="{726944AF-DBC1-403A-AD83-8FE3CECCAA1F}" destId="{9179918F-F610-446A-A748-97423FAA5737}" srcOrd="0" destOrd="0" presId="urn:microsoft.com/office/officeart/2018/2/layout/IconVerticalSolidList"/>
    <dgm:cxn modelId="{B6E13CD9-AB38-436B-835A-528E2C821F2B}" type="presOf" srcId="{B37E1F0E-8268-4E68-BB4C-21808D121911}" destId="{05A3B6A1-733F-418F-92F4-39F288452C24}" srcOrd="0" destOrd="0" presId="urn:microsoft.com/office/officeart/2018/2/layout/IconVerticalSolidList"/>
    <dgm:cxn modelId="{DE09E091-09A1-40A8-934A-72A6EEA2E0A1}" type="presParOf" srcId="{5228E878-D70D-4666-83BB-60E1D25628E7}" destId="{3A48F814-9434-47B5-975C-C8CC94D92AEF}" srcOrd="0" destOrd="0" presId="urn:microsoft.com/office/officeart/2018/2/layout/IconVerticalSolidList"/>
    <dgm:cxn modelId="{98EB23D6-CFF8-46D3-93CA-D3D0F346171A}" type="presParOf" srcId="{3A48F814-9434-47B5-975C-C8CC94D92AEF}" destId="{BF1CC30F-A457-42D2-98A6-2AE64E0692A0}" srcOrd="0" destOrd="0" presId="urn:microsoft.com/office/officeart/2018/2/layout/IconVerticalSolidList"/>
    <dgm:cxn modelId="{9C9811EF-9110-4193-962D-A892E2CE4E41}" type="presParOf" srcId="{3A48F814-9434-47B5-975C-C8CC94D92AEF}" destId="{D8B8F541-89A1-49CE-B9E3-F305E2993EE2}" srcOrd="1" destOrd="0" presId="urn:microsoft.com/office/officeart/2018/2/layout/IconVerticalSolidList"/>
    <dgm:cxn modelId="{09F70A86-4A4C-4E29-9558-D4BBE405AB77}" type="presParOf" srcId="{3A48F814-9434-47B5-975C-C8CC94D92AEF}" destId="{EFCF7239-64BA-4639-8589-6E84E4629157}" srcOrd="2" destOrd="0" presId="urn:microsoft.com/office/officeart/2018/2/layout/IconVerticalSolidList"/>
    <dgm:cxn modelId="{B08FF895-E474-466C-A156-8EFF18358C71}" type="presParOf" srcId="{3A48F814-9434-47B5-975C-C8CC94D92AEF}" destId="{41B14368-291A-4E02-91B0-F5A5AE51BCA6}" srcOrd="3" destOrd="0" presId="urn:microsoft.com/office/officeart/2018/2/layout/IconVerticalSolidList"/>
    <dgm:cxn modelId="{4864D224-36A2-40FE-83AB-02C162D70FB8}" type="presParOf" srcId="{5228E878-D70D-4666-83BB-60E1D25628E7}" destId="{7A9631F3-DB22-4D43-8372-01EA2D7C3BCD}" srcOrd="1" destOrd="0" presId="urn:microsoft.com/office/officeart/2018/2/layout/IconVerticalSolidList"/>
    <dgm:cxn modelId="{98719F60-EB8E-410B-91A9-6FE8E764489D}" type="presParOf" srcId="{5228E878-D70D-4666-83BB-60E1D25628E7}" destId="{A7A07D2B-AA7D-4A9D-B74B-6C90BFFFD493}" srcOrd="2" destOrd="0" presId="urn:microsoft.com/office/officeart/2018/2/layout/IconVerticalSolidList"/>
    <dgm:cxn modelId="{C1E02781-8C03-4A5A-9326-E8CB47B9238D}" type="presParOf" srcId="{A7A07D2B-AA7D-4A9D-B74B-6C90BFFFD493}" destId="{01E10AF3-C2D6-4B35-965B-8EE697684EC7}" srcOrd="0" destOrd="0" presId="urn:microsoft.com/office/officeart/2018/2/layout/IconVerticalSolidList"/>
    <dgm:cxn modelId="{F5D90072-D6F8-4893-ACF7-50FB08903916}" type="presParOf" srcId="{A7A07D2B-AA7D-4A9D-B74B-6C90BFFFD493}" destId="{72C70376-2610-4AC9-A109-FDA4B7E755C4}" srcOrd="1" destOrd="0" presId="urn:microsoft.com/office/officeart/2018/2/layout/IconVerticalSolidList"/>
    <dgm:cxn modelId="{3747916C-1427-4FDE-86EF-88DB5E221B46}" type="presParOf" srcId="{A7A07D2B-AA7D-4A9D-B74B-6C90BFFFD493}" destId="{EE69B36E-9413-45D2-8828-947B77FB8968}" srcOrd="2" destOrd="0" presId="urn:microsoft.com/office/officeart/2018/2/layout/IconVerticalSolidList"/>
    <dgm:cxn modelId="{F24C2A5D-CED6-4D07-9A40-7401927214C5}" type="presParOf" srcId="{A7A07D2B-AA7D-4A9D-B74B-6C90BFFFD493}" destId="{05A3B6A1-733F-418F-92F4-39F288452C24}" srcOrd="3" destOrd="0" presId="urn:microsoft.com/office/officeart/2018/2/layout/IconVerticalSolidList"/>
    <dgm:cxn modelId="{20F52A33-1F1F-47F5-9D6E-0A12606AEEFF}" type="presParOf" srcId="{5228E878-D70D-4666-83BB-60E1D25628E7}" destId="{23BE9AF3-098C-4F35-B9E5-C89729CC6FC8}" srcOrd="3" destOrd="0" presId="urn:microsoft.com/office/officeart/2018/2/layout/IconVerticalSolidList"/>
    <dgm:cxn modelId="{ACB22A5E-EB26-433B-8AB8-0BC705BE24AF}" type="presParOf" srcId="{5228E878-D70D-4666-83BB-60E1D25628E7}" destId="{133CB683-31EF-4C75-83C2-36BAACD0FE94}" srcOrd="4" destOrd="0" presId="urn:microsoft.com/office/officeart/2018/2/layout/IconVerticalSolidList"/>
    <dgm:cxn modelId="{D067AA78-F17B-4F9E-B1F1-776A30FAA078}" type="presParOf" srcId="{133CB683-31EF-4C75-83C2-36BAACD0FE94}" destId="{85E1A06E-9701-41C4-99E6-A020647A5BF9}" srcOrd="0" destOrd="0" presId="urn:microsoft.com/office/officeart/2018/2/layout/IconVerticalSolidList"/>
    <dgm:cxn modelId="{A3D307A9-C525-40C8-B3F1-47BE0B5F1ADC}" type="presParOf" srcId="{133CB683-31EF-4C75-83C2-36BAACD0FE94}" destId="{8CCAEAE5-8F2B-4BD7-BC09-BF65F46BBF85}" srcOrd="1" destOrd="0" presId="urn:microsoft.com/office/officeart/2018/2/layout/IconVerticalSolidList"/>
    <dgm:cxn modelId="{A141B42F-8F9C-44B5-85B4-FE4A9E8C31A4}" type="presParOf" srcId="{133CB683-31EF-4C75-83C2-36BAACD0FE94}" destId="{F4E50852-52A3-4FEA-80E2-F6CCF6A38566}" srcOrd="2" destOrd="0" presId="urn:microsoft.com/office/officeart/2018/2/layout/IconVerticalSolidList"/>
    <dgm:cxn modelId="{8D0185BD-D15F-4A8D-A705-065298B0483C}" type="presParOf" srcId="{133CB683-31EF-4C75-83C2-36BAACD0FE94}" destId="{ADD037C0-D1CE-46C3-9F57-2BBC5402AF5C}" srcOrd="3" destOrd="0" presId="urn:microsoft.com/office/officeart/2018/2/layout/IconVerticalSolidList"/>
    <dgm:cxn modelId="{7235F7B6-0718-4EF2-BF8F-D1119C9BCDCA}" type="presParOf" srcId="{5228E878-D70D-4666-83BB-60E1D25628E7}" destId="{B53A37BD-F09F-44D2-ACA7-3815578A809C}" srcOrd="5" destOrd="0" presId="urn:microsoft.com/office/officeart/2018/2/layout/IconVerticalSolidList"/>
    <dgm:cxn modelId="{15E17DCF-B379-40EC-B3B1-B9B76502D29B}" type="presParOf" srcId="{5228E878-D70D-4666-83BB-60E1D25628E7}" destId="{92BB098E-B78C-4D8B-B2EC-B7988273CDBC}" srcOrd="6" destOrd="0" presId="urn:microsoft.com/office/officeart/2018/2/layout/IconVerticalSolidList"/>
    <dgm:cxn modelId="{F3E96C74-7ADE-4A0E-9EC2-68C7F6B72C47}" type="presParOf" srcId="{92BB098E-B78C-4D8B-B2EC-B7988273CDBC}" destId="{97A44969-FC21-488F-B425-BC0961617966}" srcOrd="0" destOrd="0" presId="urn:microsoft.com/office/officeart/2018/2/layout/IconVerticalSolidList"/>
    <dgm:cxn modelId="{09A2B7BB-73B1-46FE-8DCC-1E270CEB2DF7}" type="presParOf" srcId="{92BB098E-B78C-4D8B-B2EC-B7988273CDBC}" destId="{7B4F6626-9A79-484B-8E43-6A25D8F07D0E}" srcOrd="1" destOrd="0" presId="urn:microsoft.com/office/officeart/2018/2/layout/IconVerticalSolidList"/>
    <dgm:cxn modelId="{4D915209-2C7C-4B43-9157-FB73F494398B}" type="presParOf" srcId="{92BB098E-B78C-4D8B-B2EC-B7988273CDBC}" destId="{486E86A3-1D6F-4A8D-A96D-E04897ACD5EE}" srcOrd="2" destOrd="0" presId="urn:microsoft.com/office/officeart/2018/2/layout/IconVerticalSolidList"/>
    <dgm:cxn modelId="{B1A359D7-F851-4140-B902-97B519F23EB3}" type="presParOf" srcId="{92BB098E-B78C-4D8B-B2EC-B7988273CDBC}" destId="{336B35D9-06E1-4C35-ABAA-D14941CE0F5B}" srcOrd="3" destOrd="0" presId="urn:microsoft.com/office/officeart/2018/2/layout/IconVerticalSolidList"/>
    <dgm:cxn modelId="{82E1DA30-1116-4A26-A661-3C9EF3969175}" type="presParOf" srcId="{5228E878-D70D-4666-83BB-60E1D25628E7}" destId="{4752B635-0FF3-4BD4-BE91-8A8557E4D2C7}" srcOrd="7" destOrd="0" presId="urn:microsoft.com/office/officeart/2018/2/layout/IconVerticalSolidList"/>
    <dgm:cxn modelId="{597985D2-00D4-4A3D-80A2-4BB4FE655200}" type="presParOf" srcId="{5228E878-D70D-4666-83BB-60E1D25628E7}" destId="{71290F42-E827-411C-AAA8-DE77A7C9F186}" srcOrd="8" destOrd="0" presId="urn:microsoft.com/office/officeart/2018/2/layout/IconVerticalSolidList"/>
    <dgm:cxn modelId="{02690C00-824A-43DF-9B60-F4511046DBCE}" type="presParOf" srcId="{71290F42-E827-411C-AAA8-DE77A7C9F186}" destId="{AB0DF95C-FC02-4555-9110-406F59B90CDC}" srcOrd="0" destOrd="0" presId="urn:microsoft.com/office/officeart/2018/2/layout/IconVerticalSolidList"/>
    <dgm:cxn modelId="{23124EEE-0BD8-40B6-A869-CDFEE478B70D}" type="presParOf" srcId="{71290F42-E827-411C-AAA8-DE77A7C9F186}" destId="{90EA784F-3DB1-4C17-980A-BC640F8AADC2}" srcOrd="1" destOrd="0" presId="urn:microsoft.com/office/officeart/2018/2/layout/IconVerticalSolidList"/>
    <dgm:cxn modelId="{4738432A-0FAC-4347-AC6E-4501FAEAA871}" type="presParOf" srcId="{71290F42-E827-411C-AAA8-DE77A7C9F186}" destId="{04B7BE45-263C-405E-B2B7-5CC85B2A7E7A}" srcOrd="2" destOrd="0" presId="urn:microsoft.com/office/officeart/2018/2/layout/IconVerticalSolidList"/>
    <dgm:cxn modelId="{924231FA-078F-4E1C-B5BB-3138ED22B806}" type="presParOf" srcId="{71290F42-E827-411C-AAA8-DE77A7C9F186}" destId="{9179918F-F610-446A-A748-97423FAA573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F7FDE5-DD9E-49B9-BAB1-E222EBFF3C1D}"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A98DFCC5-2899-4F6E-B900-FE6795972847}">
      <dgm:prSet/>
      <dgm:spPr/>
      <dgm:t>
        <a:bodyPr/>
        <a:lstStyle/>
        <a:p>
          <a:r>
            <a:rPr lang="en-US" dirty="0"/>
            <a:t>“Desistance is everyone's business”</a:t>
          </a:r>
        </a:p>
      </dgm:t>
    </dgm:pt>
    <dgm:pt modelId="{D0B2B019-B94B-4A2A-BB4F-AB062EC3D9D2}" type="parTrans" cxnId="{A384536F-C04C-4926-BE88-CFAFC9B81057}">
      <dgm:prSet/>
      <dgm:spPr/>
      <dgm:t>
        <a:bodyPr/>
        <a:lstStyle/>
        <a:p>
          <a:endParaRPr lang="en-US"/>
        </a:p>
      </dgm:t>
    </dgm:pt>
    <dgm:pt modelId="{FC14D20F-F7A5-404E-B15B-3286A487194A}" type="sibTrans" cxnId="{A384536F-C04C-4926-BE88-CFAFC9B81057}">
      <dgm:prSet/>
      <dgm:spPr/>
      <dgm:t>
        <a:bodyPr/>
        <a:lstStyle/>
        <a:p>
          <a:endParaRPr lang="en-US"/>
        </a:p>
      </dgm:t>
    </dgm:pt>
    <dgm:pt modelId="{39715BF7-85C0-49D4-82E4-C801904906A8}">
      <dgm:prSet/>
      <dgm:spPr/>
      <dgm:t>
        <a:bodyPr/>
        <a:lstStyle/>
        <a:p>
          <a:r>
            <a:rPr lang="en-US"/>
            <a:t>Probation officers identified the limitations of their role</a:t>
          </a:r>
        </a:p>
      </dgm:t>
    </dgm:pt>
    <dgm:pt modelId="{00AFE2CC-3806-4DD4-8DDC-A2C454D7471D}" type="parTrans" cxnId="{21593A2C-7E2F-46EC-A820-85D974F9BDB0}">
      <dgm:prSet/>
      <dgm:spPr/>
      <dgm:t>
        <a:bodyPr/>
        <a:lstStyle/>
        <a:p>
          <a:endParaRPr lang="en-US"/>
        </a:p>
      </dgm:t>
    </dgm:pt>
    <dgm:pt modelId="{AD1A8758-1C8C-4911-9703-402790A1F3CD}" type="sibTrans" cxnId="{21593A2C-7E2F-46EC-A820-85D974F9BDB0}">
      <dgm:prSet/>
      <dgm:spPr/>
      <dgm:t>
        <a:bodyPr/>
        <a:lstStyle/>
        <a:p>
          <a:endParaRPr lang="en-US"/>
        </a:p>
      </dgm:t>
    </dgm:pt>
    <dgm:pt modelId="{9B96DC41-D3BD-4BFC-8525-4BC7436A0EAB}">
      <dgm:prSet/>
      <dgm:spPr/>
      <dgm:t>
        <a:bodyPr/>
        <a:lstStyle/>
        <a:p>
          <a:r>
            <a:rPr lang="en-US"/>
            <a:t>Exemplified during COVID-19 – Disconnected from communities</a:t>
          </a:r>
        </a:p>
      </dgm:t>
    </dgm:pt>
    <dgm:pt modelId="{E5138455-FB60-45F8-9303-4D43D0B8B3CB}" type="parTrans" cxnId="{0F0191F1-6B65-458B-AEEF-8D1AA6FADB86}">
      <dgm:prSet/>
      <dgm:spPr/>
      <dgm:t>
        <a:bodyPr/>
        <a:lstStyle/>
        <a:p>
          <a:endParaRPr lang="en-US"/>
        </a:p>
      </dgm:t>
    </dgm:pt>
    <dgm:pt modelId="{3449C8E7-B1E2-44FD-A92C-E648CD046EE2}" type="sibTrans" cxnId="{0F0191F1-6B65-458B-AEEF-8D1AA6FADB86}">
      <dgm:prSet/>
      <dgm:spPr/>
      <dgm:t>
        <a:bodyPr/>
        <a:lstStyle/>
        <a:p>
          <a:endParaRPr lang="en-US"/>
        </a:p>
      </dgm:t>
    </dgm:pt>
    <dgm:pt modelId="{6067EBF4-A2D0-4BE1-A9D6-F3FF07203B47}">
      <dgm:prSet/>
      <dgm:spPr/>
      <dgm:t>
        <a:bodyPr/>
        <a:lstStyle/>
        <a:p>
          <a:r>
            <a:rPr lang="en-US"/>
            <a:t>Desistance is not just the priority of the probation officers and services, but the prerogative of all services</a:t>
          </a:r>
        </a:p>
      </dgm:t>
    </dgm:pt>
    <dgm:pt modelId="{2ACC71F7-FBDC-42F2-9B37-A1CADACF5F03}" type="parTrans" cxnId="{7613C35A-06DC-4E32-AFE6-05C420E49464}">
      <dgm:prSet/>
      <dgm:spPr/>
      <dgm:t>
        <a:bodyPr/>
        <a:lstStyle/>
        <a:p>
          <a:endParaRPr lang="en-US"/>
        </a:p>
      </dgm:t>
    </dgm:pt>
    <dgm:pt modelId="{5AA88870-F6D2-4244-B407-9729BD76B852}" type="sibTrans" cxnId="{7613C35A-06DC-4E32-AFE6-05C420E49464}">
      <dgm:prSet/>
      <dgm:spPr/>
      <dgm:t>
        <a:bodyPr/>
        <a:lstStyle/>
        <a:p>
          <a:endParaRPr lang="en-US"/>
        </a:p>
      </dgm:t>
    </dgm:pt>
    <dgm:pt modelId="{37B050DF-50D2-4A41-9F26-7E184B1DF557}">
      <dgm:prSet/>
      <dgm:spPr/>
      <dgm:t>
        <a:bodyPr/>
        <a:lstStyle/>
        <a:p>
          <a:r>
            <a:rPr lang="en-US"/>
            <a:t>Probation supervision is a small cog in a much greater mechanism</a:t>
          </a:r>
        </a:p>
      </dgm:t>
    </dgm:pt>
    <dgm:pt modelId="{2010BA6D-B56C-4CA7-9EA9-EFA1E9F7FD40}" type="parTrans" cxnId="{5FCC57E4-7418-4901-B4DF-A5B4C3842A15}">
      <dgm:prSet/>
      <dgm:spPr/>
      <dgm:t>
        <a:bodyPr/>
        <a:lstStyle/>
        <a:p>
          <a:endParaRPr lang="en-US"/>
        </a:p>
      </dgm:t>
    </dgm:pt>
    <dgm:pt modelId="{90C9791F-ED73-4AF2-AC5E-241E395B099B}" type="sibTrans" cxnId="{5FCC57E4-7418-4901-B4DF-A5B4C3842A15}">
      <dgm:prSet/>
      <dgm:spPr/>
      <dgm:t>
        <a:bodyPr/>
        <a:lstStyle/>
        <a:p>
          <a:endParaRPr lang="en-US"/>
        </a:p>
      </dgm:t>
    </dgm:pt>
    <dgm:pt modelId="{1986CD54-D207-42A5-87F1-66ACEA17CC1B}" type="pres">
      <dgm:prSet presAssocID="{D5F7FDE5-DD9E-49B9-BAB1-E222EBFF3C1D}" presName="Name0" presStyleCnt="0">
        <dgm:presLayoutVars>
          <dgm:dir/>
          <dgm:animLvl val="lvl"/>
          <dgm:resizeHandles val="exact"/>
        </dgm:presLayoutVars>
      </dgm:prSet>
      <dgm:spPr/>
    </dgm:pt>
    <dgm:pt modelId="{C81C8909-FE2B-4699-853E-7DFF9F616710}" type="pres">
      <dgm:prSet presAssocID="{A98DFCC5-2899-4F6E-B900-FE6795972847}" presName="linNode" presStyleCnt="0"/>
      <dgm:spPr/>
    </dgm:pt>
    <dgm:pt modelId="{E0719149-DE15-430D-B34A-0C7937AB6EB7}" type="pres">
      <dgm:prSet presAssocID="{A98DFCC5-2899-4F6E-B900-FE6795972847}" presName="parentText" presStyleLbl="node1" presStyleIdx="0" presStyleCnt="5">
        <dgm:presLayoutVars>
          <dgm:chMax val="1"/>
          <dgm:bulletEnabled val="1"/>
        </dgm:presLayoutVars>
      </dgm:prSet>
      <dgm:spPr/>
    </dgm:pt>
    <dgm:pt modelId="{5A6A8903-582F-4708-B670-1C708B321D9D}" type="pres">
      <dgm:prSet presAssocID="{FC14D20F-F7A5-404E-B15B-3286A487194A}" presName="sp" presStyleCnt="0"/>
      <dgm:spPr/>
    </dgm:pt>
    <dgm:pt modelId="{490E7CBE-C10D-442E-B0F0-A3D3F39CD83C}" type="pres">
      <dgm:prSet presAssocID="{39715BF7-85C0-49D4-82E4-C801904906A8}" presName="linNode" presStyleCnt="0"/>
      <dgm:spPr/>
    </dgm:pt>
    <dgm:pt modelId="{25AA5505-CB99-4458-A591-FC5D561DCAEE}" type="pres">
      <dgm:prSet presAssocID="{39715BF7-85C0-49D4-82E4-C801904906A8}" presName="parentText" presStyleLbl="node1" presStyleIdx="1" presStyleCnt="5">
        <dgm:presLayoutVars>
          <dgm:chMax val="1"/>
          <dgm:bulletEnabled val="1"/>
        </dgm:presLayoutVars>
      </dgm:prSet>
      <dgm:spPr/>
    </dgm:pt>
    <dgm:pt modelId="{4DBBCBE2-CB44-4BC6-9060-8B12F6804873}" type="pres">
      <dgm:prSet presAssocID="{AD1A8758-1C8C-4911-9703-402790A1F3CD}" presName="sp" presStyleCnt="0"/>
      <dgm:spPr/>
    </dgm:pt>
    <dgm:pt modelId="{7E9CE1A9-7888-4637-985D-7DE05128C8A3}" type="pres">
      <dgm:prSet presAssocID="{9B96DC41-D3BD-4BFC-8525-4BC7436A0EAB}" presName="linNode" presStyleCnt="0"/>
      <dgm:spPr/>
    </dgm:pt>
    <dgm:pt modelId="{6F797F58-3B61-4AD0-9E51-01DE9B75D648}" type="pres">
      <dgm:prSet presAssocID="{9B96DC41-D3BD-4BFC-8525-4BC7436A0EAB}" presName="parentText" presStyleLbl="node1" presStyleIdx="2" presStyleCnt="5">
        <dgm:presLayoutVars>
          <dgm:chMax val="1"/>
          <dgm:bulletEnabled val="1"/>
        </dgm:presLayoutVars>
      </dgm:prSet>
      <dgm:spPr/>
    </dgm:pt>
    <dgm:pt modelId="{EF75E42F-E0FC-46B4-906F-3D3B2CD97C5E}" type="pres">
      <dgm:prSet presAssocID="{3449C8E7-B1E2-44FD-A92C-E648CD046EE2}" presName="sp" presStyleCnt="0"/>
      <dgm:spPr/>
    </dgm:pt>
    <dgm:pt modelId="{2F55E8E6-B9D0-4C49-A8F2-7921BC327AB6}" type="pres">
      <dgm:prSet presAssocID="{6067EBF4-A2D0-4BE1-A9D6-F3FF07203B47}" presName="linNode" presStyleCnt="0"/>
      <dgm:spPr/>
    </dgm:pt>
    <dgm:pt modelId="{87A9A9A9-1AED-41E2-BC64-54CF72A8A0DC}" type="pres">
      <dgm:prSet presAssocID="{6067EBF4-A2D0-4BE1-A9D6-F3FF07203B47}" presName="parentText" presStyleLbl="node1" presStyleIdx="3" presStyleCnt="5">
        <dgm:presLayoutVars>
          <dgm:chMax val="1"/>
          <dgm:bulletEnabled val="1"/>
        </dgm:presLayoutVars>
      </dgm:prSet>
      <dgm:spPr/>
    </dgm:pt>
    <dgm:pt modelId="{B2486BA7-49BE-4F6B-83E4-5A114DCADEA3}" type="pres">
      <dgm:prSet presAssocID="{5AA88870-F6D2-4244-B407-9729BD76B852}" presName="sp" presStyleCnt="0"/>
      <dgm:spPr/>
    </dgm:pt>
    <dgm:pt modelId="{EF2116C0-CD65-44B6-B51C-8654832C8211}" type="pres">
      <dgm:prSet presAssocID="{37B050DF-50D2-4A41-9F26-7E184B1DF557}" presName="linNode" presStyleCnt="0"/>
      <dgm:spPr/>
    </dgm:pt>
    <dgm:pt modelId="{92F7B798-A849-4EAC-B771-EFC90F4C559B}" type="pres">
      <dgm:prSet presAssocID="{37B050DF-50D2-4A41-9F26-7E184B1DF557}" presName="parentText" presStyleLbl="node1" presStyleIdx="4" presStyleCnt="5">
        <dgm:presLayoutVars>
          <dgm:chMax val="1"/>
          <dgm:bulletEnabled val="1"/>
        </dgm:presLayoutVars>
      </dgm:prSet>
      <dgm:spPr/>
    </dgm:pt>
  </dgm:ptLst>
  <dgm:cxnLst>
    <dgm:cxn modelId="{EB3A4314-F272-4396-BF92-A83EB1444FB5}" type="presOf" srcId="{6067EBF4-A2D0-4BE1-A9D6-F3FF07203B47}" destId="{87A9A9A9-1AED-41E2-BC64-54CF72A8A0DC}" srcOrd="0" destOrd="0" presId="urn:microsoft.com/office/officeart/2005/8/layout/vList5"/>
    <dgm:cxn modelId="{21593A2C-7E2F-46EC-A820-85D974F9BDB0}" srcId="{D5F7FDE5-DD9E-49B9-BAB1-E222EBFF3C1D}" destId="{39715BF7-85C0-49D4-82E4-C801904906A8}" srcOrd="1" destOrd="0" parTransId="{00AFE2CC-3806-4DD4-8DDC-A2C454D7471D}" sibTransId="{AD1A8758-1C8C-4911-9703-402790A1F3CD}"/>
    <dgm:cxn modelId="{3990194C-D69F-4C0F-A76E-47BB28F2EED6}" type="presOf" srcId="{A98DFCC5-2899-4F6E-B900-FE6795972847}" destId="{E0719149-DE15-430D-B34A-0C7937AB6EB7}" srcOrd="0" destOrd="0" presId="urn:microsoft.com/office/officeart/2005/8/layout/vList5"/>
    <dgm:cxn modelId="{D957866C-53BD-4CB1-BC93-DAAC2946A990}" type="presOf" srcId="{9B96DC41-D3BD-4BFC-8525-4BC7436A0EAB}" destId="{6F797F58-3B61-4AD0-9E51-01DE9B75D648}" srcOrd="0" destOrd="0" presId="urn:microsoft.com/office/officeart/2005/8/layout/vList5"/>
    <dgm:cxn modelId="{A384536F-C04C-4926-BE88-CFAFC9B81057}" srcId="{D5F7FDE5-DD9E-49B9-BAB1-E222EBFF3C1D}" destId="{A98DFCC5-2899-4F6E-B900-FE6795972847}" srcOrd="0" destOrd="0" parTransId="{D0B2B019-B94B-4A2A-BB4F-AB062EC3D9D2}" sibTransId="{FC14D20F-F7A5-404E-B15B-3286A487194A}"/>
    <dgm:cxn modelId="{7613C35A-06DC-4E32-AFE6-05C420E49464}" srcId="{D5F7FDE5-DD9E-49B9-BAB1-E222EBFF3C1D}" destId="{6067EBF4-A2D0-4BE1-A9D6-F3FF07203B47}" srcOrd="3" destOrd="0" parTransId="{2ACC71F7-FBDC-42F2-9B37-A1CADACF5F03}" sibTransId="{5AA88870-F6D2-4244-B407-9729BD76B852}"/>
    <dgm:cxn modelId="{BEB35FB8-AA7E-451B-B079-78E5926B31A1}" type="presOf" srcId="{39715BF7-85C0-49D4-82E4-C801904906A8}" destId="{25AA5505-CB99-4458-A591-FC5D561DCAEE}" srcOrd="0" destOrd="0" presId="urn:microsoft.com/office/officeart/2005/8/layout/vList5"/>
    <dgm:cxn modelId="{5FCC57E4-7418-4901-B4DF-A5B4C3842A15}" srcId="{D5F7FDE5-DD9E-49B9-BAB1-E222EBFF3C1D}" destId="{37B050DF-50D2-4A41-9F26-7E184B1DF557}" srcOrd="4" destOrd="0" parTransId="{2010BA6D-B56C-4CA7-9EA9-EFA1E9F7FD40}" sibTransId="{90C9791F-ED73-4AF2-AC5E-241E395B099B}"/>
    <dgm:cxn modelId="{0F0191F1-6B65-458B-AEEF-8D1AA6FADB86}" srcId="{D5F7FDE5-DD9E-49B9-BAB1-E222EBFF3C1D}" destId="{9B96DC41-D3BD-4BFC-8525-4BC7436A0EAB}" srcOrd="2" destOrd="0" parTransId="{E5138455-FB60-45F8-9303-4D43D0B8B3CB}" sibTransId="{3449C8E7-B1E2-44FD-A92C-E648CD046EE2}"/>
    <dgm:cxn modelId="{870EB8D2-DEAE-4E52-9076-7107D0336DB7}" type="presOf" srcId="{37B050DF-50D2-4A41-9F26-7E184B1DF557}" destId="{92F7B798-A849-4EAC-B771-EFC90F4C559B}" srcOrd="0" destOrd="0" presId="urn:microsoft.com/office/officeart/2005/8/layout/vList5"/>
    <dgm:cxn modelId="{542164F7-CE58-4CC0-8A4B-26027BAC2511}" type="presOf" srcId="{D5F7FDE5-DD9E-49B9-BAB1-E222EBFF3C1D}" destId="{1986CD54-D207-42A5-87F1-66ACEA17CC1B}" srcOrd="0" destOrd="0" presId="urn:microsoft.com/office/officeart/2005/8/layout/vList5"/>
    <dgm:cxn modelId="{D40B8543-9BB7-465E-88CC-86E4E407F6F7}" type="presParOf" srcId="{1986CD54-D207-42A5-87F1-66ACEA17CC1B}" destId="{C81C8909-FE2B-4699-853E-7DFF9F616710}" srcOrd="0" destOrd="0" presId="urn:microsoft.com/office/officeart/2005/8/layout/vList5"/>
    <dgm:cxn modelId="{04AF10AA-F50F-4484-A18C-7465411B9995}" type="presParOf" srcId="{C81C8909-FE2B-4699-853E-7DFF9F616710}" destId="{E0719149-DE15-430D-B34A-0C7937AB6EB7}" srcOrd="0" destOrd="0" presId="urn:microsoft.com/office/officeart/2005/8/layout/vList5"/>
    <dgm:cxn modelId="{CC842150-99A2-493A-9FA6-D2DF6E3C6D7F}" type="presParOf" srcId="{1986CD54-D207-42A5-87F1-66ACEA17CC1B}" destId="{5A6A8903-582F-4708-B670-1C708B321D9D}" srcOrd="1" destOrd="0" presId="urn:microsoft.com/office/officeart/2005/8/layout/vList5"/>
    <dgm:cxn modelId="{00EFD2F5-0614-4EAB-99D6-34FA46E108F8}" type="presParOf" srcId="{1986CD54-D207-42A5-87F1-66ACEA17CC1B}" destId="{490E7CBE-C10D-442E-B0F0-A3D3F39CD83C}" srcOrd="2" destOrd="0" presId="urn:microsoft.com/office/officeart/2005/8/layout/vList5"/>
    <dgm:cxn modelId="{1BB89A7B-713D-4508-8CD7-7EC885C11AED}" type="presParOf" srcId="{490E7CBE-C10D-442E-B0F0-A3D3F39CD83C}" destId="{25AA5505-CB99-4458-A591-FC5D561DCAEE}" srcOrd="0" destOrd="0" presId="urn:microsoft.com/office/officeart/2005/8/layout/vList5"/>
    <dgm:cxn modelId="{FE80B036-C1EC-43EF-9973-37DD55579AAA}" type="presParOf" srcId="{1986CD54-D207-42A5-87F1-66ACEA17CC1B}" destId="{4DBBCBE2-CB44-4BC6-9060-8B12F6804873}" srcOrd="3" destOrd="0" presId="urn:microsoft.com/office/officeart/2005/8/layout/vList5"/>
    <dgm:cxn modelId="{BFB2CE4E-7686-4F3A-8D1E-5DCBA7DD6FBA}" type="presParOf" srcId="{1986CD54-D207-42A5-87F1-66ACEA17CC1B}" destId="{7E9CE1A9-7888-4637-985D-7DE05128C8A3}" srcOrd="4" destOrd="0" presId="urn:microsoft.com/office/officeart/2005/8/layout/vList5"/>
    <dgm:cxn modelId="{72D8EDD6-A693-4DE8-9950-08E66F0E1351}" type="presParOf" srcId="{7E9CE1A9-7888-4637-985D-7DE05128C8A3}" destId="{6F797F58-3B61-4AD0-9E51-01DE9B75D648}" srcOrd="0" destOrd="0" presId="urn:microsoft.com/office/officeart/2005/8/layout/vList5"/>
    <dgm:cxn modelId="{3C9EFE5A-FB1E-43AB-9560-53DFBDB745A6}" type="presParOf" srcId="{1986CD54-D207-42A5-87F1-66ACEA17CC1B}" destId="{EF75E42F-E0FC-46B4-906F-3D3B2CD97C5E}" srcOrd="5" destOrd="0" presId="urn:microsoft.com/office/officeart/2005/8/layout/vList5"/>
    <dgm:cxn modelId="{1CE84707-468F-4C93-A79D-504934B5C09F}" type="presParOf" srcId="{1986CD54-D207-42A5-87F1-66ACEA17CC1B}" destId="{2F55E8E6-B9D0-4C49-A8F2-7921BC327AB6}" srcOrd="6" destOrd="0" presId="urn:microsoft.com/office/officeart/2005/8/layout/vList5"/>
    <dgm:cxn modelId="{50C168C9-9346-4146-8994-129D26C694DC}" type="presParOf" srcId="{2F55E8E6-B9D0-4C49-A8F2-7921BC327AB6}" destId="{87A9A9A9-1AED-41E2-BC64-54CF72A8A0DC}" srcOrd="0" destOrd="0" presId="urn:microsoft.com/office/officeart/2005/8/layout/vList5"/>
    <dgm:cxn modelId="{F8995BA2-37A1-4B03-A5D7-01A0D97151F5}" type="presParOf" srcId="{1986CD54-D207-42A5-87F1-66ACEA17CC1B}" destId="{B2486BA7-49BE-4F6B-83E4-5A114DCADEA3}" srcOrd="7" destOrd="0" presId="urn:microsoft.com/office/officeart/2005/8/layout/vList5"/>
    <dgm:cxn modelId="{98CE9E46-B635-4FF8-93FD-E992289CD204}" type="presParOf" srcId="{1986CD54-D207-42A5-87F1-66ACEA17CC1B}" destId="{EF2116C0-CD65-44B6-B51C-8654832C8211}" srcOrd="8" destOrd="0" presId="urn:microsoft.com/office/officeart/2005/8/layout/vList5"/>
    <dgm:cxn modelId="{935C9E3B-E3E3-44CD-812B-1536C1211573}" type="presParOf" srcId="{EF2116C0-CD65-44B6-B51C-8654832C8211}" destId="{92F7B798-A849-4EAC-B771-EFC90F4C559B}"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6000B12-D3DD-4FE4-8E7B-151132FAC3F1}"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BE5C4562-C88C-41ED-BFC8-2E9E49F3C03B}">
      <dgm:prSet/>
      <dgm:spPr/>
      <dgm:t>
        <a:bodyPr/>
        <a:lstStyle/>
        <a:p>
          <a:pPr>
            <a:defRPr cap="all"/>
          </a:pPr>
          <a:r>
            <a:rPr lang="en-US"/>
            <a:t>Induction</a:t>
          </a:r>
        </a:p>
      </dgm:t>
    </dgm:pt>
    <dgm:pt modelId="{E0974032-B2E5-40B7-A92E-C0B93A9C898C}" type="parTrans" cxnId="{B3FADD49-28AD-4844-B38E-AC145CFD79A8}">
      <dgm:prSet/>
      <dgm:spPr/>
      <dgm:t>
        <a:bodyPr/>
        <a:lstStyle/>
        <a:p>
          <a:endParaRPr lang="en-US"/>
        </a:p>
      </dgm:t>
    </dgm:pt>
    <dgm:pt modelId="{F05BD726-6F10-4D92-AAC1-0491028AEE63}" type="sibTrans" cxnId="{B3FADD49-28AD-4844-B38E-AC145CFD79A8}">
      <dgm:prSet/>
      <dgm:spPr/>
      <dgm:t>
        <a:bodyPr/>
        <a:lstStyle/>
        <a:p>
          <a:endParaRPr lang="en-US"/>
        </a:p>
      </dgm:t>
    </dgm:pt>
    <dgm:pt modelId="{EAEAABD9-9899-4A66-B579-5DD506D030E2}">
      <dgm:prSet/>
      <dgm:spPr/>
      <dgm:t>
        <a:bodyPr/>
        <a:lstStyle/>
        <a:p>
          <a:pPr>
            <a:defRPr cap="all"/>
          </a:pPr>
          <a:r>
            <a:rPr lang="en-US"/>
            <a:t>Lectures at Ulsters University</a:t>
          </a:r>
        </a:p>
      </dgm:t>
    </dgm:pt>
    <dgm:pt modelId="{A66D6631-3E71-4F2C-B152-DD9415382112}" type="parTrans" cxnId="{5A9ED2C5-2409-404B-BC60-D0D17CB6E6DD}">
      <dgm:prSet/>
      <dgm:spPr/>
      <dgm:t>
        <a:bodyPr/>
        <a:lstStyle/>
        <a:p>
          <a:endParaRPr lang="en-US"/>
        </a:p>
      </dgm:t>
    </dgm:pt>
    <dgm:pt modelId="{64E40159-9F62-49E1-8913-5C207F7AB831}" type="sibTrans" cxnId="{5A9ED2C5-2409-404B-BC60-D0D17CB6E6DD}">
      <dgm:prSet/>
      <dgm:spPr/>
      <dgm:t>
        <a:bodyPr/>
        <a:lstStyle/>
        <a:p>
          <a:endParaRPr lang="en-US"/>
        </a:p>
      </dgm:t>
    </dgm:pt>
    <dgm:pt modelId="{39A8762B-041B-4768-9653-58C87DBBDC5C}">
      <dgm:prSet/>
      <dgm:spPr/>
      <dgm:t>
        <a:bodyPr/>
        <a:lstStyle/>
        <a:p>
          <a:pPr>
            <a:defRPr cap="all"/>
          </a:pPr>
          <a:r>
            <a:rPr lang="en-US"/>
            <a:t>Social work conference &amp; more</a:t>
          </a:r>
        </a:p>
      </dgm:t>
    </dgm:pt>
    <dgm:pt modelId="{41843D44-5F53-44C5-A642-1ADEC9C51128}" type="parTrans" cxnId="{6E68A882-C337-447C-BDD5-19BD8C0A80FE}">
      <dgm:prSet/>
      <dgm:spPr/>
      <dgm:t>
        <a:bodyPr/>
        <a:lstStyle/>
        <a:p>
          <a:endParaRPr lang="en-US"/>
        </a:p>
      </dgm:t>
    </dgm:pt>
    <dgm:pt modelId="{7040B98B-5533-43B1-BF95-D4C136889F18}" type="sibTrans" cxnId="{6E68A882-C337-447C-BDD5-19BD8C0A80FE}">
      <dgm:prSet/>
      <dgm:spPr/>
      <dgm:t>
        <a:bodyPr/>
        <a:lstStyle/>
        <a:p>
          <a:endParaRPr lang="en-US"/>
        </a:p>
      </dgm:t>
    </dgm:pt>
    <dgm:pt modelId="{39C4E891-845F-4FDD-93D4-615B7CF40115}">
      <dgm:prSet/>
      <dgm:spPr/>
      <dgm:t>
        <a:bodyPr/>
        <a:lstStyle/>
        <a:p>
          <a:pPr>
            <a:defRPr cap="all"/>
          </a:pPr>
          <a:r>
            <a:rPr lang="en-US"/>
            <a:t>Lunch seminars/ coffee mornings</a:t>
          </a:r>
        </a:p>
      </dgm:t>
    </dgm:pt>
    <dgm:pt modelId="{E027760C-2851-40E8-A7D1-C5563DAC1B24}" type="parTrans" cxnId="{3CD5B12E-395F-4EB8-BA4F-358B3CBBC86E}">
      <dgm:prSet/>
      <dgm:spPr/>
      <dgm:t>
        <a:bodyPr/>
        <a:lstStyle/>
        <a:p>
          <a:endParaRPr lang="en-US"/>
        </a:p>
      </dgm:t>
    </dgm:pt>
    <dgm:pt modelId="{3C447C01-7AA3-45D9-A274-673CCB700C33}" type="sibTrans" cxnId="{3CD5B12E-395F-4EB8-BA4F-358B3CBBC86E}">
      <dgm:prSet/>
      <dgm:spPr/>
      <dgm:t>
        <a:bodyPr/>
        <a:lstStyle/>
        <a:p>
          <a:endParaRPr lang="en-US"/>
        </a:p>
      </dgm:t>
    </dgm:pt>
    <dgm:pt modelId="{6A0DFCC0-E508-4D20-B9F7-920FE10D8E53}" type="pres">
      <dgm:prSet presAssocID="{56000B12-D3DD-4FE4-8E7B-151132FAC3F1}" presName="root" presStyleCnt="0">
        <dgm:presLayoutVars>
          <dgm:dir/>
          <dgm:resizeHandles val="exact"/>
        </dgm:presLayoutVars>
      </dgm:prSet>
      <dgm:spPr/>
    </dgm:pt>
    <dgm:pt modelId="{56DD8356-3855-499C-AEA6-C1C234061231}" type="pres">
      <dgm:prSet presAssocID="{BE5C4562-C88C-41ED-BFC8-2E9E49F3C03B}" presName="compNode" presStyleCnt="0"/>
      <dgm:spPr/>
    </dgm:pt>
    <dgm:pt modelId="{E7998BF4-7EDA-474B-8356-15A2DE766AE1}" type="pres">
      <dgm:prSet presAssocID="{BE5C4562-C88C-41ED-BFC8-2E9E49F3C03B}" presName="iconBgRect" presStyleLbl="bgShp" presStyleIdx="0" presStyleCnt="4"/>
      <dgm:spPr>
        <a:prstGeom prst="round2DiagRect">
          <a:avLst>
            <a:gd name="adj1" fmla="val 29727"/>
            <a:gd name="adj2" fmla="val 0"/>
          </a:avLst>
        </a:prstGeom>
      </dgm:spPr>
    </dgm:pt>
    <dgm:pt modelId="{552D3480-2137-4333-9B8F-7EE9696B5EFB}" type="pres">
      <dgm:prSet presAssocID="{BE5C4562-C88C-41ED-BFC8-2E9E49F3C03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acher"/>
        </a:ext>
      </dgm:extLst>
    </dgm:pt>
    <dgm:pt modelId="{EE4EBE0F-5B7B-4516-919F-D5D750F70050}" type="pres">
      <dgm:prSet presAssocID="{BE5C4562-C88C-41ED-BFC8-2E9E49F3C03B}" presName="spaceRect" presStyleCnt="0"/>
      <dgm:spPr/>
    </dgm:pt>
    <dgm:pt modelId="{D29FD3FF-5418-4A9E-BA09-1514206008E7}" type="pres">
      <dgm:prSet presAssocID="{BE5C4562-C88C-41ED-BFC8-2E9E49F3C03B}" presName="textRect" presStyleLbl="revTx" presStyleIdx="0" presStyleCnt="4">
        <dgm:presLayoutVars>
          <dgm:chMax val="1"/>
          <dgm:chPref val="1"/>
        </dgm:presLayoutVars>
      </dgm:prSet>
      <dgm:spPr/>
    </dgm:pt>
    <dgm:pt modelId="{D7D5D271-0B58-468F-96D0-016D7A8685C4}" type="pres">
      <dgm:prSet presAssocID="{F05BD726-6F10-4D92-AAC1-0491028AEE63}" presName="sibTrans" presStyleCnt="0"/>
      <dgm:spPr/>
    </dgm:pt>
    <dgm:pt modelId="{C761FFF2-28B3-4AE1-A967-E7CFEF104D3A}" type="pres">
      <dgm:prSet presAssocID="{EAEAABD9-9899-4A66-B579-5DD506D030E2}" presName="compNode" presStyleCnt="0"/>
      <dgm:spPr/>
    </dgm:pt>
    <dgm:pt modelId="{4667DABB-2541-493E-AE8A-E3721155CB99}" type="pres">
      <dgm:prSet presAssocID="{EAEAABD9-9899-4A66-B579-5DD506D030E2}" presName="iconBgRect" presStyleLbl="bgShp" presStyleIdx="1" presStyleCnt="4"/>
      <dgm:spPr>
        <a:prstGeom prst="round2DiagRect">
          <a:avLst>
            <a:gd name="adj1" fmla="val 29727"/>
            <a:gd name="adj2" fmla="val 0"/>
          </a:avLst>
        </a:prstGeom>
      </dgm:spPr>
    </dgm:pt>
    <dgm:pt modelId="{5F54C2B9-17AB-48AF-87C8-53D7F1987D11}" type="pres">
      <dgm:prSet presAssocID="{EAEAABD9-9899-4A66-B579-5DD506D030E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ecturer"/>
        </a:ext>
      </dgm:extLst>
    </dgm:pt>
    <dgm:pt modelId="{A2432DBB-F470-4B56-B1F1-6ED359467585}" type="pres">
      <dgm:prSet presAssocID="{EAEAABD9-9899-4A66-B579-5DD506D030E2}" presName="spaceRect" presStyleCnt="0"/>
      <dgm:spPr/>
    </dgm:pt>
    <dgm:pt modelId="{5CBA9EAC-EE45-4A3C-A47F-2299080753E1}" type="pres">
      <dgm:prSet presAssocID="{EAEAABD9-9899-4A66-B579-5DD506D030E2}" presName="textRect" presStyleLbl="revTx" presStyleIdx="1" presStyleCnt="4">
        <dgm:presLayoutVars>
          <dgm:chMax val="1"/>
          <dgm:chPref val="1"/>
        </dgm:presLayoutVars>
      </dgm:prSet>
      <dgm:spPr/>
    </dgm:pt>
    <dgm:pt modelId="{C43CE515-D5C0-4584-9717-DC2A98D19B1D}" type="pres">
      <dgm:prSet presAssocID="{64E40159-9F62-49E1-8913-5C207F7AB831}" presName="sibTrans" presStyleCnt="0"/>
      <dgm:spPr/>
    </dgm:pt>
    <dgm:pt modelId="{03A8FC94-62BF-4848-B70B-A7FA705C3505}" type="pres">
      <dgm:prSet presAssocID="{39A8762B-041B-4768-9653-58C87DBBDC5C}" presName="compNode" presStyleCnt="0"/>
      <dgm:spPr/>
    </dgm:pt>
    <dgm:pt modelId="{5F256A6D-3D83-4CE3-9A6F-F77C1F876BE8}" type="pres">
      <dgm:prSet presAssocID="{39A8762B-041B-4768-9653-58C87DBBDC5C}" presName="iconBgRect" presStyleLbl="bgShp" presStyleIdx="2" presStyleCnt="4"/>
      <dgm:spPr>
        <a:prstGeom prst="round2DiagRect">
          <a:avLst>
            <a:gd name="adj1" fmla="val 29727"/>
            <a:gd name="adj2" fmla="val 0"/>
          </a:avLst>
        </a:prstGeom>
      </dgm:spPr>
    </dgm:pt>
    <dgm:pt modelId="{ECD9821F-14A1-45AD-A624-4DC2200463A9}" type="pres">
      <dgm:prSet presAssocID="{39A8762B-041B-4768-9653-58C87DBBDC5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ocial Network"/>
        </a:ext>
      </dgm:extLst>
    </dgm:pt>
    <dgm:pt modelId="{FB763AF9-0A81-4ECC-BFD0-91A7572405C3}" type="pres">
      <dgm:prSet presAssocID="{39A8762B-041B-4768-9653-58C87DBBDC5C}" presName="spaceRect" presStyleCnt="0"/>
      <dgm:spPr/>
    </dgm:pt>
    <dgm:pt modelId="{6B29FD36-13F8-4FCB-BE83-21347F05A8FE}" type="pres">
      <dgm:prSet presAssocID="{39A8762B-041B-4768-9653-58C87DBBDC5C}" presName="textRect" presStyleLbl="revTx" presStyleIdx="2" presStyleCnt="4">
        <dgm:presLayoutVars>
          <dgm:chMax val="1"/>
          <dgm:chPref val="1"/>
        </dgm:presLayoutVars>
      </dgm:prSet>
      <dgm:spPr/>
    </dgm:pt>
    <dgm:pt modelId="{580E0650-D8DE-4CF0-AA04-16774DA63883}" type="pres">
      <dgm:prSet presAssocID="{7040B98B-5533-43B1-BF95-D4C136889F18}" presName="sibTrans" presStyleCnt="0"/>
      <dgm:spPr/>
    </dgm:pt>
    <dgm:pt modelId="{81534A24-865B-4AF4-BBEC-678DA754E9F0}" type="pres">
      <dgm:prSet presAssocID="{39C4E891-845F-4FDD-93D4-615B7CF40115}" presName="compNode" presStyleCnt="0"/>
      <dgm:spPr/>
    </dgm:pt>
    <dgm:pt modelId="{D5EAC77C-E9E1-473E-A028-E87B2A1C01CB}" type="pres">
      <dgm:prSet presAssocID="{39C4E891-845F-4FDD-93D4-615B7CF40115}" presName="iconBgRect" presStyleLbl="bgShp" presStyleIdx="3" presStyleCnt="4"/>
      <dgm:spPr>
        <a:prstGeom prst="round2DiagRect">
          <a:avLst>
            <a:gd name="adj1" fmla="val 29727"/>
            <a:gd name="adj2" fmla="val 0"/>
          </a:avLst>
        </a:prstGeom>
      </dgm:spPr>
    </dgm:pt>
    <dgm:pt modelId="{45B5C992-1E56-43F7-9F14-071F5F0C79D9}" type="pres">
      <dgm:prSet presAssocID="{39C4E891-845F-4FDD-93D4-615B7CF4011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ffee"/>
        </a:ext>
      </dgm:extLst>
    </dgm:pt>
    <dgm:pt modelId="{E1B96043-E9B8-4570-92BA-E0E4E0405F53}" type="pres">
      <dgm:prSet presAssocID="{39C4E891-845F-4FDD-93D4-615B7CF40115}" presName="spaceRect" presStyleCnt="0"/>
      <dgm:spPr/>
    </dgm:pt>
    <dgm:pt modelId="{B0C544EF-A6C0-41EB-A347-D0682B15B32E}" type="pres">
      <dgm:prSet presAssocID="{39C4E891-845F-4FDD-93D4-615B7CF40115}" presName="textRect" presStyleLbl="revTx" presStyleIdx="3" presStyleCnt="4">
        <dgm:presLayoutVars>
          <dgm:chMax val="1"/>
          <dgm:chPref val="1"/>
        </dgm:presLayoutVars>
      </dgm:prSet>
      <dgm:spPr/>
    </dgm:pt>
  </dgm:ptLst>
  <dgm:cxnLst>
    <dgm:cxn modelId="{3CD5B12E-395F-4EB8-BA4F-358B3CBBC86E}" srcId="{56000B12-D3DD-4FE4-8E7B-151132FAC3F1}" destId="{39C4E891-845F-4FDD-93D4-615B7CF40115}" srcOrd="3" destOrd="0" parTransId="{E027760C-2851-40E8-A7D1-C5563DAC1B24}" sibTransId="{3C447C01-7AA3-45D9-A274-673CCB700C33}"/>
    <dgm:cxn modelId="{11E7ED36-DF28-42A1-AAFD-F6D575206079}" type="presOf" srcId="{BE5C4562-C88C-41ED-BFC8-2E9E49F3C03B}" destId="{D29FD3FF-5418-4A9E-BA09-1514206008E7}" srcOrd="0" destOrd="0" presId="urn:microsoft.com/office/officeart/2018/5/layout/IconLeafLabelList"/>
    <dgm:cxn modelId="{2C0B255E-5F88-4D05-B4A4-7AD009825661}" type="presOf" srcId="{39C4E891-845F-4FDD-93D4-615B7CF40115}" destId="{B0C544EF-A6C0-41EB-A347-D0682B15B32E}" srcOrd="0" destOrd="0" presId="urn:microsoft.com/office/officeart/2018/5/layout/IconLeafLabelList"/>
    <dgm:cxn modelId="{B3FADD49-28AD-4844-B38E-AC145CFD79A8}" srcId="{56000B12-D3DD-4FE4-8E7B-151132FAC3F1}" destId="{BE5C4562-C88C-41ED-BFC8-2E9E49F3C03B}" srcOrd="0" destOrd="0" parTransId="{E0974032-B2E5-40B7-A92E-C0B93A9C898C}" sibTransId="{F05BD726-6F10-4D92-AAC1-0491028AEE63}"/>
    <dgm:cxn modelId="{6E68A882-C337-447C-BDD5-19BD8C0A80FE}" srcId="{56000B12-D3DD-4FE4-8E7B-151132FAC3F1}" destId="{39A8762B-041B-4768-9653-58C87DBBDC5C}" srcOrd="2" destOrd="0" parTransId="{41843D44-5F53-44C5-A642-1ADEC9C51128}" sibTransId="{7040B98B-5533-43B1-BF95-D4C136889F18}"/>
    <dgm:cxn modelId="{01FC8690-2B10-42D6-9D95-8C37436C4626}" type="presOf" srcId="{39A8762B-041B-4768-9653-58C87DBBDC5C}" destId="{6B29FD36-13F8-4FCB-BE83-21347F05A8FE}" srcOrd="0" destOrd="0" presId="urn:microsoft.com/office/officeart/2018/5/layout/IconLeafLabelList"/>
    <dgm:cxn modelId="{EFFFD091-27A4-472A-A165-A3287E49378B}" type="presOf" srcId="{EAEAABD9-9899-4A66-B579-5DD506D030E2}" destId="{5CBA9EAC-EE45-4A3C-A47F-2299080753E1}" srcOrd="0" destOrd="0" presId="urn:microsoft.com/office/officeart/2018/5/layout/IconLeafLabelList"/>
    <dgm:cxn modelId="{5A9ED2C5-2409-404B-BC60-D0D17CB6E6DD}" srcId="{56000B12-D3DD-4FE4-8E7B-151132FAC3F1}" destId="{EAEAABD9-9899-4A66-B579-5DD506D030E2}" srcOrd="1" destOrd="0" parTransId="{A66D6631-3E71-4F2C-B152-DD9415382112}" sibTransId="{64E40159-9F62-49E1-8913-5C207F7AB831}"/>
    <dgm:cxn modelId="{B23694F9-A1B3-4951-A81D-18CC17E701C5}" type="presOf" srcId="{56000B12-D3DD-4FE4-8E7B-151132FAC3F1}" destId="{6A0DFCC0-E508-4D20-B9F7-920FE10D8E53}" srcOrd="0" destOrd="0" presId="urn:microsoft.com/office/officeart/2018/5/layout/IconLeafLabelList"/>
    <dgm:cxn modelId="{659BC9E2-1DDA-4B34-A899-FDBC358E1222}" type="presParOf" srcId="{6A0DFCC0-E508-4D20-B9F7-920FE10D8E53}" destId="{56DD8356-3855-499C-AEA6-C1C234061231}" srcOrd="0" destOrd="0" presId="urn:microsoft.com/office/officeart/2018/5/layout/IconLeafLabelList"/>
    <dgm:cxn modelId="{5742A8C1-AF9B-43A5-A86E-B21AF9055C96}" type="presParOf" srcId="{56DD8356-3855-499C-AEA6-C1C234061231}" destId="{E7998BF4-7EDA-474B-8356-15A2DE766AE1}" srcOrd="0" destOrd="0" presId="urn:microsoft.com/office/officeart/2018/5/layout/IconLeafLabelList"/>
    <dgm:cxn modelId="{6B31D4B7-30B8-41D9-80A2-279A76AA718B}" type="presParOf" srcId="{56DD8356-3855-499C-AEA6-C1C234061231}" destId="{552D3480-2137-4333-9B8F-7EE9696B5EFB}" srcOrd="1" destOrd="0" presId="urn:microsoft.com/office/officeart/2018/5/layout/IconLeafLabelList"/>
    <dgm:cxn modelId="{515C8302-E913-463C-B9A6-2A20F798A6C0}" type="presParOf" srcId="{56DD8356-3855-499C-AEA6-C1C234061231}" destId="{EE4EBE0F-5B7B-4516-919F-D5D750F70050}" srcOrd="2" destOrd="0" presId="urn:microsoft.com/office/officeart/2018/5/layout/IconLeafLabelList"/>
    <dgm:cxn modelId="{6FFD5BE5-ECB7-40AB-B682-763C3EC1B661}" type="presParOf" srcId="{56DD8356-3855-499C-AEA6-C1C234061231}" destId="{D29FD3FF-5418-4A9E-BA09-1514206008E7}" srcOrd="3" destOrd="0" presId="urn:microsoft.com/office/officeart/2018/5/layout/IconLeafLabelList"/>
    <dgm:cxn modelId="{0DFC7AA9-E527-4B61-B585-62B00051C6C8}" type="presParOf" srcId="{6A0DFCC0-E508-4D20-B9F7-920FE10D8E53}" destId="{D7D5D271-0B58-468F-96D0-016D7A8685C4}" srcOrd="1" destOrd="0" presId="urn:microsoft.com/office/officeart/2018/5/layout/IconLeafLabelList"/>
    <dgm:cxn modelId="{C1D3F696-1F5D-4286-AD6D-CA052704A915}" type="presParOf" srcId="{6A0DFCC0-E508-4D20-B9F7-920FE10D8E53}" destId="{C761FFF2-28B3-4AE1-A967-E7CFEF104D3A}" srcOrd="2" destOrd="0" presId="urn:microsoft.com/office/officeart/2018/5/layout/IconLeafLabelList"/>
    <dgm:cxn modelId="{9B037E29-B2BA-4178-8D66-D708389B5673}" type="presParOf" srcId="{C761FFF2-28B3-4AE1-A967-E7CFEF104D3A}" destId="{4667DABB-2541-493E-AE8A-E3721155CB99}" srcOrd="0" destOrd="0" presId="urn:microsoft.com/office/officeart/2018/5/layout/IconLeafLabelList"/>
    <dgm:cxn modelId="{6C00EBA8-7E7B-4129-BBA4-9BDE27675BC7}" type="presParOf" srcId="{C761FFF2-28B3-4AE1-A967-E7CFEF104D3A}" destId="{5F54C2B9-17AB-48AF-87C8-53D7F1987D11}" srcOrd="1" destOrd="0" presId="urn:microsoft.com/office/officeart/2018/5/layout/IconLeafLabelList"/>
    <dgm:cxn modelId="{9C9550F5-042A-4623-9966-ECC5A719BF9E}" type="presParOf" srcId="{C761FFF2-28B3-4AE1-A967-E7CFEF104D3A}" destId="{A2432DBB-F470-4B56-B1F1-6ED359467585}" srcOrd="2" destOrd="0" presId="urn:microsoft.com/office/officeart/2018/5/layout/IconLeafLabelList"/>
    <dgm:cxn modelId="{3C9B410F-C030-469B-9C1C-130AD5283681}" type="presParOf" srcId="{C761FFF2-28B3-4AE1-A967-E7CFEF104D3A}" destId="{5CBA9EAC-EE45-4A3C-A47F-2299080753E1}" srcOrd="3" destOrd="0" presId="urn:microsoft.com/office/officeart/2018/5/layout/IconLeafLabelList"/>
    <dgm:cxn modelId="{CD1ED7C5-6648-4D58-865E-3DF9C0E43B7D}" type="presParOf" srcId="{6A0DFCC0-E508-4D20-B9F7-920FE10D8E53}" destId="{C43CE515-D5C0-4584-9717-DC2A98D19B1D}" srcOrd="3" destOrd="0" presId="urn:microsoft.com/office/officeart/2018/5/layout/IconLeafLabelList"/>
    <dgm:cxn modelId="{EEB06AFC-B250-40C4-9270-27E98E796550}" type="presParOf" srcId="{6A0DFCC0-E508-4D20-B9F7-920FE10D8E53}" destId="{03A8FC94-62BF-4848-B70B-A7FA705C3505}" srcOrd="4" destOrd="0" presId="urn:microsoft.com/office/officeart/2018/5/layout/IconLeafLabelList"/>
    <dgm:cxn modelId="{76F5A407-1B44-4C7A-9BC3-FAFBBEE35218}" type="presParOf" srcId="{03A8FC94-62BF-4848-B70B-A7FA705C3505}" destId="{5F256A6D-3D83-4CE3-9A6F-F77C1F876BE8}" srcOrd="0" destOrd="0" presId="urn:microsoft.com/office/officeart/2018/5/layout/IconLeafLabelList"/>
    <dgm:cxn modelId="{74FC829B-8DD0-44C9-911B-F47FCCB04BB1}" type="presParOf" srcId="{03A8FC94-62BF-4848-B70B-A7FA705C3505}" destId="{ECD9821F-14A1-45AD-A624-4DC2200463A9}" srcOrd="1" destOrd="0" presId="urn:microsoft.com/office/officeart/2018/5/layout/IconLeafLabelList"/>
    <dgm:cxn modelId="{67313052-BA6A-4CF0-BAAC-4077FD4C9D7D}" type="presParOf" srcId="{03A8FC94-62BF-4848-B70B-A7FA705C3505}" destId="{FB763AF9-0A81-4ECC-BFD0-91A7572405C3}" srcOrd="2" destOrd="0" presId="urn:microsoft.com/office/officeart/2018/5/layout/IconLeafLabelList"/>
    <dgm:cxn modelId="{D05FAFB1-B9FC-491B-8D34-B802CF6B0F55}" type="presParOf" srcId="{03A8FC94-62BF-4848-B70B-A7FA705C3505}" destId="{6B29FD36-13F8-4FCB-BE83-21347F05A8FE}" srcOrd="3" destOrd="0" presId="urn:microsoft.com/office/officeart/2018/5/layout/IconLeafLabelList"/>
    <dgm:cxn modelId="{06C88D64-6DF1-4A1F-BC77-7FE3B42EFF66}" type="presParOf" srcId="{6A0DFCC0-E508-4D20-B9F7-920FE10D8E53}" destId="{580E0650-D8DE-4CF0-AA04-16774DA63883}" srcOrd="5" destOrd="0" presId="urn:microsoft.com/office/officeart/2018/5/layout/IconLeafLabelList"/>
    <dgm:cxn modelId="{A5637716-333C-426D-9C51-4EDCB21D6A9E}" type="presParOf" srcId="{6A0DFCC0-E508-4D20-B9F7-920FE10D8E53}" destId="{81534A24-865B-4AF4-BBEC-678DA754E9F0}" srcOrd="6" destOrd="0" presId="urn:microsoft.com/office/officeart/2018/5/layout/IconLeafLabelList"/>
    <dgm:cxn modelId="{098A405D-000C-4335-918D-9E33D54CFA97}" type="presParOf" srcId="{81534A24-865B-4AF4-BBEC-678DA754E9F0}" destId="{D5EAC77C-E9E1-473E-A028-E87B2A1C01CB}" srcOrd="0" destOrd="0" presId="urn:microsoft.com/office/officeart/2018/5/layout/IconLeafLabelList"/>
    <dgm:cxn modelId="{2B795D6F-9371-4C77-8C82-143B2B0C5C8E}" type="presParOf" srcId="{81534A24-865B-4AF4-BBEC-678DA754E9F0}" destId="{45B5C992-1E56-43F7-9F14-071F5F0C79D9}" srcOrd="1" destOrd="0" presId="urn:microsoft.com/office/officeart/2018/5/layout/IconLeafLabelList"/>
    <dgm:cxn modelId="{0772C74D-B34A-42D8-A55B-3DE5A2E4F902}" type="presParOf" srcId="{81534A24-865B-4AF4-BBEC-678DA754E9F0}" destId="{E1B96043-E9B8-4570-92BA-E0E4E0405F53}" srcOrd="2" destOrd="0" presId="urn:microsoft.com/office/officeart/2018/5/layout/IconLeafLabelList"/>
    <dgm:cxn modelId="{1815F061-948E-4910-A220-92958B08EAC5}" type="presParOf" srcId="{81534A24-865B-4AF4-BBEC-678DA754E9F0}" destId="{B0C544EF-A6C0-41EB-A347-D0682B15B32E}"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519DAD3-9C1C-4694-9209-C1C60CD016DC}"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4DE93639-2FDE-4A64-832C-4014AFD17962}">
      <dgm:prSet/>
      <dgm:spPr/>
      <dgm:t>
        <a:bodyPr/>
        <a:lstStyle/>
        <a:p>
          <a:r>
            <a:rPr lang="en-US"/>
            <a:t>Further research into the relationship between probation supervision and desistance &amp; role/impact of the probation officer</a:t>
          </a:r>
        </a:p>
      </dgm:t>
    </dgm:pt>
    <dgm:pt modelId="{7DEDB257-3160-4326-897D-072B45364B62}" type="parTrans" cxnId="{3FB4349B-3A10-43BA-B05E-4CAA62F7F7A6}">
      <dgm:prSet/>
      <dgm:spPr/>
      <dgm:t>
        <a:bodyPr/>
        <a:lstStyle/>
        <a:p>
          <a:endParaRPr lang="en-US"/>
        </a:p>
      </dgm:t>
    </dgm:pt>
    <dgm:pt modelId="{E7D4FDE7-7DB8-488E-AE22-BF3A5DFEAB1D}" type="sibTrans" cxnId="{3FB4349B-3A10-43BA-B05E-4CAA62F7F7A6}">
      <dgm:prSet/>
      <dgm:spPr/>
      <dgm:t>
        <a:bodyPr/>
        <a:lstStyle/>
        <a:p>
          <a:endParaRPr lang="en-US"/>
        </a:p>
      </dgm:t>
    </dgm:pt>
    <dgm:pt modelId="{DA1E667E-1C81-47BB-B991-0D9D1021F41F}">
      <dgm:prSet/>
      <dgm:spPr/>
      <dgm:t>
        <a:bodyPr/>
        <a:lstStyle/>
        <a:p>
          <a:r>
            <a:rPr lang="en-US" dirty="0"/>
            <a:t>More emphasis on the criminal justice system at undergraduate level (widening the training agenda)</a:t>
          </a:r>
        </a:p>
      </dgm:t>
    </dgm:pt>
    <dgm:pt modelId="{24A3CF81-05BF-4741-9049-D51C5C0720D6}" type="parTrans" cxnId="{BD4BEBF4-FC96-46E1-A3D0-392D68F23963}">
      <dgm:prSet/>
      <dgm:spPr/>
      <dgm:t>
        <a:bodyPr/>
        <a:lstStyle/>
        <a:p>
          <a:endParaRPr lang="en-US"/>
        </a:p>
      </dgm:t>
    </dgm:pt>
    <dgm:pt modelId="{4D4A3326-ED04-4BFA-A0B5-1F5BCA5DD4C1}" type="sibTrans" cxnId="{BD4BEBF4-FC96-46E1-A3D0-392D68F23963}">
      <dgm:prSet/>
      <dgm:spPr/>
      <dgm:t>
        <a:bodyPr/>
        <a:lstStyle/>
        <a:p>
          <a:endParaRPr lang="en-US"/>
        </a:p>
      </dgm:t>
    </dgm:pt>
    <dgm:pt modelId="{D882C208-EA16-405C-976B-316838D0A0F1}">
      <dgm:prSet/>
      <dgm:spPr/>
      <dgm:t>
        <a:bodyPr/>
        <a:lstStyle/>
        <a:p>
          <a:r>
            <a:rPr lang="en-US"/>
            <a:t>Realise the envisioning of the emancipatory movement </a:t>
          </a:r>
        </a:p>
      </dgm:t>
    </dgm:pt>
    <dgm:pt modelId="{B022ACE2-2F04-49CC-AD34-77D1BB25D0F4}" type="parTrans" cxnId="{0E21D208-33B7-4E92-AAA3-A4C71D3E7490}">
      <dgm:prSet/>
      <dgm:spPr/>
      <dgm:t>
        <a:bodyPr/>
        <a:lstStyle/>
        <a:p>
          <a:endParaRPr lang="en-US"/>
        </a:p>
      </dgm:t>
    </dgm:pt>
    <dgm:pt modelId="{9983520F-E9B5-4EE3-B4D6-ABA308682315}" type="sibTrans" cxnId="{0E21D208-33B7-4E92-AAA3-A4C71D3E7490}">
      <dgm:prSet/>
      <dgm:spPr/>
      <dgm:t>
        <a:bodyPr/>
        <a:lstStyle/>
        <a:p>
          <a:endParaRPr lang="en-US"/>
        </a:p>
      </dgm:t>
    </dgm:pt>
    <dgm:pt modelId="{C559F3E3-904B-4ECE-A449-6DBB88935A05}">
      <dgm:prSet/>
      <dgm:spPr/>
      <dgm:t>
        <a:bodyPr/>
        <a:lstStyle/>
        <a:p>
          <a:r>
            <a:rPr lang="en-US"/>
            <a:t>Promotion of service-user lead initiatives/co-production</a:t>
          </a:r>
        </a:p>
      </dgm:t>
    </dgm:pt>
    <dgm:pt modelId="{B140B47B-71BF-4B0C-A675-3680FA53DCB5}" type="parTrans" cxnId="{A90B6231-1173-4D0C-9DD7-B61ED592939F}">
      <dgm:prSet/>
      <dgm:spPr/>
      <dgm:t>
        <a:bodyPr/>
        <a:lstStyle/>
        <a:p>
          <a:endParaRPr lang="en-US"/>
        </a:p>
      </dgm:t>
    </dgm:pt>
    <dgm:pt modelId="{3D9E4933-E19D-40D1-A4AB-513854A557FE}" type="sibTrans" cxnId="{A90B6231-1173-4D0C-9DD7-B61ED592939F}">
      <dgm:prSet/>
      <dgm:spPr/>
      <dgm:t>
        <a:bodyPr/>
        <a:lstStyle/>
        <a:p>
          <a:endParaRPr lang="en-US"/>
        </a:p>
      </dgm:t>
    </dgm:pt>
    <dgm:pt modelId="{10C04BCB-35E5-4DEE-8982-56B3D7CF903F}">
      <dgm:prSet/>
      <dgm:spPr/>
      <dgm:t>
        <a:bodyPr/>
        <a:lstStyle/>
        <a:p>
          <a:r>
            <a:rPr lang="en-US"/>
            <a:t>Requirement to view desistance beyond the risk paradigm (can become too rationalized/commodified) </a:t>
          </a:r>
        </a:p>
      </dgm:t>
    </dgm:pt>
    <dgm:pt modelId="{C85449B3-5BA0-410A-A37F-D88D371836F6}" type="parTrans" cxnId="{052355BD-EFB1-4A1A-B767-ED47CF3CC81E}">
      <dgm:prSet/>
      <dgm:spPr/>
      <dgm:t>
        <a:bodyPr/>
        <a:lstStyle/>
        <a:p>
          <a:endParaRPr lang="en-US"/>
        </a:p>
      </dgm:t>
    </dgm:pt>
    <dgm:pt modelId="{EAA3C304-CCC2-401A-A960-A98008EFDAB2}" type="sibTrans" cxnId="{052355BD-EFB1-4A1A-B767-ED47CF3CC81E}">
      <dgm:prSet/>
      <dgm:spPr/>
      <dgm:t>
        <a:bodyPr/>
        <a:lstStyle/>
        <a:p>
          <a:endParaRPr lang="en-US"/>
        </a:p>
      </dgm:t>
    </dgm:pt>
    <dgm:pt modelId="{A011E6CD-A99E-47EE-B0BE-7810E7220C6C}" type="pres">
      <dgm:prSet presAssocID="{1519DAD3-9C1C-4694-9209-C1C60CD016DC}" presName="vert0" presStyleCnt="0">
        <dgm:presLayoutVars>
          <dgm:dir/>
          <dgm:animOne val="branch"/>
          <dgm:animLvl val="lvl"/>
        </dgm:presLayoutVars>
      </dgm:prSet>
      <dgm:spPr/>
    </dgm:pt>
    <dgm:pt modelId="{BF097F43-6CED-4E9E-9AF1-A607BD5A3909}" type="pres">
      <dgm:prSet presAssocID="{4DE93639-2FDE-4A64-832C-4014AFD17962}" presName="thickLine" presStyleLbl="alignNode1" presStyleIdx="0" presStyleCnt="5"/>
      <dgm:spPr/>
    </dgm:pt>
    <dgm:pt modelId="{AF83D3E1-A4BC-4B72-91FB-F91EB7A43C12}" type="pres">
      <dgm:prSet presAssocID="{4DE93639-2FDE-4A64-832C-4014AFD17962}" presName="horz1" presStyleCnt="0"/>
      <dgm:spPr/>
    </dgm:pt>
    <dgm:pt modelId="{9F2CEB86-9CD4-4483-B7C5-9D260962DF95}" type="pres">
      <dgm:prSet presAssocID="{4DE93639-2FDE-4A64-832C-4014AFD17962}" presName="tx1" presStyleLbl="revTx" presStyleIdx="0" presStyleCnt="5"/>
      <dgm:spPr/>
    </dgm:pt>
    <dgm:pt modelId="{10FB1950-FDF9-451C-8E96-98BDBE8F9C09}" type="pres">
      <dgm:prSet presAssocID="{4DE93639-2FDE-4A64-832C-4014AFD17962}" presName="vert1" presStyleCnt="0"/>
      <dgm:spPr/>
    </dgm:pt>
    <dgm:pt modelId="{D3DD17B0-BB6F-4845-BBD1-B2DE9216FA50}" type="pres">
      <dgm:prSet presAssocID="{DA1E667E-1C81-47BB-B991-0D9D1021F41F}" presName="thickLine" presStyleLbl="alignNode1" presStyleIdx="1" presStyleCnt="5"/>
      <dgm:spPr/>
    </dgm:pt>
    <dgm:pt modelId="{79412D8A-29B7-49BA-9ED0-DF3EDB624583}" type="pres">
      <dgm:prSet presAssocID="{DA1E667E-1C81-47BB-B991-0D9D1021F41F}" presName="horz1" presStyleCnt="0"/>
      <dgm:spPr/>
    </dgm:pt>
    <dgm:pt modelId="{93947AEB-C6D0-4415-9F7F-FEABA3D478EE}" type="pres">
      <dgm:prSet presAssocID="{DA1E667E-1C81-47BB-B991-0D9D1021F41F}" presName="tx1" presStyleLbl="revTx" presStyleIdx="1" presStyleCnt="5"/>
      <dgm:spPr/>
    </dgm:pt>
    <dgm:pt modelId="{CF4C05F7-D8D3-4177-8205-59A88619C65C}" type="pres">
      <dgm:prSet presAssocID="{DA1E667E-1C81-47BB-B991-0D9D1021F41F}" presName="vert1" presStyleCnt="0"/>
      <dgm:spPr/>
    </dgm:pt>
    <dgm:pt modelId="{0031A386-88B2-4C85-BB50-B0C62D41D602}" type="pres">
      <dgm:prSet presAssocID="{D882C208-EA16-405C-976B-316838D0A0F1}" presName="thickLine" presStyleLbl="alignNode1" presStyleIdx="2" presStyleCnt="5"/>
      <dgm:spPr/>
    </dgm:pt>
    <dgm:pt modelId="{BDD195D3-7080-4728-B939-EC5F5023AD0C}" type="pres">
      <dgm:prSet presAssocID="{D882C208-EA16-405C-976B-316838D0A0F1}" presName="horz1" presStyleCnt="0"/>
      <dgm:spPr/>
    </dgm:pt>
    <dgm:pt modelId="{52F11190-3C15-4D5B-8CBA-582C36767ACA}" type="pres">
      <dgm:prSet presAssocID="{D882C208-EA16-405C-976B-316838D0A0F1}" presName="tx1" presStyleLbl="revTx" presStyleIdx="2" presStyleCnt="5"/>
      <dgm:spPr/>
    </dgm:pt>
    <dgm:pt modelId="{A79299F3-A7F5-4269-963F-048C2C4CD1D3}" type="pres">
      <dgm:prSet presAssocID="{D882C208-EA16-405C-976B-316838D0A0F1}" presName="vert1" presStyleCnt="0"/>
      <dgm:spPr/>
    </dgm:pt>
    <dgm:pt modelId="{0EDC6971-C258-4C71-B209-B2215E842625}" type="pres">
      <dgm:prSet presAssocID="{C559F3E3-904B-4ECE-A449-6DBB88935A05}" presName="thickLine" presStyleLbl="alignNode1" presStyleIdx="3" presStyleCnt="5"/>
      <dgm:spPr/>
    </dgm:pt>
    <dgm:pt modelId="{98FFC361-63DE-4060-A09B-E0F93746CA79}" type="pres">
      <dgm:prSet presAssocID="{C559F3E3-904B-4ECE-A449-6DBB88935A05}" presName="horz1" presStyleCnt="0"/>
      <dgm:spPr/>
    </dgm:pt>
    <dgm:pt modelId="{21B97849-BEE5-4050-AB6E-6C67E89A1670}" type="pres">
      <dgm:prSet presAssocID="{C559F3E3-904B-4ECE-A449-6DBB88935A05}" presName="tx1" presStyleLbl="revTx" presStyleIdx="3" presStyleCnt="5"/>
      <dgm:spPr/>
    </dgm:pt>
    <dgm:pt modelId="{FCF0746C-0811-4BBD-96D7-04755F758604}" type="pres">
      <dgm:prSet presAssocID="{C559F3E3-904B-4ECE-A449-6DBB88935A05}" presName="vert1" presStyleCnt="0"/>
      <dgm:spPr/>
    </dgm:pt>
    <dgm:pt modelId="{AAF118CB-E241-4F1A-829F-4AAAB1CDF123}" type="pres">
      <dgm:prSet presAssocID="{10C04BCB-35E5-4DEE-8982-56B3D7CF903F}" presName="thickLine" presStyleLbl="alignNode1" presStyleIdx="4" presStyleCnt="5"/>
      <dgm:spPr/>
    </dgm:pt>
    <dgm:pt modelId="{072848CF-969A-40B9-BBFD-739C7BE13305}" type="pres">
      <dgm:prSet presAssocID="{10C04BCB-35E5-4DEE-8982-56B3D7CF903F}" presName="horz1" presStyleCnt="0"/>
      <dgm:spPr/>
    </dgm:pt>
    <dgm:pt modelId="{F5DD738E-0489-47BA-8519-3D13AA925644}" type="pres">
      <dgm:prSet presAssocID="{10C04BCB-35E5-4DEE-8982-56B3D7CF903F}" presName="tx1" presStyleLbl="revTx" presStyleIdx="4" presStyleCnt="5"/>
      <dgm:spPr/>
    </dgm:pt>
    <dgm:pt modelId="{FE7BA053-6936-4DA1-9B2C-BC43D0165DC9}" type="pres">
      <dgm:prSet presAssocID="{10C04BCB-35E5-4DEE-8982-56B3D7CF903F}" presName="vert1" presStyleCnt="0"/>
      <dgm:spPr/>
    </dgm:pt>
  </dgm:ptLst>
  <dgm:cxnLst>
    <dgm:cxn modelId="{0E21D208-33B7-4E92-AAA3-A4C71D3E7490}" srcId="{1519DAD3-9C1C-4694-9209-C1C60CD016DC}" destId="{D882C208-EA16-405C-976B-316838D0A0F1}" srcOrd="2" destOrd="0" parTransId="{B022ACE2-2F04-49CC-AD34-77D1BB25D0F4}" sibTransId="{9983520F-E9B5-4EE3-B4D6-ABA308682315}"/>
    <dgm:cxn modelId="{0E330322-6D81-4476-AC35-E581C62EB903}" type="presOf" srcId="{1519DAD3-9C1C-4694-9209-C1C60CD016DC}" destId="{A011E6CD-A99E-47EE-B0BE-7810E7220C6C}" srcOrd="0" destOrd="0" presId="urn:microsoft.com/office/officeart/2008/layout/LinedList"/>
    <dgm:cxn modelId="{A90B6231-1173-4D0C-9DD7-B61ED592939F}" srcId="{1519DAD3-9C1C-4694-9209-C1C60CD016DC}" destId="{C559F3E3-904B-4ECE-A449-6DBB88935A05}" srcOrd="3" destOrd="0" parTransId="{B140B47B-71BF-4B0C-A675-3680FA53DCB5}" sibTransId="{3D9E4933-E19D-40D1-A4AB-513854A557FE}"/>
    <dgm:cxn modelId="{7E2CF034-7760-44FA-AA4F-754F14F8C9F6}" type="presOf" srcId="{D882C208-EA16-405C-976B-316838D0A0F1}" destId="{52F11190-3C15-4D5B-8CBA-582C36767ACA}" srcOrd="0" destOrd="0" presId="urn:microsoft.com/office/officeart/2008/layout/LinedList"/>
    <dgm:cxn modelId="{C94B8A50-A1CB-4A37-B7B9-CDAB7251CD17}" type="presOf" srcId="{4DE93639-2FDE-4A64-832C-4014AFD17962}" destId="{9F2CEB86-9CD4-4483-B7C5-9D260962DF95}" srcOrd="0" destOrd="0" presId="urn:microsoft.com/office/officeart/2008/layout/LinedList"/>
    <dgm:cxn modelId="{3FB4349B-3A10-43BA-B05E-4CAA62F7F7A6}" srcId="{1519DAD3-9C1C-4694-9209-C1C60CD016DC}" destId="{4DE93639-2FDE-4A64-832C-4014AFD17962}" srcOrd="0" destOrd="0" parTransId="{7DEDB257-3160-4326-897D-072B45364B62}" sibTransId="{E7D4FDE7-7DB8-488E-AE22-BF3A5DFEAB1D}"/>
    <dgm:cxn modelId="{6F853BAE-90D7-48B5-933B-C3C8CE734716}" type="presOf" srcId="{10C04BCB-35E5-4DEE-8982-56B3D7CF903F}" destId="{F5DD738E-0489-47BA-8519-3D13AA925644}" srcOrd="0" destOrd="0" presId="urn:microsoft.com/office/officeart/2008/layout/LinedList"/>
    <dgm:cxn modelId="{B816A0B6-2DA4-4FD8-AE97-F38671F0882E}" type="presOf" srcId="{C559F3E3-904B-4ECE-A449-6DBB88935A05}" destId="{21B97849-BEE5-4050-AB6E-6C67E89A1670}" srcOrd="0" destOrd="0" presId="urn:microsoft.com/office/officeart/2008/layout/LinedList"/>
    <dgm:cxn modelId="{052355BD-EFB1-4A1A-B767-ED47CF3CC81E}" srcId="{1519DAD3-9C1C-4694-9209-C1C60CD016DC}" destId="{10C04BCB-35E5-4DEE-8982-56B3D7CF903F}" srcOrd="4" destOrd="0" parTransId="{C85449B3-5BA0-410A-A37F-D88D371836F6}" sibTransId="{EAA3C304-CCC2-401A-A960-A98008EFDAB2}"/>
    <dgm:cxn modelId="{7EA513F3-155A-4897-9CEB-6253FD3AA962}" type="presOf" srcId="{DA1E667E-1C81-47BB-B991-0D9D1021F41F}" destId="{93947AEB-C6D0-4415-9F7F-FEABA3D478EE}" srcOrd="0" destOrd="0" presId="urn:microsoft.com/office/officeart/2008/layout/LinedList"/>
    <dgm:cxn modelId="{BD4BEBF4-FC96-46E1-A3D0-392D68F23963}" srcId="{1519DAD3-9C1C-4694-9209-C1C60CD016DC}" destId="{DA1E667E-1C81-47BB-B991-0D9D1021F41F}" srcOrd="1" destOrd="0" parTransId="{24A3CF81-05BF-4741-9049-D51C5C0720D6}" sibTransId="{4D4A3326-ED04-4BFA-A0B5-1F5BCA5DD4C1}"/>
    <dgm:cxn modelId="{2390EE1D-C0A7-4456-AA88-43264CBD813E}" type="presParOf" srcId="{A011E6CD-A99E-47EE-B0BE-7810E7220C6C}" destId="{BF097F43-6CED-4E9E-9AF1-A607BD5A3909}" srcOrd="0" destOrd="0" presId="urn:microsoft.com/office/officeart/2008/layout/LinedList"/>
    <dgm:cxn modelId="{C297B3EA-E10A-46A5-8A38-A8F99F3FBE4C}" type="presParOf" srcId="{A011E6CD-A99E-47EE-B0BE-7810E7220C6C}" destId="{AF83D3E1-A4BC-4B72-91FB-F91EB7A43C12}" srcOrd="1" destOrd="0" presId="urn:microsoft.com/office/officeart/2008/layout/LinedList"/>
    <dgm:cxn modelId="{4AEE1181-1203-48A4-B4C3-B734DC0B16EE}" type="presParOf" srcId="{AF83D3E1-A4BC-4B72-91FB-F91EB7A43C12}" destId="{9F2CEB86-9CD4-4483-B7C5-9D260962DF95}" srcOrd="0" destOrd="0" presId="urn:microsoft.com/office/officeart/2008/layout/LinedList"/>
    <dgm:cxn modelId="{8891DA6C-5034-40C1-A420-C2DA8A5C63C9}" type="presParOf" srcId="{AF83D3E1-A4BC-4B72-91FB-F91EB7A43C12}" destId="{10FB1950-FDF9-451C-8E96-98BDBE8F9C09}" srcOrd="1" destOrd="0" presId="urn:microsoft.com/office/officeart/2008/layout/LinedList"/>
    <dgm:cxn modelId="{F9A04785-C232-4904-8AB4-B2F4EEE9737B}" type="presParOf" srcId="{A011E6CD-A99E-47EE-B0BE-7810E7220C6C}" destId="{D3DD17B0-BB6F-4845-BBD1-B2DE9216FA50}" srcOrd="2" destOrd="0" presId="urn:microsoft.com/office/officeart/2008/layout/LinedList"/>
    <dgm:cxn modelId="{BECC9343-0DEA-4C07-BD4B-3D27B182DFEA}" type="presParOf" srcId="{A011E6CD-A99E-47EE-B0BE-7810E7220C6C}" destId="{79412D8A-29B7-49BA-9ED0-DF3EDB624583}" srcOrd="3" destOrd="0" presId="urn:microsoft.com/office/officeart/2008/layout/LinedList"/>
    <dgm:cxn modelId="{D957CCE4-7C5A-4958-859A-81DD180FCEB3}" type="presParOf" srcId="{79412D8A-29B7-49BA-9ED0-DF3EDB624583}" destId="{93947AEB-C6D0-4415-9F7F-FEABA3D478EE}" srcOrd="0" destOrd="0" presId="urn:microsoft.com/office/officeart/2008/layout/LinedList"/>
    <dgm:cxn modelId="{7EB57ECD-2772-4A21-A176-EFA5F13478A3}" type="presParOf" srcId="{79412D8A-29B7-49BA-9ED0-DF3EDB624583}" destId="{CF4C05F7-D8D3-4177-8205-59A88619C65C}" srcOrd="1" destOrd="0" presId="urn:microsoft.com/office/officeart/2008/layout/LinedList"/>
    <dgm:cxn modelId="{A09E9D4B-C694-4AE7-B934-B412A884AE00}" type="presParOf" srcId="{A011E6CD-A99E-47EE-B0BE-7810E7220C6C}" destId="{0031A386-88B2-4C85-BB50-B0C62D41D602}" srcOrd="4" destOrd="0" presId="urn:microsoft.com/office/officeart/2008/layout/LinedList"/>
    <dgm:cxn modelId="{258F0E43-213C-4F74-A149-C9340E2FEE96}" type="presParOf" srcId="{A011E6CD-A99E-47EE-B0BE-7810E7220C6C}" destId="{BDD195D3-7080-4728-B939-EC5F5023AD0C}" srcOrd="5" destOrd="0" presId="urn:microsoft.com/office/officeart/2008/layout/LinedList"/>
    <dgm:cxn modelId="{E3BAD11A-42E9-467D-BCB6-C70CE81BE283}" type="presParOf" srcId="{BDD195D3-7080-4728-B939-EC5F5023AD0C}" destId="{52F11190-3C15-4D5B-8CBA-582C36767ACA}" srcOrd="0" destOrd="0" presId="urn:microsoft.com/office/officeart/2008/layout/LinedList"/>
    <dgm:cxn modelId="{8E581A27-FA81-4EB3-977E-C09358D5635B}" type="presParOf" srcId="{BDD195D3-7080-4728-B939-EC5F5023AD0C}" destId="{A79299F3-A7F5-4269-963F-048C2C4CD1D3}" srcOrd="1" destOrd="0" presId="urn:microsoft.com/office/officeart/2008/layout/LinedList"/>
    <dgm:cxn modelId="{CA4575F8-F9FA-43F0-B8C2-28980D06F0DD}" type="presParOf" srcId="{A011E6CD-A99E-47EE-B0BE-7810E7220C6C}" destId="{0EDC6971-C258-4C71-B209-B2215E842625}" srcOrd="6" destOrd="0" presId="urn:microsoft.com/office/officeart/2008/layout/LinedList"/>
    <dgm:cxn modelId="{9DF3291C-336C-43BD-AE47-E088901E59D7}" type="presParOf" srcId="{A011E6CD-A99E-47EE-B0BE-7810E7220C6C}" destId="{98FFC361-63DE-4060-A09B-E0F93746CA79}" srcOrd="7" destOrd="0" presId="urn:microsoft.com/office/officeart/2008/layout/LinedList"/>
    <dgm:cxn modelId="{CDFB6607-F950-4DE8-8955-B413EAFCADC3}" type="presParOf" srcId="{98FFC361-63DE-4060-A09B-E0F93746CA79}" destId="{21B97849-BEE5-4050-AB6E-6C67E89A1670}" srcOrd="0" destOrd="0" presId="urn:microsoft.com/office/officeart/2008/layout/LinedList"/>
    <dgm:cxn modelId="{4EF78784-3883-428A-AE9A-31CA15E2A59E}" type="presParOf" srcId="{98FFC361-63DE-4060-A09B-E0F93746CA79}" destId="{FCF0746C-0811-4BBD-96D7-04755F758604}" srcOrd="1" destOrd="0" presId="urn:microsoft.com/office/officeart/2008/layout/LinedList"/>
    <dgm:cxn modelId="{A85B3EED-E220-4186-B6BA-EC1521D8F63E}" type="presParOf" srcId="{A011E6CD-A99E-47EE-B0BE-7810E7220C6C}" destId="{AAF118CB-E241-4F1A-829F-4AAAB1CDF123}" srcOrd="8" destOrd="0" presId="urn:microsoft.com/office/officeart/2008/layout/LinedList"/>
    <dgm:cxn modelId="{10C34C38-4EA2-45CE-A427-FDE650CFC5F9}" type="presParOf" srcId="{A011E6CD-A99E-47EE-B0BE-7810E7220C6C}" destId="{072848CF-969A-40B9-BBFD-739C7BE13305}" srcOrd="9" destOrd="0" presId="urn:microsoft.com/office/officeart/2008/layout/LinedList"/>
    <dgm:cxn modelId="{CBF66ED4-3F1D-47BE-9177-65838F496E82}" type="presParOf" srcId="{072848CF-969A-40B9-BBFD-739C7BE13305}" destId="{F5DD738E-0489-47BA-8519-3D13AA925644}" srcOrd="0" destOrd="0" presId="urn:microsoft.com/office/officeart/2008/layout/LinedList"/>
    <dgm:cxn modelId="{9F849FCC-981C-4C90-8436-7EE192451917}" type="presParOf" srcId="{072848CF-969A-40B9-BBFD-739C7BE13305}" destId="{FE7BA053-6936-4DA1-9B2C-BC43D0165DC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6E347-739F-472D-BACB-D806EFE59733}">
      <dsp:nvSpPr>
        <dsp:cNvPr id="0" name=""/>
        <dsp:cNvSpPr/>
      </dsp:nvSpPr>
      <dsp:spPr>
        <a:xfrm>
          <a:off x="-128227" y="0"/>
          <a:ext cx="8925388" cy="95729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 Why is desistance important? </a:t>
          </a:r>
        </a:p>
        <a:p>
          <a:pPr marL="0" lvl="0" indent="0" algn="l" defTabSz="889000">
            <a:lnSpc>
              <a:spcPct val="90000"/>
            </a:lnSpc>
            <a:spcBef>
              <a:spcPct val="0"/>
            </a:spcBef>
            <a:spcAft>
              <a:spcPct val="35000"/>
            </a:spcAft>
            <a:buNone/>
          </a:pPr>
          <a:r>
            <a:rPr lang="en-US" sz="2000" kern="1200" dirty="0"/>
            <a:t>  (Grey literature)</a:t>
          </a:r>
        </a:p>
      </dsp:txBody>
      <dsp:txXfrm>
        <a:off x="-100189" y="28038"/>
        <a:ext cx="7747007" cy="901218"/>
      </dsp:txXfrm>
    </dsp:sp>
    <dsp:sp modelId="{B1598D11-2142-49F5-9227-587A59470563}">
      <dsp:nvSpPr>
        <dsp:cNvPr id="0" name=""/>
        <dsp:cNvSpPr/>
      </dsp:nvSpPr>
      <dsp:spPr>
        <a:xfrm>
          <a:off x="832772" y="1131347"/>
          <a:ext cx="8412480" cy="95729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 Year 1 – Systematic Narrative Review </a:t>
          </a:r>
        </a:p>
        <a:p>
          <a:pPr marL="0" lvl="0" indent="0" algn="l" defTabSz="889000">
            <a:lnSpc>
              <a:spcPct val="90000"/>
            </a:lnSpc>
            <a:spcBef>
              <a:spcPct val="0"/>
            </a:spcBef>
            <a:spcAft>
              <a:spcPct val="35000"/>
            </a:spcAft>
            <a:buNone/>
          </a:pPr>
          <a:r>
            <a:rPr lang="en-US" sz="2000" kern="1200" dirty="0"/>
            <a:t>   (What does existing research say?)</a:t>
          </a:r>
        </a:p>
      </dsp:txBody>
      <dsp:txXfrm>
        <a:off x="860810" y="1159385"/>
        <a:ext cx="7029617" cy="901218"/>
      </dsp:txXfrm>
    </dsp:sp>
    <dsp:sp modelId="{269C1490-B981-4209-B4A2-95AE2A216309}">
      <dsp:nvSpPr>
        <dsp:cNvPr id="0" name=""/>
        <dsp:cNvSpPr/>
      </dsp:nvSpPr>
      <dsp:spPr>
        <a:xfrm>
          <a:off x="1526802" y="2262695"/>
          <a:ext cx="8412480" cy="95729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 Year 2 – Probation officer's perspectives of desistance </a:t>
          </a:r>
        </a:p>
        <a:p>
          <a:pPr marL="0" lvl="0" indent="0" algn="l" defTabSz="889000">
            <a:lnSpc>
              <a:spcPct val="90000"/>
            </a:lnSpc>
            <a:spcBef>
              <a:spcPct val="0"/>
            </a:spcBef>
            <a:spcAft>
              <a:spcPct val="35000"/>
            </a:spcAft>
            <a:buNone/>
          </a:pPr>
          <a:r>
            <a:rPr lang="en-US" sz="2000" kern="1200" dirty="0"/>
            <a:t>   (What did I find out?)</a:t>
          </a:r>
        </a:p>
      </dsp:txBody>
      <dsp:txXfrm>
        <a:off x="1554840" y="2290733"/>
        <a:ext cx="7040133" cy="901218"/>
      </dsp:txXfrm>
    </dsp:sp>
    <dsp:sp modelId="{AFFEA2C8-9A94-4F59-BEBA-45D1F9B0053B}">
      <dsp:nvSpPr>
        <dsp:cNvPr id="0" name=""/>
        <dsp:cNvSpPr/>
      </dsp:nvSpPr>
      <dsp:spPr>
        <a:xfrm>
          <a:off x="2231347" y="3394043"/>
          <a:ext cx="8412480" cy="95729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 Year 3 – Dissemination of research </a:t>
          </a:r>
        </a:p>
        <a:p>
          <a:pPr marL="0" lvl="0" indent="0" algn="l" defTabSz="889000">
            <a:lnSpc>
              <a:spcPct val="90000"/>
            </a:lnSpc>
            <a:spcBef>
              <a:spcPct val="0"/>
            </a:spcBef>
            <a:spcAft>
              <a:spcPct val="35000"/>
            </a:spcAft>
            <a:buNone/>
          </a:pPr>
          <a:r>
            <a:rPr lang="en-US" sz="2000" kern="1200" dirty="0"/>
            <a:t>   (What next?)</a:t>
          </a:r>
        </a:p>
      </dsp:txBody>
      <dsp:txXfrm>
        <a:off x="2259385" y="3422081"/>
        <a:ext cx="7029617" cy="901218"/>
      </dsp:txXfrm>
    </dsp:sp>
    <dsp:sp modelId="{FDD68B43-DCB1-4E45-A7AE-C878417C32A6}">
      <dsp:nvSpPr>
        <dsp:cNvPr id="0" name=""/>
        <dsp:cNvSpPr/>
      </dsp:nvSpPr>
      <dsp:spPr>
        <a:xfrm>
          <a:off x="7918465" y="733200"/>
          <a:ext cx="622241" cy="62224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058469" y="733200"/>
        <a:ext cx="342233" cy="468236"/>
      </dsp:txXfrm>
    </dsp:sp>
    <dsp:sp modelId="{DFE7CC8C-6DAF-4DC3-99E2-0723E3BE5F6F}">
      <dsp:nvSpPr>
        <dsp:cNvPr id="0" name=""/>
        <dsp:cNvSpPr/>
      </dsp:nvSpPr>
      <dsp:spPr>
        <a:xfrm>
          <a:off x="8623011" y="1864548"/>
          <a:ext cx="622241" cy="622241"/>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763015" y="1864548"/>
        <a:ext cx="342233" cy="468236"/>
      </dsp:txXfrm>
    </dsp:sp>
    <dsp:sp modelId="{B35B8F09-108F-4508-B853-5AFD558A6860}">
      <dsp:nvSpPr>
        <dsp:cNvPr id="0" name=""/>
        <dsp:cNvSpPr/>
      </dsp:nvSpPr>
      <dsp:spPr>
        <a:xfrm>
          <a:off x="9317040" y="2995896"/>
          <a:ext cx="622241" cy="622241"/>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9457044" y="2995896"/>
        <a:ext cx="342233" cy="4682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EF1B2-E943-4C0A-B060-03E9DE11C9CD}">
      <dsp:nvSpPr>
        <dsp:cNvPr id="0" name=""/>
        <dsp:cNvSpPr/>
      </dsp:nvSpPr>
      <dsp:spPr>
        <a:xfrm>
          <a:off x="0" y="123799"/>
          <a:ext cx="6245265" cy="71867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 Age/maturation “growing out of it”</a:t>
          </a:r>
        </a:p>
      </dsp:txBody>
      <dsp:txXfrm>
        <a:off x="35083" y="158882"/>
        <a:ext cx="6175099" cy="648506"/>
      </dsp:txXfrm>
    </dsp:sp>
    <dsp:sp modelId="{A9F18BCC-415F-4817-ADBE-6C3979CD7855}">
      <dsp:nvSpPr>
        <dsp:cNvPr id="0" name=""/>
        <dsp:cNvSpPr/>
      </dsp:nvSpPr>
      <dsp:spPr>
        <a:xfrm>
          <a:off x="0" y="894312"/>
          <a:ext cx="6245265" cy="718672"/>
        </a:xfrm>
        <a:prstGeom prst="roundRect">
          <a:avLst/>
        </a:prstGeom>
        <a:solidFill>
          <a:schemeClr val="accent2">
            <a:hueOff val="633901"/>
            <a:satOff val="-12752"/>
            <a:lumOff val="-45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 Education “knows better”</a:t>
          </a:r>
        </a:p>
      </dsp:txBody>
      <dsp:txXfrm>
        <a:off x="35083" y="929395"/>
        <a:ext cx="6175099" cy="648506"/>
      </dsp:txXfrm>
    </dsp:sp>
    <dsp:sp modelId="{F6CA0DA7-B6E9-4BE1-958D-1FAED843723E}">
      <dsp:nvSpPr>
        <dsp:cNvPr id="0" name=""/>
        <dsp:cNvSpPr/>
      </dsp:nvSpPr>
      <dsp:spPr>
        <a:xfrm>
          <a:off x="0" y="1664824"/>
          <a:ext cx="6245265" cy="718672"/>
        </a:xfrm>
        <a:prstGeom prst="roundRect">
          <a:avLst/>
        </a:prstGeom>
        <a:solidFill>
          <a:schemeClr val="accent2">
            <a:hueOff val="1267802"/>
            <a:satOff val="-25504"/>
            <a:lumOff val="-91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 Employment “a steady job”</a:t>
          </a:r>
        </a:p>
      </dsp:txBody>
      <dsp:txXfrm>
        <a:off x="35083" y="1699907"/>
        <a:ext cx="6175099" cy="648506"/>
      </dsp:txXfrm>
    </dsp:sp>
    <dsp:sp modelId="{728DE5E0-898E-4855-86C4-0C9538F8DC10}">
      <dsp:nvSpPr>
        <dsp:cNvPr id="0" name=""/>
        <dsp:cNvSpPr/>
      </dsp:nvSpPr>
      <dsp:spPr>
        <a:xfrm>
          <a:off x="0" y="2435337"/>
          <a:ext cx="6245265" cy="718672"/>
        </a:xfrm>
        <a:prstGeom prst="roundRect">
          <a:avLst/>
        </a:prstGeom>
        <a:solidFill>
          <a:schemeClr val="accent2">
            <a:hueOff val="1901703"/>
            <a:satOff val="-38256"/>
            <a:lumOff val="-1372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 Relationships “presence of one pro-social model”</a:t>
          </a:r>
        </a:p>
      </dsp:txBody>
      <dsp:txXfrm>
        <a:off x="35083" y="2470420"/>
        <a:ext cx="6175099" cy="648506"/>
      </dsp:txXfrm>
    </dsp:sp>
    <dsp:sp modelId="{6B2FBCA5-770E-4907-A81E-75FF89697298}">
      <dsp:nvSpPr>
        <dsp:cNvPr id="0" name=""/>
        <dsp:cNvSpPr/>
      </dsp:nvSpPr>
      <dsp:spPr>
        <a:xfrm>
          <a:off x="0" y="3205849"/>
          <a:ext cx="6245265" cy="718672"/>
        </a:xfrm>
        <a:prstGeom prst="roundRect">
          <a:avLst/>
        </a:prstGeom>
        <a:solidFill>
          <a:schemeClr val="accent2">
            <a:hueOff val="2535604"/>
            <a:satOff val="-51007"/>
            <a:lumOff val="-183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 Substance misuse – insert any “mal-adaptive” practice  e.g. gambling .</a:t>
          </a:r>
        </a:p>
      </dsp:txBody>
      <dsp:txXfrm>
        <a:off x="35083" y="3240932"/>
        <a:ext cx="6175099" cy="648506"/>
      </dsp:txXfrm>
    </dsp:sp>
    <dsp:sp modelId="{586AED30-63CB-47BF-961F-186202EC08F6}">
      <dsp:nvSpPr>
        <dsp:cNvPr id="0" name=""/>
        <dsp:cNvSpPr/>
      </dsp:nvSpPr>
      <dsp:spPr>
        <a:xfrm>
          <a:off x="0" y="3976362"/>
          <a:ext cx="6245265" cy="718672"/>
        </a:xfrm>
        <a:prstGeom prst="roundRect">
          <a:avLst/>
        </a:prstGeom>
        <a:solidFill>
          <a:schemeClr val="accent2">
            <a:hueOff val="3169504"/>
            <a:satOff val="-63759"/>
            <a:lumOff val="-2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 Adverse childhood experiences – presence of</a:t>
          </a:r>
        </a:p>
      </dsp:txBody>
      <dsp:txXfrm>
        <a:off x="35083" y="4011445"/>
        <a:ext cx="6175099" cy="648506"/>
      </dsp:txXfrm>
    </dsp:sp>
    <dsp:sp modelId="{8ECDD3D0-1DAE-4835-8FBF-6849D7679121}">
      <dsp:nvSpPr>
        <dsp:cNvPr id="0" name=""/>
        <dsp:cNvSpPr/>
      </dsp:nvSpPr>
      <dsp:spPr>
        <a:xfrm>
          <a:off x="0" y="4746874"/>
          <a:ext cx="6245265" cy="718672"/>
        </a:xfrm>
        <a:prstGeom prst="roundRect">
          <a:avLst/>
        </a:prstGeom>
        <a:solidFill>
          <a:schemeClr val="accent2">
            <a:hueOff val="3803405"/>
            <a:satOff val="-76511"/>
            <a:lumOff val="-27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 Accommodation - Access to services “post code lottery”</a:t>
          </a:r>
        </a:p>
      </dsp:txBody>
      <dsp:txXfrm>
        <a:off x="35083" y="4781957"/>
        <a:ext cx="6175099" cy="6485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E146D-9CB4-4F65-BD2C-0281AE510775}">
      <dsp:nvSpPr>
        <dsp:cNvPr id="0" name=""/>
        <dsp:cNvSpPr/>
      </dsp:nvSpPr>
      <dsp:spPr>
        <a:xfrm>
          <a:off x="2648998" y="686812"/>
          <a:ext cx="528893" cy="91440"/>
        </a:xfrm>
        <a:custGeom>
          <a:avLst/>
          <a:gdLst/>
          <a:ahLst/>
          <a:cxnLst/>
          <a:rect l="0" t="0" r="0" b="0"/>
          <a:pathLst>
            <a:path>
              <a:moveTo>
                <a:pt x="0" y="45720"/>
              </a:moveTo>
              <a:lnTo>
                <a:pt x="528893"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99457" y="729735"/>
        <a:ext cx="27974" cy="5594"/>
      </dsp:txXfrm>
    </dsp:sp>
    <dsp:sp modelId="{7E08EF13-CD17-4831-9E50-BAD6EB3E91C2}">
      <dsp:nvSpPr>
        <dsp:cNvPr id="0" name=""/>
        <dsp:cNvSpPr/>
      </dsp:nvSpPr>
      <dsp:spPr>
        <a:xfrm>
          <a:off x="218216" y="2758"/>
          <a:ext cx="2432581" cy="145954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199" tIns="125120" rIns="119199" bIns="125120" numCol="1" spcCol="1270" anchor="ctr" anchorCtr="0">
          <a:noAutofit/>
        </a:bodyPr>
        <a:lstStyle/>
        <a:p>
          <a:pPr marL="0" lvl="0" indent="0" algn="ctr" defTabSz="622300">
            <a:lnSpc>
              <a:spcPct val="90000"/>
            </a:lnSpc>
            <a:spcBef>
              <a:spcPct val="0"/>
            </a:spcBef>
            <a:spcAft>
              <a:spcPct val="35000"/>
            </a:spcAft>
            <a:buNone/>
          </a:pPr>
          <a:r>
            <a:rPr lang="en-US" sz="1400" kern="1200" dirty="0"/>
            <a:t>Supervision presents an opportunity to create new identity</a:t>
          </a:r>
        </a:p>
      </dsp:txBody>
      <dsp:txXfrm>
        <a:off x="218216" y="2758"/>
        <a:ext cx="2432581" cy="1459548"/>
      </dsp:txXfrm>
    </dsp:sp>
    <dsp:sp modelId="{FBC8BEE1-4D29-4361-8549-035F09E8ECAB}">
      <dsp:nvSpPr>
        <dsp:cNvPr id="0" name=""/>
        <dsp:cNvSpPr/>
      </dsp:nvSpPr>
      <dsp:spPr>
        <a:xfrm>
          <a:off x="1434507" y="1460506"/>
          <a:ext cx="2992074" cy="528893"/>
        </a:xfrm>
        <a:custGeom>
          <a:avLst/>
          <a:gdLst/>
          <a:ahLst/>
          <a:cxnLst/>
          <a:rect l="0" t="0" r="0" b="0"/>
          <a:pathLst>
            <a:path>
              <a:moveTo>
                <a:pt x="2992074" y="0"/>
              </a:moveTo>
              <a:lnTo>
                <a:pt x="2992074" y="281546"/>
              </a:lnTo>
              <a:lnTo>
                <a:pt x="0" y="281546"/>
              </a:lnTo>
              <a:lnTo>
                <a:pt x="0" y="528893"/>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54446" y="1722156"/>
        <a:ext cx="152196" cy="5594"/>
      </dsp:txXfrm>
    </dsp:sp>
    <dsp:sp modelId="{99B94D81-9EC4-46CB-81AC-6C2FB63D5946}">
      <dsp:nvSpPr>
        <dsp:cNvPr id="0" name=""/>
        <dsp:cNvSpPr/>
      </dsp:nvSpPr>
      <dsp:spPr>
        <a:xfrm>
          <a:off x="3210291" y="2758"/>
          <a:ext cx="2432581" cy="145954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199" tIns="125120" rIns="119199" bIns="125120" numCol="1" spcCol="1270" anchor="ctr" anchorCtr="0">
          <a:noAutofit/>
        </a:bodyPr>
        <a:lstStyle/>
        <a:p>
          <a:pPr marL="0" lvl="0" indent="0" algn="ctr" defTabSz="622300">
            <a:lnSpc>
              <a:spcPct val="90000"/>
            </a:lnSpc>
            <a:spcBef>
              <a:spcPct val="0"/>
            </a:spcBef>
            <a:spcAft>
              <a:spcPct val="35000"/>
            </a:spcAft>
            <a:buNone/>
          </a:pPr>
          <a:r>
            <a:rPr lang="en-US" sz="1400" kern="1200"/>
            <a:t>The Liverpool Desistance Study (Maruna et al. 2004)  - acknowledge that a person’s narrative identity changes through out their life</a:t>
          </a:r>
        </a:p>
      </dsp:txBody>
      <dsp:txXfrm>
        <a:off x="3210291" y="2758"/>
        <a:ext cx="2432581" cy="1459548"/>
      </dsp:txXfrm>
    </dsp:sp>
    <dsp:sp modelId="{721A02AC-8006-4AAA-9D9E-34529DC3B4D3}">
      <dsp:nvSpPr>
        <dsp:cNvPr id="0" name=""/>
        <dsp:cNvSpPr/>
      </dsp:nvSpPr>
      <dsp:spPr>
        <a:xfrm>
          <a:off x="2648998" y="2705855"/>
          <a:ext cx="528893" cy="91440"/>
        </a:xfrm>
        <a:custGeom>
          <a:avLst/>
          <a:gdLst/>
          <a:ahLst/>
          <a:cxnLst/>
          <a:rect l="0" t="0" r="0" b="0"/>
          <a:pathLst>
            <a:path>
              <a:moveTo>
                <a:pt x="0" y="45720"/>
              </a:moveTo>
              <a:lnTo>
                <a:pt x="528893"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99457" y="2748777"/>
        <a:ext cx="27974" cy="5594"/>
      </dsp:txXfrm>
    </dsp:sp>
    <dsp:sp modelId="{78836452-8726-433A-B240-156C05B4417D}">
      <dsp:nvSpPr>
        <dsp:cNvPr id="0" name=""/>
        <dsp:cNvSpPr/>
      </dsp:nvSpPr>
      <dsp:spPr>
        <a:xfrm>
          <a:off x="218216" y="2021800"/>
          <a:ext cx="2432581" cy="145954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199" tIns="125120" rIns="119199" bIns="125120" numCol="1" spcCol="1270" anchor="ctr" anchorCtr="0">
          <a:noAutofit/>
        </a:bodyPr>
        <a:lstStyle/>
        <a:p>
          <a:pPr marL="0" lvl="0" indent="0" algn="ctr" defTabSz="622300">
            <a:lnSpc>
              <a:spcPct val="90000"/>
            </a:lnSpc>
            <a:spcBef>
              <a:spcPct val="0"/>
            </a:spcBef>
            <a:spcAft>
              <a:spcPct val="35000"/>
            </a:spcAft>
            <a:buNone/>
          </a:pPr>
          <a:r>
            <a:rPr lang="en-US" sz="1400" kern="1200"/>
            <a:t>Started as a small-scale study in the US, became fully funded in Merseyside</a:t>
          </a:r>
        </a:p>
      </dsp:txBody>
      <dsp:txXfrm>
        <a:off x="218216" y="2021800"/>
        <a:ext cx="2432581" cy="1459548"/>
      </dsp:txXfrm>
    </dsp:sp>
    <dsp:sp modelId="{AED4FA4A-0236-41F9-92D2-C712846CD5A7}">
      <dsp:nvSpPr>
        <dsp:cNvPr id="0" name=""/>
        <dsp:cNvSpPr/>
      </dsp:nvSpPr>
      <dsp:spPr>
        <a:xfrm>
          <a:off x="1434507" y="3479549"/>
          <a:ext cx="2992074" cy="528893"/>
        </a:xfrm>
        <a:custGeom>
          <a:avLst/>
          <a:gdLst/>
          <a:ahLst/>
          <a:cxnLst/>
          <a:rect l="0" t="0" r="0" b="0"/>
          <a:pathLst>
            <a:path>
              <a:moveTo>
                <a:pt x="2992074" y="0"/>
              </a:moveTo>
              <a:lnTo>
                <a:pt x="2992074" y="281546"/>
              </a:lnTo>
              <a:lnTo>
                <a:pt x="0" y="281546"/>
              </a:lnTo>
              <a:lnTo>
                <a:pt x="0" y="528893"/>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54446" y="3741198"/>
        <a:ext cx="152196" cy="5594"/>
      </dsp:txXfrm>
    </dsp:sp>
    <dsp:sp modelId="{E6205DF4-5226-4A9F-B4B6-C1B6E8C6B6E0}">
      <dsp:nvSpPr>
        <dsp:cNvPr id="0" name=""/>
        <dsp:cNvSpPr/>
      </dsp:nvSpPr>
      <dsp:spPr>
        <a:xfrm>
          <a:off x="3210291" y="2021800"/>
          <a:ext cx="2432581" cy="145954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199" tIns="125120" rIns="119199" bIns="125120" numCol="1" spcCol="1270" anchor="ctr" anchorCtr="0">
          <a:noAutofit/>
        </a:bodyPr>
        <a:lstStyle/>
        <a:p>
          <a:pPr marL="0" lvl="0" indent="0" algn="ctr" defTabSz="622300">
            <a:lnSpc>
              <a:spcPct val="90000"/>
            </a:lnSpc>
            <a:spcBef>
              <a:spcPct val="0"/>
            </a:spcBef>
            <a:spcAft>
              <a:spcPct val="35000"/>
            </a:spcAft>
            <a:buNone/>
          </a:pPr>
          <a:r>
            <a:rPr lang="en-US" sz="1400" kern="1200"/>
            <a:t>Simple beginnings, comparing ex-prisoner. Those who desisted vs those who reoffended </a:t>
          </a:r>
        </a:p>
      </dsp:txBody>
      <dsp:txXfrm>
        <a:off x="3210291" y="2021800"/>
        <a:ext cx="2432581" cy="1459548"/>
      </dsp:txXfrm>
    </dsp:sp>
    <dsp:sp modelId="{2A006B77-905C-42A6-9577-1EEA85E58B74}">
      <dsp:nvSpPr>
        <dsp:cNvPr id="0" name=""/>
        <dsp:cNvSpPr/>
      </dsp:nvSpPr>
      <dsp:spPr>
        <a:xfrm>
          <a:off x="2648998" y="4724897"/>
          <a:ext cx="528893" cy="91440"/>
        </a:xfrm>
        <a:custGeom>
          <a:avLst/>
          <a:gdLst/>
          <a:ahLst/>
          <a:cxnLst/>
          <a:rect l="0" t="0" r="0" b="0"/>
          <a:pathLst>
            <a:path>
              <a:moveTo>
                <a:pt x="0" y="45720"/>
              </a:moveTo>
              <a:lnTo>
                <a:pt x="528893"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99457" y="4767820"/>
        <a:ext cx="27974" cy="5594"/>
      </dsp:txXfrm>
    </dsp:sp>
    <dsp:sp modelId="{7C2F248A-65DE-4ABA-9683-23E46D5F5332}">
      <dsp:nvSpPr>
        <dsp:cNvPr id="0" name=""/>
        <dsp:cNvSpPr/>
      </dsp:nvSpPr>
      <dsp:spPr>
        <a:xfrm>
          <a:off x="218216" y="4040843"/>
          <a:ext cx="2432581" cy="145954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199" tIns="125120" rIns="119199" bIns="125120" numCol="1" spcCol="1270" anchor="ctr" anchorCtr="0">
          <a:noAutofit/>
        </a:bodyPr>
        <a:lstStyle/>
        <a:p>
          <a:pPr marL="0" lvl="0" indent="0" algn="ctr" defTabSz="622300">
            <a:lnSpc>
              <a:spcPct val="90000"/>
            </a:lnSpc>
            <a:spcBef>
              <a:spcPct val="0"/>
            </a:spcBef>
            <a:spcAft>
              <a:spcPct val="35000"/>
            </a:spcAft>
            <a:buNone/>
          </a:pPr>
          <a:r>
            <a:rPr lang="en-US" sz="1400" kern="1200"/>
            <a:t>Seminal finding – “practitioners should take words seriously” (p.227)</a:t>
          </a:r>
        </a:p>
      </dsp:txBody>
      <dsp:txXfrm>
        <a:off x="218216" y="4040843"/>
        <a:ext cx="2432581" cy="1459548"/>
      </dsp:txXfrm>
    </dsp:sp>
    <dsp:sp modelId="{69992BCB-674A-4496-A356-6094F72262DF}">
      <dsp:nvSpPr>
        <dsp:cNvPr id="0" name=""/>
        <dsp:cNvSpPr/>
      </dsp:nvSpPr>
      <dsp:spPr>
        <a:xfrm>
          <a:off x="3210291" y="4040843"/>
          <a:ext cx="2432581" cy="145954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199" tIns="125120" rIns="119199" bIns="125120" numCol="1" spcCol="1270" anchor="ctr" anchorCtr="0">
          <a:noAutofit/>
        </a:bodyPr>
        <a:lstStyle/>
        <a:p>
          <a:pPr marL="0" lvl="0" indent="0" algn="ctr" defTabSz="622300">
            <a:lnSpc>
              <a:spcPct val="90000"/>
            </a:lnSpc>
            <a:spcBef>
              <a:spcPct val="0"/>
            </a:spcBef>
            <a:spcAft>
              <a:spcPct val="35000"/>
            </a:spcAft>
            <a:buNone/>
          </a:pPr>
          <a:r>
            <a:rPr lang="en-US" sz="1400" kern="1200"/>
            <a:t>Discourse analysis </a:t>
          </a:r>
        </a:p>
      </dsp:txBody>
      <dsp:txXfrm>
        <a:off x="3210291" y="4040843"/>
        <a:ext cx="2432581" cy="14595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74DE4-9FC3-49E8-B4BF-4BD85C911EE4}">
      <dsp:nvSpPr>
        <dsp:cNvPr id="0" name=""/>
        <dsp:cNvSpPr/>
      </dsp:nvSpPr>
      <dsp:spPr>
        <a:xfrm>
          <a:off x="2836425" y="696280"/>
          <a:ext cx="538213" cy="91440"/>
        </a:xfrm>
        <a:custGeom>
          <a:avLst/>
          <a:gdLst/>
          <a:ahLst/>
          <a:cxnLst/>
          <a:rect l="0" t="0" r="0" b="0"/>
          <a:pathLst>
            <a:path>
              <a:moveTo>
                <a:pt x="0" y="45720"/>
              </a:moveTo>
              <a:lnTo>
                <a:pt x="538213"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91312" y="739155"/>
        <a:ext cx="28440" cy="5688"/>
      </dsp:txXfrm>
    </dsp:sp>
    <dsp:sp modelId="{6D25C52D-CBA7-4F33-B440-B3B2D685B3AC}">
      <dsp:nvSpPr>
        <dsp:cNvPr id="0" name=""/>
        <dsp:cNvSpPr/>
      </dsp:nvSpPr>
      <dsp:spPr>
        <a:xfrm>
          <a:off x="365125" y="69"/>
          <a:ext cx="2473100" cy="148386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84" tIns="127204" rIns="121184" bIns="127204" numCol="1" spcCol="1270" anchor="ctr" anchorCtr="0">
          <a:noAutofit/>
        </a:bodyPr>
        <a:lstStyle/>
        <a:p>
          <a:pPr marL="0" lvl="0" indent="0" algn="ctr" defTabSz="533400">
            <a:lnSpc>
              <a:spcPct val="90000"/>
            </a:lnSpc>
            <a:spcBef>
              <a:spcPct val="0"/>
            </a:spcBef>
            <a:spcAft>
              <a:spcPct val="35000"/>
            </a:spcAft>
            <a:buNone/>
          </a:pPr>
          <a:r>
            <a:rPr lang="en-GB" sz="1200" kern="1200"/>
            <a:t>There is a limited evidence base to indicate that a supportive relationship yields better results than a non–supportive one – </a:t>
          </a:r>
          <a:r>
            <a:rPr lang="en-GB" sz="1200" i="1" kern="1200"/>
            <a:t>Why is this given our dependence on supervision?</a:t>
          </a:r>
          <a:endParaRPr lang="en-US" sz="1200" kern="1200"/>
        </a:p>
      </dsp:txBody>
      <dsp:txXfrm>
        <a:off x="365125" y="69"/>
        <a:ext cx="2473100" cy="1483860"/>
      </dsp:txXfrm>
    </dsp:sp>
    <dsp:sp modelId="{460A508D-B7CB-4282-B5B5-A2A2216808FC}">
      <dsp:nvSpPr>
        <dsp:cNvPr id="0" name=""/>
        <dsp:cNvSpPr/>
      </dsp:nvSpPr>
      <dsp:spPr>
        <a:xfrm>
          <a:off x="1601675" y="1482130"/>
          <a:ext cx="3041913" cy="538213"/>
        </a:xfrm>
        <a:custGeom>
          <a:avLst/>
          <a:gdLst/>
          <a:ahLst/>
          <a:cxnLst/>
          <a:rect l="0" t="0" r="0" b="0"/>
          <a:pathLst>
            <a:path>
              <a:moveTo>
                <a:pt x="3041913" y="0"/>
              </a:moveTo>
              <a:lnTo>
                <a:pt x="3041913" y="286206"/>
              </a:lnTo>
              <a:lnTo>
                <a:pt x="0" y="286206"/>
              </a:lnTo>
              <a:lnTo>
                <a:pt x="0" y="538213"/>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45266" y="1748392"/>
        <a:ext cx="154731" cy="5688"/>
      </dsp:txXfrm>
    </dsp:sp>
    <dsp:sp modelId="{63FF090E-CBD7-42CD-9442-B46FF7D93F85}">
      <dsp:nvSpPr>
        <dsp:cNvPr id="0" name=""/>
        <dsp:cNvSpPr/>
      </dsp:nvSpPr>
      <dsp:spPr>
        <a:xfrm>
          <a:off x="3407039" y="69"/>
          <a:ext cx="2473100" cy="148386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84" tIns="127204" rIns="121184" bIns="127204" numCol="1" spcCol="1270" anchor="ctr" anchorCtr="0">
          <a:noAutofit/>
        </a:bodyPr>
        <a:lstStyle/>
        <a:p>
          <a:pPr marL="0" lvl="0" indent="0" algn="ctr" defTabSz="533400">
            <a:lnSpc>
              <a:spcPct val="90000"/>
            </a:lnSpc>
            <a:spcBef>
              <a:spcPct val="0"/>
            </a:spcBef>
            <a:spcAft>
              <a:spcPct val="35000"/>
            </a:spcAft>
            <a:buNone/>
          </a:pPr>
          <a:r>
            <a:rPr lang="en-GB" sz="1200" u="sng" kern="1200" dirty="0"/>
            <a:t>Jersey Study 2011 </a:t>
          </a:r>
          <a:r>
            <a:rPr lang="en-GB" sz="1200" kern="1200" dirty="0"/>
            <a:t>– After 2 years reconviction rates were significantly lower for those probation officers with a </a:t>
          </a:r>
          <a:r>
            <a:rPr lang="en-GB" sz="1200" b="1" kern="1200" dirty="0">
              <a:effectLst>
                <a:outerShdw blurRad="38100" dist="38100" dir="2700000" algn="tl">
                  <a:srgbClr val="000000">
                    <a:alpha val="43137"/>
                  </a:srgbClr>
                </a:outerShdw>
              </a:effectLst>
            </a:rPr>
            <a:t>higher skill set</a:t>
          </a:r>
          <a:r>
            <a:rPr lang="en-GB" sz="1200" b="0" kern="1200" dirty="0"/>
            <a:t>.</a:t>
          </a:r>
          <a:endParaRPr lang="en-US" sz="1200" b="0" kern="1200" dirty="0"/>
        </a:p>
      </dsp:txBody>
      <dsp:txXfrm>
        <a:off x="3407039" y="69"/>
        <a:ext cx="2473100" cy="1483860"/>
      </dsp:txXfrm>
    </dsp:sp>
    <dsp:sp modelId="{6C700B34-AE83-4CDB-9527-8D4AA3E507BB}">
      <dsp:nvSpPr>
        <dsp:cNvPr id="0" name=""/>
        <dsp:cNvSpPr/>
      </dsp:nvSpPr>
      <dsp:spPr>
        <a:xfrm>
          <a:off x="2836425" y="2748953"/>
          <a:ext cx="538213" cy="91440"/>
        </a:xfrm>
        <a:custGeom>
          <a:avLst/>
          <a:gdLst/>
          <a:ahLst/>
          <a:cxnLst/>
          <a:rect l="0" t="0" r="0" b="0"/>
          <a:pathLst>
            <a:path>
              <a:moveTo>
                <a:pt x="0" y="45720"/>
              </a:moveTo>
              <a:lnTo>
                <a:pt x="538213"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91312" y="2791829"/>
        <a:ext cx="28440" cy="5688"/>
      </dsp:txXfrm>
    </dsp:sp>
    <dsp:sp modelId="{A68041B3-B5B6-418A-A7BE-052191649C67}">
      <dsp:nvSpPr>
        <dsp:cNvPr id="0" name=""/>
        <dsp:cNvSpPr/>
      </dsp:nvSpPr>
      <dsp:spPr>
        <a:xfrm>
          <a:off x="365125" y="2052743"/>
          <a:ext cx="2473100" cy="148386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84" tIns="127204" rIns="121184" bIns="127204" numCol="1" spcCol="1270" anchor="ctr" anchorCtr="0">
          <a:noAutofit/>
        </a:bodyPr>
        <a:lstStyle/>
        <a:p>
          <a:pPr marL="0" lvl="0" indent="0" algn="ctr" defTabSz="533400">
            <a:lnSpc>
              <a:spcPct val="90000"/>
            </a:lnSpc>
            <a:spcBef>
              <a:spcPct val="0"/>
            </a:spcBef>
            <a:spcAft>
              <a:spcPct val="35000"/>
            </a:spcAft>
            <a:buNone/>
          </a:pPr>
          <a:r>
            <a:rPr lang="en-GB" sz="1200" kern="1200" dirty="0" err="1"/>
            <a:t>Leibrich</a:t>
          </a:r>
          <a:r>
            <a:rPr lang="en-GB" sz="1200" kern="1200" dirty="0"/>
            <a:t> (1993) </a:t>
          </a:r>
          <a:r>
            <a:rPr lang="en-GB" sz="1200" u="sng" kern="1200" dirty="0"/>
            <a:t>New Zealand Study of Supervision </a:t>
          </a:r>
          <a:r>
            <a:rPr lang="en-GB" sz="1200" kern="1200" dirty="0"/>
            <a:t>– the </a:t>
          </a:r>
          <a:r>
            <a:rPr lang="en-GB" sz="1200" b="1" kern="1200" dirty="0">
              <a:effectLst>
                <a:outerShdw blurRad="38100" dist="38100" dir="2700000" algn="tl">
                  <a:srgbClr val="000000">
                    <a:alpha val="43137"/>
                  </a:srgbClr>
                </a:outerShdw>
              </a:effectLst>
            </a:rPr>
            <a:t>quality</a:t>
          </a:r>
          <a:r>
            <a:rPr lang="en-GB" sz="1200" kern="1200" dirty="0"/>
            <a:t> of the relationship cited as pivotal to supporting desistance</a:t>
          </a:r>
          <a:endParaRPr lang="en-US" sz="1200" kern="1200" dirty="0"/>
        </a:p>
      </dsp:txBody>
      <dsp:txXfrm>
        <a:off x="365125" y="2052743"/>
        <a:ext cx="2473100" cy="1483860"/>
      </dsp:txXfrm>
    </dsp:sp>
    <dsp:sp modelId="{F7352F94-387D-4DDD-AFF6-30BF62EF4DE9}">
      <dsp:nvSpPr>
        <dsp:cNvPr id="0" name=""/>
        <dsp:cNvSpPr/>
      </dsp:nvSpPr>
      <dsp:spPr>
        <a:xfrm>
          <a:off x="1601675" y="3534803"/>
          <a:ext cx="3041913" cy="538213"/>
        </a:xfrm>
        <a:custGeom>
          <a:avLst/>
          <a:gdLst/>
          <a:ahLst/>
          <a:cxnLst/>
          <a:rect l="0" t="0" r="0" b="0"/>
          <a:pathLst>
            <a:path>
              <a:moveTo>
                <a:pt x="3041913" y="0"/>
              </a:moveTo>
              <a:lnTo>
                <a:pt x="3041913" y="286206"/>
              </a:lnTo>
              <a:lnTo>
                <a:pt x="0" y="286206"/>
              </a:lnTo>
              <a:lnTo>
                <a:pt x="0" y="538213"/>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45266" y="3801066"/>
        <a:ext cx="154731" cy="5688"/>
      </dsp:txXfrm>
    </dsp:sp>
    <dsp:sp modelId="{D2B748FA-8A3E-431F-B2A1-4B59A53FC97F}">
      <dsp:nvSpPr>
        <dsp:cNvPr id="0" name=""/>
        <dsp:cNvSpPr/>
      </dsp:nvSpPr>
      <dsp:spPr>
        <a:xfrm>
          <a:off x="3407039" y="2052743"/>
          <a:ext cx="2473100" cy="14838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84" tIns="127204" rIns="121184" bIns="127204" numCol="1" spcCol="1270" anchor="ctr" anchorCtr="0">
          <a:noAutofit/>
        </a:bodyPr>
        <a:lstStyle/>
        <a:p>
          <a:pPr marL="0" lvl="0" indent="0" algn="ctr" defTabSz="533400">
            <a:lnSpc>
              <a:spcPct val="90000"/>
            </a:lnSpc>
            <a:spcBef>
              <a:spcPct val="0"/>
            </a:spcBef>
            <a:spcAft>
              <a:spcPct val="35000"/>
            </a:spcAft>
            <a:buNone/>
          </a:pPr>
          <a:r>
            <a:rPr lang="en-GB" sz="1200" kern="1200"/>
            <a:t>Power Imbalance – Need to address – “good cop, bad cop”</a:t>
          </a:r>
          <a:endParaRPr lang="en-US" sz="1200" kern="1200"/>
        </a:p>
      </dsp:txBody>
      <dsp:txXfrm>
        <a:off x="3407039" y="2052743"/>
        <a:ext cx="2473100" cy="1483860"/>
      </dsp:txXfrm>
    </dsp:sp>
    <dsp:sp modelId="{28BCEB32-DCEA-40E7-B1D8-C003A09E90CE}">
      <dsp:nvSpPr>
        <dsp:cNvPr id="0" name=""/>
        <dsp:cNvSpPr/>
      </dsp:nvSpPr>
      <dsp:spPr>
        <a:xfrm>
          <a:off x="2836425" y="4801626"/>
          <a:ext cx="538213" cy="91440"/>
        </a:xfrm>
        <a:custGeom>
          <a:avLst/>
          <a:gdLst/>
          <a:ahLst/>
          <a:cxnLst/>
          <a:rect l="0" t="0" r="0" b="0"/>
          <a:pathLst>
            <a:path>
              <a:moveTo>
                <a:pt x="0" y="45720"/>
              </a:moveTo>
              <a:lnTo>
                <a:pt x="538213" y="45720"/>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91312" y="4844502"/>
        <a:ext cx="28440" cy="5688"/>
      </dsp:txXfrm>
    </dsp:sp>
    <dsp:sp modelId="{D7EE0F32-8178-4389-98BD-EB91C4F2036C}">
      <dsp:nvSpPr>
        <dsp:cNvPr id="0" name=""/>
        <dsp:cNvSpPr/>
      </dsp:nvSpPr>
      <dsp:spPr>
        <a:xfrm>
          <a:off x="365125" y="4105416"/>
          <a:ext cx="2473100" cy="148386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84" tIns="127204" rIns="121184" bIns="127204" numCol="1" spcCol="1270" anchor="ctr" anchorCtr="0">
          <a:noAutofit/>
        </a:bodyPr>
        <a:lstStyle/>
        <a:p>
          <a:pPr marL="0" lvl="0" indent="0" algn="ctr" defTabSz="533400">
            <a:lnSpc>
              <a:spcPct val="90000"/>
            </a:lnSpc>
            <a:spcBef>
              <a:spcPct val="0"/>
            </a:spcBef>
            <a:spcAft>
              <a:spcPct val="35000"/>
            </a:spcAft>
            <a:buNone/>
          </a:pPr>
          <a:r>
            <a:rPr lang="en-GB" sz="1200" kern="1200" dirty="0"/>
            <a:t>Key attributes of a ‘good’ probation officer:</a:t>
          </a:r>
        </a:p>
        <a:p>
          <a:pPr marL="0" lvl="0" indent="0" algn="ctr" defTabSz="533400">
            <a:lnSpc>
              <a:spcPct val="90000"/>
            </a:lnSpc>
            <a:spcBef>
              <a:spcPct val="0"/>
            </a:spcBef>
            <a:spcAft>
              <a:spcPct val="35000"/>
            </a:spcAft>
            <a:buNone/>
          </a:pPr>
          <a:r>
            <a:rPr lang="en-GB" sz="1200" kern="1200" dirty="0"/>
            <a:t>1) Empathy, </a:t>
          </a:r>
        </a:p>
        <a:p>
          <a:pPr marL="0" lvl="0" indent="0" algn="ctr" defTabSz="533400">
            <a:lnSpc>
              <a:spcPct val="90000"/>
            </a:lnSpc>
            <a:spcBef>
              <a:spcPct val="0"/>
            </a:spcBef>
            <a:spcAft>
              <a:spcPct val="35000"/>
            </a:spcAft>
            <a:buNone/>
          </a:pPr>
          <a:r>
            <a:rPr lang="en-GB" sz="1200" kern="1200" dirty="0"/>
            <a:t>2) Legitimacy, </a:t>
          </a:r>
        </a:p>
        <a:p>
          <a:pPr marL="0" lvl="0" indent="0" algn="ctr" defTabSz="533400">
            <a:lnSpc>
              <a:spcPct val="90000"/>
            </a:lnSpc>
            <a:spcBef>
              <a:spcPct val="0"/>
            </a:spcBef>
            <a:spcAft>
              <a:spcPct val="35000"/>
            </a:spcAft>
            <a:buNone/>
          </a:pPr>
          <a:r>
            <a:rPr lang="en-GB" sz="1200" kern="1200" dirty="0"/>
            <a:t>3) Practical attributes (time-keeping, problem solving)</a:t>
          </a:r>
          <a:endParaRPr lang="en-US" sz="1200" kern="1200" dirty="0"/>
        </a:p>
      </dsp:txBody>
      <dsp:txXfrm>
        <a:off x="365125" y="4105416"/>
        <a:ext cx="2473100" cy="1483860"/>
      </dsp:txXfrm>
    </dsp:sp>
    <dsp:sp modelId="{16B41C9D-D6AF-4977-A73E-B5B21CD57DC1}">
      <dsp:nvSpPr>
        <dsp:cNvPr id="0" name=""/>
        <dsp:cNvSpPr/>
      </dsp:nvSpPr>
      <dsp:spPr>
        <a:xfrm>
          <a:off x="3407039" y="4105416"/>
          <a:ext cx="2473100" cy="148386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84" tIns="127204" rIns="121184" bIns="127204" numCol="1" spcCol="1270" anchor="ctr" anchorCtr="0">
          <a:noAutofit/>
        </a:bodyPr>
        <a:lstStyle/>
        <a:p>
          <a:pPr marL="0" lvl="0" indent="0" algn="ctr" defTabSz="533400">
            <a:lnSpc>
              <a:spcPct val="90000"/>
            </a:lnSpc>
            <a:spcBef>
              <a:spcPct val="0"/>
            </a:spcBef>
            <a:spcAft>
              <a:spcPct val="35000"/>
            </a:spcAft>
            <a:buNone/>
          </a:pPr>
          <a:r>
            <a:rPr lang="en-GB" sz="1200" kern="1200" dirty="0"/>
            <a:t>4) – “firmness”, ‘bad cop’ is needed</a:t>
          </a:r>
          <a:endParaRPr lang="en-US" sz="1200" kern="1200" dirty="0"/>
        </a:p>
      </dsp:txBody>
      <dsp:txXfrm>
        <a:off x="3407039" y="4105416"/>
        <a:ext cx="2473100" cy="14838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1CC30F-A457-42D2-98A6-2AE64E0692A0}">
      <dsp:nvSpPr>
        <dsp:cNvPr id="0" name=""/>
        <dsp:cNvSpPr/>
      </dsp:nvSpPr>
      <dsp:spPr>
        <a:xfrm>
          <a:off x="0" y="7091"/>
          <a:ext cx="6245265" cy="8495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B8F541-89A1-49CE-B9E3-F305E2993EE2}">
      <dsp:nvSpPr>
        <dsp:cNvPr id="0" name=""/>
        <dsp:cNvSpPr/>
      </dsp:nvSpPr>
      <dsp:spPr>
        <a:xfrm>
          <a:off x="256988" y="198240"/>
          <a:ext cx="467708" cy="4672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1B14368-291A-4E02-91B0-F5A5AE51BCA6}">
      <dsp:nvSpPr>
        <dsp:cNvPr id="0" name=""/>
        <dsp:cNvSpPr/>
      </dsp:nvSpPr>
      <dsp:spPr>
        <a:xfrm>
          <a:off x="981685" y="7091"/>
          <a:ext cx="5219229" cy="9291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340" tIns="98340" rIns="98340" bIns="98340" numCol="1" spcCol="1270" anchor="ctr" anchorCtr="0">
          <a:noAutofit/>
        </a:bodyPr>
        <a:lstStyle/>
        <a:p>
          <a:pPr marL="0" lvl="0" indent="0" algn="l" defTabSz="622300">
            <a:lnSpc>
              <a:spcPct val="90000"/>
            </a:lnSpc>
            <a:spcBef>
              <a:spcPct val="0"/>
            </a:spcBef>
            <a:spcAft>
              <a:spcPct val="35000"/>
            </a:spcAft>
            <a:buNone/>
          </a:pPr>
          <a:r>
            <a:rPr lang="en-US" sz="1400" kern="1200"/>
            <a:t>Strong ties to RnR</a:t>
          </a:r>
        </a:p>
      </dsp:txBody>
      <dsp:txXfrm>
        <a:off x="981685" y="7091"/>
        <a:ext cx="5219229" cy="929193"/>
      </dsp:txXfrm>
    </dsp:sp>
    <dsp:sp modelId="{01E10AF3-C2D6-4B35-965B-8EE697684EC7}">
      <dsp:nvSpPr>
        <dsp:cNvPr id="0" name=""/>
        <dsp:cNvSpPr/>
      </dsp:nvSpPr>
      <dsp:spPr>
        <a:xfrm>
          <a:off x="0" y="1168584"/>
          <a:ext cx="6245265" cy="8495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C70376-2610-4AC9-A109-FDA4B7E755C4}">
      <dsp:nvSpPr>
        <dsp:cNvPr id="0" name=""/>
        <dsp:cNvSpPr/>
      </dsp:nvSpPr>
      <dsp:spPr>
        <a:xfrm>
          <a:off x="256988" y="1359732"/>
          <a:ext cx="467708" cy="4672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A3B6A1-733F-418F-92F4-39F288452C24}">
      <dsp:nvSpPr>
        <dsp:cNvPr id="0" name=""/>
        <dsp:cNvSpPr/>
      </dsp:nvSpPr>
      <dsp:spPr>
        <a:xfrm>
          <a:off x="981685" y="1168584"/>
          <a:ext cx="5219229" cy="9291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340" tIns="98340" rIns="98340" bIns="98340" numCol="1" spcCol="1270" anchor="ctr" anchorCtr="0">
          <a:noAutofit/>
        </a:bodyPr>
        <a:lstStyle/>
        <a:p>
          <a:pPr marL="0" lvl="0" indent="0" algn="just" defTabSz="622300">
            <a:lnSpc>
              <a:spcPct val="90000"/>
            </a:lnSpc>
            <a:spcBef>
              <a:spcPct val="0"/>
            </a:spcBef>
            <a:spcAft>
              <a:spcPct val="35000"/>
            </a:spcAft>
            <a:buNone/>
          </a:pPr>
          <a:r>
            <a:rPr lang="en-US" sz="1400" kern="1200" dirty="0"/>
            <a:t>Responsivity, specific criminogenic needs are more effectively addressed through </a:t>
          </a:r>
          <a:r>
            <a:rPr lang="en-US" sz="1400" kern="1200" dirty="0">
              <a:solidFill>
                <a:srgbClr val="FF0000"/>
              </a:solidFill>
            </a:rPr>
            <a:t>intensive supervision</a:t>
          </a:r>
          <a:r>
            <a:rPr lang="en-US" sz="1400" kern="1200" dirty="0"/>
            <a:t>, although the increased level of surveillance can adversely lead to </a:t>
          </a:r>
          <a:r>
            <a:rPr lang="en-US" sz="1400" kern="1200" dirty="0">
              <a:solidFill>
                <a:srgbClr val="FF0000"/>
              </a:solidFill>
            </a:rPr>
            <a:t>more violations </a:t>
          </a:r>
          <a:r>
            <a:rPr lang="en-US" sz="1400" kern="1200" dirty="0"/>
            <a:t>of sentence requirements.</a:t>
          </a:r>
        </a:p>
      </dsp:txBody>
      <dsp:txXfrm>
        <a:off x="981685" y="1168584"/>
        <a:ext cx="5219229" cy="929193"/>
      </dsp:txXfrm>
    </dsp:sp>
    <dsp:sp modelId="{85E1A06E-9701-41C4-99E6-A020647A5BF9}">
      <dsp:nvSpPr>
        <dsp:cNvPr id="0" name=""/>
        <dsp:cNvSpPr/>
      </dsp:nvSpPr>
      <dsp:spPr>
        <a:xfrm>
          <a:off x="0" y="2330076"/>
          <a:ext cx="6245265" cy="8495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CAEAE5-8F2B-4BD7-BC09-BF65F46BBF85}">
      <dsp:nvSpPr>
        <dsp:cNvPr id="0" name=""/>
        <dsp:cNvSpPr/>
      </dsp:nvSpPr>
      <dsp:spPr>
        <a:xfrm>
          <a:off x="256988" y="2521224"/>
          <a:ext cx="467708" cy="4672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DD037C0-D1CE-46C3-9F57-2BBC5402AF5C}">
      <dsp:nvSpPr>
        <dsp:cNvPr id="0" name=""/>
        <dsp:cNvSpPr/>
      </dsp:nvSpPr>
      <dsp:spPr>
        <a:xfrm>
          <a:off x="981685" y="2330076"/>
          <a:ext cx="5219229" cy="9291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340" tIns="98340" rIns="98340" bIns="98340" numCol="1" spcCol="1270" anchor="ctr" anchorCtr="0">
          <a:noAutofit/>
        </a:bodyPr>
        <a:lstStyle/>
        <a:p>
          <a:pPr marL="0" lvl="0" indent="0" algn="just" defTabSz="622300">
            <a:lnSpc>
              <a:spcPct val="90000"/>
            </a:lnSpc>
            <a:spcBef>
              <a:spcPct val="0"/>
            </a:spcBef>
            <a:spcAft>
              <a:spcPct val="35000"/>
            </a:spcAft>
            <a:buNone/>
          </a:pPr>
          <a:r>
            <a:rPr lang="en-US" sz="1400" kern="1200" dirty="0"/>
            <a:t>Where the frequency of supervision with probationers is determined by an </a:t>
          </a:r>
          <a:r>
            <a:rPr lang="en-US" sz="1400" kern="1200" dirty="0">
              <a:solidFill>
                <a:srgbClr val="FF0000"/>
              </a:solidFill>
            </a:rPr>
            <a:t>assessment of risk</a:t>
          </a:r>
          <a:r>
            <a:rPr lang="en-US" sz="1400" kern="1200" dirty="0"/>
            <a:t>, and where there is a scoring scale, this can result in some </a:t>
          </a:r>
          <a:r>
            <a:rPr lang="en-US" sz="1400" kern="1200" dirty="0">
              <a:solidFill>
                <a:srgbClr val="FF0000"/>
              </a:solidFill>
            </a:rPr>
            <a:t>criminogenic needs going unmet.</a:t>
          </a:r>
        </a:p>
      </dsp:txBody>
      <dsp:txXfrm>
        <a:off x="981685" y="2330076"/>
        <a:ext cx="5219229" cy="929193"/>
      </dsp:txXfrm>
    </dsp:sp>
    <dsp:sp modelId="{97A44969-FC21-488F-B425-BC0961617966}">
      <dsp:nvSpPr>
        <dsp:cNvPr id="0" name=""/>
        <dsp:cNvSpPr/>
      </dsp:nvSpPr>
      <dsp:spPr>
        <a:xfrm>
          <a:off x="0" y="3491568"/>
          <a:ext cx="6245265" cy="8495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4F6626-9A79-484B-8E43-6A25D8F07D0E}">
      <dsp:nvSpPr>
        <dsp:cNvPr id="0" name=""/>
        <dsp:cNvSpPr/>
      </dsp:nvSpPr>
      <dsp:spPr>
        <a:xfrm>
          <a:off x="256988" y="3682717"/>
          <a:ext cx="467708" cy="4672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6B35D9-06E1-4C35-ABAA-D14941CE0F5B}">
      <dsp:nvSpPr>
        <dsp:cNvPr id="0" name=""/>
        <dsp:cNvSpPr/>
      </dsp:nvSpPr>
      <dsp:spPr>
        <a:xfrm>
          <a:off x="981685" y="3491568"/>
          <a:ext cx="5219229" cy="9291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340" tIns="98340" rIns="98340" bIns="98340" numCol="1" spcCol="1270" anchor="ctr" anchorCtr="0">
          <a:noAutofit/>
        </a:bodyPr>
        <a:lstStyle/>
        <a:p>
          <a:pPr marL="0" lvl="0" indent="0" algn="l" defTabSz="622300">
            <a:lnSpc>
              <a:spcPct val="90000"/>
            </a:lnSpc>
            <a:spcBef>
              <a:spcPct val="0"/>
            </a:spcBef>
            <a:spcAft>
              <a:spcPct val="35000"/>
            </a:spcAft>
            <a:buNone/>
          </a:pPr>
          <a:r>
            <a:rPr lang="en-US" sz="1400" kern="1200"/>
            <a:t>Risk Management – CRC – NPS, lessons learned </a:t>
          </a:r>
        </a:p>
      </dsp:txBody>
      <dsp:txXfrm>
        <a:off x="981685" y="3491568"/>
        <a:ext cx="5219229" cy="929193"/>
      </dsp:txXfrm>
    </dsp:sp>
    <dsp:sp modelId="{AB0DF95C-FC02-4555-9110-406F59B90CDC}">
      <dsp:nvSpPr>
        <dsp:cNvPr id="0" name=""/>
        <dsp:cNvSpPr/>
      </dsp:nvSpPr>
      <dsp:spPr>
        <a:xfrm>
          <a:off x="0" y="4653061"/>
          <a:ext cx="6245265" cy="8495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EA784F-3DB1-4C17-980A-BC640F8AADC2}">
      <dsp:nvSpPr>
        <dsp:cNvPr id="0" name=""/>
        <dsp:cNvSpPr/>
      </dsp:nvSpPr>
      <dsp:spPr>
        <a:xfrm>
          <a:off x="256988" y="4844209"/>
          <a:ext cx="467708" cy="46725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179918F-F610-446A-A748-97423FAA5737}">
      <dsp:nvSpPr>
        <dsp:cNvPr id="0" name=""/>
        <dsp:cNvSpPr/>
      </dsp:nvSpPr>
      <dsp:spPr>
        <a:xfrm>
          <a:off x="981685" y="4653061"/>
          <a:ext cx="5219229" cy="9291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340" tIns="98340" rIns="98340" bIns="98340" numCol="1" spcCol="1270" anchor="ctr" anchorCtr="0">
          <a:noAutofit/>
        </a:bodyPr>
        <a:lstStyle/>
        <a:p>
          <a:pPr marL="0" lvl="0" indent="0" algn="l" defTabSz="622300">
            <a:lnSpc>
              <a:spcPct val="90000"/>
            </a:lnSpc>
            <a:spcBef>
              <a:spcPct val="0"/>
            </a:spcBef>
            <a:spcAft>
              <a:spcPct val="35000"/>
            </a:spcAft>
            <a:buNone/>
          </a:pPr>
          <a:r>
            <a:rPr lang="en-US" sz="1400" kern="1200"/>
            <a:t>Stigma attached to perception of risk</a:t>
          </a:r>
        </a:p>
      </dsp:txBody>
      <dsp:txXfrm>
        <a:off x="981685" y="4653061"/>
        <a:ext cx="5219229" cy="9291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19149-DE15-430D-B34A-0C7937AB6EB7}">
      <dsp:nvSpPr>
        <dsp:cNvPr id="0" name=""/>
        <dsp:cNvSpPr/>
      </dsp:nvSpPr>
      <dsp:spPr>
        <a:xfrm>
          <a:off x="1875548" y="2418"/>
          <a:ext cx="2109992" cy="105736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“Desistance is everyone's business”</a:t>
          </a:r>
        </a:p>
      </dsp:txBody>
      <dsp:txXfrm>
        <a:off x="1927164" y="54034"/>
        <a:ext cx="2006760" cy="954135"/>
      </dsp:txXfrm>
    </dsp:sp>
    <dsp:sp modelId="{25AA5505-CB99-4458-A591-FC5D561DCAEE}">
      <dsp:nvSpPr>
        <dsp:cNvPr id="0" name=""/>
        <dsp:cNvSpPr/>
      </dsp:nvSpPr>
      <dsp:spPr>
        <a:xfrm>
          <a:off x="1875548" y="1112654"/>
          <a:ext cx="2109992" cy="105736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Probation officers identified the limitations of their role</a:t>
          </a:r>
        </a:p>
      </dsp:txBody>
      <dsp:txXfrm>
        <a:off x="1927164" y="1164270"/>
        <a:ext cx="2006760" cy="954135"/>
      </dsp:txXfrm>
    </dsp:sp>
    <dsp:sp modelId="{6F797F58-3B61-4AD0-9E51-01DE9B75D648}">
      <dsp:nvSpPr>
        <dsp:cNvPr id="0" name=""/>
        <dsp:cNvSpPr/>
      </dsp:nvSpPr>
      <dsp:spPr>
        <a:xfrm>
          <a:off x="1875548" y="2222891"/>
          <a:ext cx="2109992" cy="105736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Exemplified during COVID-19 – Disconnected from communities</a:t>
          </a:r>
        </a:p>
      </dsp:txBody>
      <dsp:txXfrm>
        <a:off x="1927164" y="2274507"/>
        <a:ext cx="2006760" cy="954135"/>
      </dsp:txXfrm>
    </dsp:sp>
    <dsp:sp modelId="{87A9A9A9-1AED-41E2-BC64-54CF72A8A0DC}">
      <dsp:nvSpPr>
        <dsp:cNvPr id="0" name=""/>
        <dsp:cNvSpPr/>
      </dsp:nvSpPr>
      <dsp:spPr>
        <a:xfrm>
          <a:off x="1875548" y="3333127"/>
          <a:ext cx="2109992" cy="105736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Desistance is not just the priority of the probation officers and services, but the prerogative of all services</a:t>
          </a:r>
        </a:p>
      </dsp:txBody>
      <dsp:txXfrm>
        <a:off x="1927164" y="3384743"/>
        <a:ext cx="2006760" cy="954135"/>
      </dsp:txXfrm>
    </dsp:sp>
    <dsp:sp modelId="{92F7B798-A849-4EAC-B771-EFC90F4C559B}">
      <dsp:nvSpPr>
        <dsp:cNvPr id="0" name=""/>
        <dsp:cNvSpPr/>
      </dsp:nvSpPr>
      <dsp:spPr>
        <a:xfrm>
          <a:off x="1875548" y="4443363"/>
          <a:ext cx="2109992" cy="105736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Probation supervision is a small cog in a much greater mechanism</a:t>
          </a:r>
        </a:p>
      </dsp:txBody>
      <dsp:txXfrm>
        <a:off x="1927164" y="4494979"/>
        <a:ext cx="2006760" cy="9541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998BF4-7EDA-474B-8356-15A2DE766AE1}">
      <dsp:nvSpPr>
        <dsp:cNvPr id="0" name=""/>
        <dsp:cNvSpPr/>
      </dsp:nvSpPr>
      <dsp:spPr>
        <a:xfrm>
          <a:off x="973190" y="986724"/>
          <a:ext cx="1264141" cy="1264141"/>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2D3480-2137-4333-9B8F-7EE9696B5EFB}">
      <dsp:nvSpPr>
        <dsp:cNvPr id="0" name=""/>
        <dsp:cNvSpPr/>
      </dsp:nvSpPr>
      <dsp:spPr>
        <a:xfrm>
          <a:off x="1242597" y="1256131"/>
          <a:ext cx="725326" cy="725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29FD3FF-5418-4A9E-BA09-1514206008E7}">
      <dsp:nvSpPr>
        <dsp:cNvPr id="0" name=""/>
        <dsp:cNvSpPr/>
      </dsp:nvSpPr>
      <dsp:spPr>
        <a:xfrm>
          <a:off x="569079"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Induction</a:t>
          </a:r>
        </a:p>
      </dsp:txBody>
      <dsp:txXfrm>
        <a:off x="569079" y="2644614"/>
        <a:ext cx="2072362" cy="720000"/>
      </dsp:txXfrm>
    </dsp:sp>
    <dsp:sp modelId="{4667DABB-2541-493E-AE8A-E3721155CB99}">
      <dsp:nvSpPr>
        <dsp:cNvPr id="0" name=""/>
        <dsp:cNvSpPr/>
      </dsp:nvSpPr>
      <dsp:spPr>
        <a:xfrm>
          <a:off x="3408216" y="986724"/>
          <a:ext cx="1264141" cy="1264141"/>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54C2B9-17AB-48AF-87C8-53D7F1987D11}">
      <dsp:nvSpPr>
        <dsp:cNvPr id="0" name=""/>
        <dsp:cNvSpPr/>
      </dsp:nvSpPr>
      <dsp:spPr>
        <a:xfrm>
          <a:off x="3677623" y="1256131"/>
          <a:ext cx="725326" cy="725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BA9EAC-EE45-4A3C-A47F-2299080753E1}">
      <dsp:nvSpPr>
        <dsp:cNvPr id="0" name=""/>
        <dsp:cNvSpPr/>
      </dsp:nvSpPr>
      <dsp:spPr>
        <a:xfrm>
          <a:off x="3004105"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Lectures at Ulsters University</a:t>
          </a:r>
        </a:p>
      </dsp:txBody>
      <dsp:txXfrm>
        <a:off x="3004105" y="2644614"/>
        <a:ext cx="2072362" cy="720000"/>
      </dsp:txXfrm>
    </dsp:sp>
    <dsp:sp modelId="{5F256A6D-3D83-4CE3-9A6F-F77C1F876BE8}">
      <dsp:nvSpPr>
        <dsp:cNvPr id="0" name=""/>
        <dsp:cNvSpPr/>
      </dsp:nvSpPr>
      <dsp:spPr>
        <a:xfrm>
          <a:off x="5843242" y="986724"/>
          <a:ext cx="1264141" cy="1264141"/>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D9821F-14A1-45AD-A624-4DC2200463A9}">
      <dsp:nvSpPr>
        <dsp:cNvPr id="0" name=""/>
        <dsp:cNvSpPr/>
      </dsp:nvSpPr>
      <dsp:spPr>
        <a:xfrm>
          <a:off x="6112649" y="1256131"/>
          <a:ext cx="725326" cy="725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B29FD36-13F8-4FCB-BE83-21347F05A8FE}">
      <dsp:nvSpPr>
        <dsp:cNvPr id="0" name=""/>
        <dsp:cNvSpPr/>
      </dsp:nvSpPr>
      <dsp:spPr>
        <a:xfrm>
          <a:off x="5439131"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Social work conference &amp; more</a:t>
          </a:r>
        </a:p>
      </dsp:txBody>
      <dsp:txXfrm>
        <a:off x="5439131" y="2644614"/>
        <a:ext cx="2072362" cy="720000"/>
      </dsp:txXfrm>
    </dsp:sp>
    <dsp:sp modelId="{D5EAC77C-E9E1-473E-A028-E87B2A1C01CB}">
      <dsp:nvSpPr>
        <dsp:cNvPr id="0" name=""/>
        <dsp:cNvSpPr/>
      </dsp:nvSpPr>
      <dsp:spPr>
        <a:xfrm>
          <a:off x="8278268" y="986724"/>
          <a:ext cx="1264141" cy="1264141"/>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B5C992-1E56-43F7-9F14-071F5F0C79D9}">
      <dsp:nvSpPr>
        <dsp:cNvPr id="0" name=""/>
        <dsp:cNvSpPr/>
      </dsp:nvSpPr>
      <dsp:spPr>
        <a:xfrm>
          <a:off x="8547675" y="1256131"/>
          <a:ext cx="725326" cy="725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C544EF-A6C0-41EB-A347-D0682B15B32E}">
      <dsp:nvSpPr>
        <dsp:cNvPr id="0" name=""/>
        <dsp:cNvSpPr/>
      </dsp:nvSpPr>
      <dsp:spPr>
        <a:xfrm>
          <a:off x="7874157"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Lunch seminars/ coffee mornings</a:t>
          </a:r>
        </a:p>
      </dsp:txBody>
      <dsp:txXfrm>
        <a:off x="7874157" y="2644614"/>
        <a:ext cx="2072362" cy="720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97F43-6CED-4E9E-9AF1-A607BD5A3909}">
      <dsp:nvSpPr>
        <dsp:cNvPr id="0" name=""/>
        <dsp:cNvSpPr/>
      </dsp:nvSpPr>
      <dsp:spPr>
        <a:xfrm>
          <a:off x="0" y="682"/>
          <a:ext cx="624526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2CEB86-9CD4-4483-B7C5-9D260962DF95}">
      <dsp:nvSpPr>
        <dsp:cNvPr id="0" name=""/>
        <dsp:cNvSpPr/>
      </dsp:nvSpPr>
      <dsp:spPr>
        <a:xfrm>
          <a:off x="0" y="682"/>
          <a:ext cx="6245265" cy="1117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Further research into the relationship between probation supervision and desistance &amp; role/impact of the probation officer</a:t>
          </a:r>
        </a:p>
      </dsp:txBody>
      <dsp:txXfrm>
        <a:off x="0" y="682"/>
        <a:ext cx="6245265" cy="1117596"/>
      </dsp:txXfrm>
    </dsp:sp>
    <dsp:sp modelId="{D3DD17B0-BB6F-4845-BBD1-B2DE9216FA50}">
      <dsp:nvSpPr>
        <dsp:cNvPr id="0" name=""/>
        <dsp:cNvSpPr/>
      </dsp:nvSpPr>
      <dsp:spPr>
        <a:xfrm>
          <a:off x="0" y="1118278"/>
          <a:ext cx="624526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947AEB-C6D0-4415-9F7F-FEABA3D478EE}">
      <dsp:nvSpPr>
        <dsp:cNvPr id="0" name=""/>
        <dsp:cNvSpPr/>
      </dsp:nvSpPr>
      <dsp:spPr>
        <a:xfrm>
          <a:off x="0" y="1118278"/>
          <a:ext cx="6245265" cy="1117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More emphasis on the criminal justice system at undergraduate level (widening the training agenda)</a:t>
          </a:r>
        </a:p>
      </dsp:txBody>
      <dsp:txXfrm>
        <a:off x="0" y="1118278"/>
        <a:ext cx="6245265" cy="1117596"/>
      </dsp:txXfrm>
    </dsp:sp>
    <dsp:sp modelId="{0031A386-88B2-4C85-BB50-B0C62D41D602}">
      <dsp:nvSpPr>
        <dsp:cNvPr id="0" name=""/>
        <dsp:cNvSpPr/>
      </dsp:nvSpPr>
      <dsp:spPr>
        <a:xfrm>
          <a:off x="0" y="2235875"/>
          <a:ext cx="624526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F11190-3C15-4D5B-8CBA-582C36767ACA}">
      <dsp:nvSpPr>
        <dsp:cNvPr id="0" name=""/>
        <dsp:cNvSpPr/>
      </dsp:nvSpPr>
      <dsp:spPr>
        <a:xfrm>
          <a:off x="0" y="2235875"/>
          <a:ext cx="6245265" cy="1117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Realise the envisioning of the emancipatory movement </a:t>
          </a:r>
        </a:p>
      </dsp:txBody>
      <dsp:txXfrm>
        <a:off x="0" y="2235875"/>
        <a:ext cx="6245265" cy="1117596"/>
      </dsp:txXfrm>
    </dsp:sp>
    <dsp:sp modelId="{0EDC6971-C258-4C71-B209-B2215E842625}">
      <dsp:nvSpPr>
        <dsp:cNvPr id="0" name=""/>
        <dsp:cNvSpPr/>
      </dsp:nvSpPr>
      <dsp:spPr>
        <a:xfrm>
          <a:off x="0" y="3353471"/>
          <a:ext cx="624526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B97849-BEE5-4050-AB6E-6C67E89A1670}">
      <dsp:nvSpPr>
        <dsp:cNvPr id="0" name=""/>
        <dsp:cNvSpPr/>
      </dsp:nvSpPr>
      <dsp:spPr>
        <a:xfrm>
          <a:off x="0" y="3353471"/>
          <a:ext cx="6245265" cy="1117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Promotion of service-user lead initiatives/co-production</a:t>
          </a:r>
        </a:p>
      </dsp:txBody>
      <dsp:txXfrm>
        <a:off x="0" y="3353471"/>
        <a:ext cx="6245265" cy="1117596"/>
      </dsp:txXfrm>
    </dsp:sp>
    <dsp:sp modelId="{AAF118CB-E241-4F1A-829F-4AAAB1CDF123}">
      <dsp:nvSpPr>
        <dsp:cNvPr id="0" name=""/>
        <dsp:cNvSpPr/>
      </dsp:nvSpPr>
      <dsp:spPr>
        <a:xfrm>
          <a:off x="0" y="4471068"/>
          <a:ext cx="624526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DD738E-0489-47BA-8519-3D13AA925644}">
      <dsp:nvSpPr>
        <dsp:cNvPr id="0" name=""/>
        <dsp:cNvSpPr/>
      </dsp:nvSpPr>
      <dsp:spPr>
        <a:xfrm>
          <a:off x="0" y="4471068"/>
          <a:ext cx="6245265" cy="1117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Requirement to view desistance beyond the risk paradigm (can become too rationalized/commodified) </a:t>
          </a:r>
        </a:p>
      </dsp:txBody>
      <dsp:txXfrm>
        <a:off x="0" y="4471068"/>
        <a:ext cx="6245265" cy="111759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E7D657-9CD1-46E9-A8B1-A92A5344D81C}" type="datetimeFigureOut">
              <a:rPr lang="en-GB" smtClean="0"/>
              <a:t>28/06/2023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F0EB7B-C19E-4142-B5ED-632B43CD5160}" type="slidenum">
              <a:rPr lang="en-GB" smtClean="0"/>
              <a:t>‹#›</a:t>
            </a:fld>
            <a:endParaRPr lang="en-GB"/>
          </a:p>
        </p:txBody>
      </p:sp>
    </p:spTree>
    <p:extLst>
      <p:ext uri="{BB962C8B-B14F-4D97-AF65-F5344CB8AC3E}">
        <p14:creationId xmlns:p14="http://schemas.microsoft.com/office/powerpoint/2010/main" val="4173837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F0EB7B-C19E-4142-B5ED-632B43CD5160}" type="slidenum">
              <a:rPr lang="en-GB" smtClean="0"/>
              <a:t>1</a:t>
            </a:fld>
            <a:endParaRPr lang="en-GB"/>
          </a:p>
        </p:txBody>
      </p:sp>
    </p:spTree>
    <p:extLst>
      <p:ext uri="{BB962C8B-B14F-4D97-AF65-F5344CB8AC3E}">
        <p14:creationId xmlns:p14="http://schemas.microsoft.com/office/powerpoint/2010/main" val="2973720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13</a:t>
            </a:fld>
            <a:endParaRPr lang="en-GB"/>
          </a:p>
        </p:txBody>
      </p:sp>
    </p:spTree>
    <p:extLst>
      <p:ext uri="{BB962C8B-B14F-4D97-AF65-F5344CB8AC3E}">
        <p14:creationId xmlns:p14="http://schemas.microsoft.com/office/powerpoint/2010/main" val="112213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14</a:t>
            </a:fld>
            <a:endParaRPr lang="en-GB"/>
          </a:p>
        </p:txBody>
      </p:sp>
    </p:spTree>
    <p:extLst>
      <p:ext uri="{BB962C8B-B14F-4D97-AF65-F5344CB8AC3E}">
        <p14:creationId xmlns:p14="http://schemas.microsoft.com/office/powerpoint/2010/main" val="2577991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15</a:t>
            </a:fld>
            <a:endParaRPr lang="en-GB"/>
          </a:p>
        </p:txBody>
      </p:sp>
    </p:spTree>
    <p:extLst>
      <p:ext uri="{BB962C8B-B14F-4D97-AF65-F5344CB8AC3E}">
        <p14:creationId xmlns:p14="http://schemas.microsoft.com/office/powerpoint/2010/main" val="2868792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16</a:t>
            </a:fld>
            <a:endParaRPr lang="en-GB"/>
          </a:p>
        </p:txBody>
      </p:sp>
    </p:spTree>
    <p:extLst>
      <p:ext uri="{BB962C8B-B14F-4D97-AF65-F5344CB8AC3E}">
        <p14:creationId xmlns:p14="http://schemas.microsoft.com/office/powerpoint/2010/main" val="11900846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18</a:t>
            </a:fld>
            <a:endParaRPr lang="en-GB"/>
          </a:p>
        </p:txBody>
      </p:sp>
    </p:spTree>
    <p:extLst>
      <p:ext uri="{BB962C8B-B14F-4D97-AF65-F5344CB8AC3E}">
        <p14:creationId xmlns:p14="http://schemas.microsoft.com/office/powerpoint/2010/main" val="588411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19</a:t>
            </a:fld>
            <a:endParaRPr lang="en-GB"/>
          </a:p>
        </p:txBody>
      </p:sp>
    </p:spTree>
    <p:extLst>
      <p:ext uri="{BB962C8B-B14F-4D97-AF65-F5344CB8AC3E}">
        <p14:creationId xmlns:p14="http://schemas.microsoft.com/office/powerpoint/2010/main" val="7598559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22</a:t>
            </a:fld>
            <a:endParaRPr lang="en-GB"/>
          </a:p>
        </p:txBody>
      </p:sp>
    </p:spTree>
    <p:extLst>
      <p:ext uri="{BB962C8B-B14F-4D97-AF65-F5344CB8AC3E}">
        <p14:creationId xmlns:p14="http://schemas.microsoft.com/office/powerpoint/2010/main" val="1290001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23</a:t>
            </a:fld>
            <a:endParaRPr lang="en-GB"/>
          </a:p>
        </p:txBody>
      </p:sp>
    </p:spTree>
    <p:extLst>
      <p:ext uri="{BB962C8B-B14F-4D97-AF65-F5344CB8AC3E}">
        <p14:creationId xmlns:p14="http://schemas.microsoft.com/office/powerpoint/2010/main" val="4086090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28</a:t>
            </a:fld>
            <a:endParaRPr lang="en-GB"/>
          </a:p>
        </p:txBody>
      </p:sp>
    </p:spTree>
    <p:extLst>
      <p:ext uri="{BB962C8B-B14F-4D97-AF65-F5344CB8AC3E}">
        <p14:creationId xmlns:p14="http://schemas.microsoft.com/office/powerpoint/2010/main" val="3635998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31</a:t>
            </a:fld>
            <a:endParaRPr lang="en-GB"/>
          </a:p>
        </p:txBody>
      </p:sp>
    </p:spTree>
    <p:extLst>
      <p:ext uri="{BB962C8B-B14F-4D97-AF65-F5344CB8AC3E}">
        <p14:creationId xmlns:p14="http://schemas.microsoft.com/office/powerpoint/2010/main" val="968458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F0EB7B-C19E-4142-B5ED-632B43CD5160}" type="slidenum">
              <a:rPr lang="en-GB" smtClean="0"/>
              <a:t>2</a:t>
            </a:fld>
            <a:endParaRPr lang="en-GB"/>
          </a:p>
        </p:txBody>
      </p:sp>
    </p:spTree>
    <p:extLst>
      <p:ext uri="{BB962C8B-B14F-4D97-AF65-F5344CB8AC3E}">
        <p14:creationId xmlns:p14="http://schemas.microsoft.com/office/powerpoint/2010/main" val="957991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32</a:t>
            </a:fld>
            <a:endParaRPr lang="en-GB"/>
          </a:p>
        </p:txBody>
      </p:sp>
    </p:spTree>
    <p:extLst>
      <p:ext uri="{BB962C8B-B14F-4D97-AF65-F5344CB8AC3E}">
        <p14:creationId xmlns:p14="http://schemas.microsoft.com/office/powerpoint/2010/main" val="17944565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35</a:t>
            </a:fld>
            <a:endParaRPr lang="en-GB"/>
          </a:p>
        </p:txBody>
      </p:sp>
    </p:spTree>
    <p:extLst>
      <p:ext uri="{BB962C8B-B14F-4D97-AF65-F5344CB8AC3E}">
        <p14:creationId xmlns:p14="http://schemas.microsoft.com/office/powerpoint/2010/main" val="510928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3</a:t>
            </a:fld>
            <a:endParaRPr lang="en-GB"/>
          </a:p>
        </p:txBody>
      </p:sp>
    </p:spTree>
    <p:extLst>
      <p:ext uri="{BB962C8B-B14F-4D97-AF65-F5344CB8AC3E}">
        <p14:creationId xmlns:p14="http://schemas.microsoft.com/office/powerpoint/2010/main" val="691759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4</a:t>
            </a:fld>
            <a:endParaRPr lang="en-GB"/>
          </a:p>
        </p:txBody>
      </p:sp>
    </p:spTree>
    <p:extLst>
      <p:ext uri="{BB962C8B-B14F-4D97-AF65-F5344CB8AC3E}">
        <p14:creationId xmlns:p14="http://schemas.microsoft.com/office/powerpoint/2010/main" val="3616024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5</a:t>
            </a:fld>
            <a:endParaRPr lang="en-GB"/>
          </a:p>
        </p:txBody>
      </p:sp>
    </p:spTree>
    <p:extLst>
      <p:ext uri="{BB962C8B-B14F-4D97-AF65-F5344CB8AC3E}">
        <p14:creationId xmlns:p14="http://schemas.microsoft.com/office/powerpoint/2010/main" val="427771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7</a:t>
            </a:fld>
            <a:endParaRPr lang="en-GB"/>
          </a:p>
        </p:txBody>
      </p:sp>
    </p:spTree>
    <p:extLst>
      <p:ext uri="{BB962C8B-B14F-4D97-AF65-F5344CB8AC3E}">
        <p14:creationId xmlns:p14="http://schemas.microsoft.com/office/powerpoint/2010/main" val="3880337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8</a:t>
            </a:fld>
            <a:endParaRPr lang="en-GB"/>
          </a:p>
        </p:txBody>
      </p:sp>
    </p:spTree>
    <p:extLst>
      <p:ext uri="{BB962C8B-B14F-4D97-AF65-F5344CB8AC3E}">
        <p14:creationId xmlns:p14="http://schemas.microsoft.com/office/powerpoint/2010/main" val="3908810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9</a:t>
            </a:fld>
            <a:endParaRPr lang="en-GB"/>
          </a:p>
        </p:txBody>
      </p:sp>
    </p:spTree>
    <p:extLst>
      <p:ext uri="{BB962C8B-B14F-4D97-AF65-F5344CB8AC3E}">
        <p14:creationId xmlns:p14="http://schemas.microsoft.com/office/powerpoint/2010/main" val="1126744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0F0EB7B-C19E-4142-B5ED-632B43CD5160}" type="slidenum">
              <a:rPr lang="en-GB" smtClean="0"/>
              <a:t>12</a:t>
            </a:fld>
            <a:endParaRPr lang="en-GB"/>
          </a:p>
        </p:txBody>
      </p:sp>
    </p:spTree>
    <p:extLst>
      <p:ext uri="{BB962C8B-B14F-4D97-AF65-F5344CB8AC3E}">
        <p14:creationId xmlns:p14="http://schemas.microsoft.com/office/powerpoint/2010/main" val="3740289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2289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864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092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582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342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140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0521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1458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3312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6541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6/28/2023</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6566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6/28/2023</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217651250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11"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pbni.org.uk/files/pbni/2022-11/08%20IPJ%20Vol%2019%20An%20Exploration.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3" descr="A blue abstract watercolor pattern on a white background">
            <a:extLst>
              <a:ext uri="{FF2B5EF4-FFF2-40B4-BE49-F238E27FC236}">
                <a16:creationId xmlns:a16="http://schemas.microsoft.com/office/drawing/2014/main" id="{AF5D3494-ED16-EE8C-51FD-A9AF2B1D36FE}"/>
              </a:ext>
            </a:extLst>
          </p:cNvPr>
          <p:cNvPicPr>
            <a:picLocks noChangeAspect="1"/>
          </p:cNvPicPr>
          <p:nvPr/>
        </p:nvPicPr>
        <p:blipFill rotWithShape="1">
          <a:blip r:embed="rId3"/>
          <a:srcRect t="14644" b="1086"/>
          <a:stretch/>
        </p:blipFill>
        <p:spPr>
          <a:xfrm>
            <a:off x="20" y="12710"/>
            <a:ext cx="12191980" cy="6857990"/>
          </a:xfrm>
          <a:prstGeom prst="rect">
            <a:avLst/>
          </a:prstGeom>
        </p:spPr>
      </p:pic>
      <p:sp>
        <p:nvSpPr>
          <p:cNvPr id="46" name="Rectangle 42">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alpha val="30000"/>
                </a:schemeClr>
              </a:gs>
              <a:gs pos="33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4B0357E-88E9-2BFA-98CA-D9C336E2C54E}"/>
              </a:ext>
            </a:extLst>
          </p:cNvPr>
          <p:cNvSpPr>
            <a:spLocks noGrp="1"/>
          </p:cNvSpPr>
          <p:nvPr>
            <p:ph type="ctrTitle"/>
          </p:nvPr>
        </p:nvSpPr>
        <p:spPr>
          <a:xfrm>
            <a:off x="477981" y="1122362"/>
            <a:ext cx="4023360" cy="2802219"/>
          </a:xfrm>
        </p:spPr>
        <p:txBody>
          <a:bodyPr anchor="b">
            <a:normAutofit/>
          </a:bodyPr>
          <a:lstStyle/>
          <a:p>
            <a:r>
              <a:rPr lang="en-US" sz="4600" dirty="0">
                <a:effectLst>
                  <a:outerShdw blurRad="38100" dist="38100" dir="2700000" algn="tl">
                    <a:srgbClr val="000000">
                      <a:alpha val="43137"/>
                    </a:srgbClr>
                  </a:outerShdw>
                </a:effectLst>
              </a:rPr>
              <a:t>Desistance and Probation Practice</a:t>
            </a:r>
            <a:endParaRPr lang="en-GB" sz="4600"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A0C725FF-5BE4-F79C-297E-B78F5B4BC4F0}"/>
              </a:ext>
            </a:extLst>
          </p:cNvPr>
          <p:cNvSpPr>
            <a:spLocks noGrp="1"/>
          </p:cNvSpPr>
          <p:nvPr>
            <p:ph type="subTitle" idx="1"/>
          </p:nvPr>
        </p:nvSpPr>
        <p:spPr>
          <a:xfrm>
            <a:off x="477981" y="4527497"/>
            <a:ext cx="5148120" cy="1208141"/>
          </a:xfrm>
        </p:spPr>
        <p:txBody>
          <a:bodyPr>
            <a:normAutofit/>
          </a:bodyPr>
          <a:lstStyle/>
          <a:p>
            <a:r>
              <a:rPr lang="en-US" dirty="0"/>
              <a:t>Coffee &amp; Learn Practice Seminar Friday July 7</a:t>
            </a:r>
            <a:r>
              <a:rPr lang="en-US" baseline="30000" dirty="0"/>
              <a:t>th</a:t>
            </a:r>
            <a:r>
              <a:rPr lang="en-US" dirty="0"/>
              <a:t> 2023</a:t>
            </a:r>
            <a:endParaRPr lang="en-GB" dirty="0"/>
          </a:p>
        </p:txBody>
      </p:sp>
    </p:spTree>
    <p:extLst>
      <p:ext uri="{BB962C8B-B14F-4D97-AF65-F5344CB8AC3E}">
        <p14:creationId xmlns:p14="http://schemas.microsoft.com/office/powerpoint/2010/main" val="384598750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29"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31"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cxnSp>
        <p:nvCxnSpPr>
          <p:cNvPr id="33" name="Straight Connector 3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35"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37"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sp>
        <p:nvSpPr>
          <p:cNvPr id="39"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pic>
        <p:nvPicPr>
          <p:cNvPr id="3" name="Picture 2">
            <a:extLst>
              <a:ext uri="{FF2B5EF4-FFF2-40B4-BE49-F238E27FC236}">
                <a16:creationId xmlns:a16="http://schemas.microsoft.com/office/drawing/2014/main" id="{E02A2C8A-B9DB-DD74-EF7B-4CED99B2DBBC}"/>
              </a:ext>
            </a:extLst>
          </p:cNvPr>
          <p:cNvPicPr>
            <a:picLocks noChangeAspect="1"/>
          </p:cNvPicPr>
          <p:nvPr/>
        </p:nvPicPr>
        <p:blipFill>
          <a:blip r:embed="rId2"/>
          <a:stretch>
            <a:fillRect/>
          </a:stretch>
        </p:blipFill>
        <p:spPr>
          <a:xfrm>
            <a:off x="2815479" y="1369584"/>
            <a:ext cx="6561041" cy="4045976"/>
          </a:xfrm>
          <a:prstGeom prst="rect">
            <a:avLst/>
          </a:prstGeom>
        </p:spPr>
      </p:pic>
      <p:sp>
        <p:nvSpPr>
          <p:cNvPr id="5" name="TextBox 4">
            <a:extLst>
              <a:ext uri="{FF2B5EF4-FFF2-40B4-BE49-F238E27FC236}">
                <a16:creationId xmlns:a16="http://schemas.microsoft.com/office/drawing/2014/main" id="{ACDBB414-7913-6C05-0C76-231CA3ADBD7A}"/>
              </a:ext>
            </a:extLst>
          </p:cNvPr>
          <p:cNvSpPr txBox="1"/>
          <p:nvPr/>
        </p:nvSpPr>
        <p:spPr>
          <a:xfrm>
            <a:off x="5149175" y="611390"/>
            <a:ext cx="6096000" cy="584775"/>
          </a:xfrm>
          <a:prstGeom prst="rect">
            <a:avLst/>
          </a:prstGeom>
          <a:noFill/>
        </p:spPr>
        <p:txBody>
          <a:bodyPr wrap="square">
            <a:spAutoFit/>
          </a:bodyPr>
          <a:lstStyle/>
          <a:p>
            <a:r>
              <a:rPr lang="en-GB" sz="3200">
                <a:solidFill>
                  <a:schemeClr val="bg1"/>
                </a:solidFill>
              </a:rPr>
              <a:t>The Age-Crime Curve</a:t>
            </a:r>
            <a:endParaRPr lang="en-GB" sz="3200" dirty="0">
              <a:solidFill>
                <a:schemeClr val="bg1"/>
              </a:solidFill>
            </a:endParaRPr>
          </a:p>
        </p:txBody>
      </p:sp>
      <p:sp>
        <p:nvSpPr>
          <p:cNvPr id="4" name="TextBox 3">
            <a:extLst>
              <a:ext uri="{FF2B5EF4-FFF2-40B4-BE49-F238E27FC236}">
                <a16:creationId xmlns:a16="http://schemas.microsoft.com/office/drawing/2014/main" id="{61F0A112-B5B7-D62A-2505-6A5BBD7B6379}"/>
              </a:ext>
            </a:extLst>
          </p:cNvPr>
          <p:cNvSpPr txBox="1"/>
          <p:nvPr/>
        </p:nvSpPr>
        <p:spPr>
          <a:xfrm>
            <a:off x="885538" y="5605219"/>
            <a:ext cx="7311637" cy="1200329"/>
          </a:xfrm>
          <a:prstGeom prst="rect">
            <a:avLst/>
          </a:prstGeom>
          <a:noFill/>
        </p:spPr>
        <p:txBody>
          <a:bodyPr wrap="square">
            <a:spAutoFit/>
          </a:bodyPr>
          <a:lstStyle/>
          <a:p>
            <a:pPr algn="ctr"/>
            <a:r>
              <a:rPr lang="en-US" dirty="0"/>
              <a:t>“Violence is a young man’s vice: it has been said that the most effective crime fighting tool is a 30th Birthday” </a:t>
            </a:r>
          </a:p>
          <a:p>
            <a:pPr algn="ctr"/>
            <a:endParaRPr lang="en-US" dirty="0"/>
          </a:p>
          <a:p>
            <a:r>
              <a:rPr lang="en-US" dirty="0"/>
              <a:t>					Times Magazine, 1994</a:t>
            </a:r>
          </a:p>
        </p:txBody>
      </p:sp>
    </p:spTree>
    <p:extLst>
      <p:ext uri="{BB962C8B-B14F-4D97-AF65-F5344CB8AC3E}">
        <p14:creationId xmlns:p14="http://schemas.microsoft.com/office/powerpoint/2010/main" val="99235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ADFCE1-D929-92EF-0C5B-86FD244231B8}"/>
              </a:ext>
            </a:extLst>
          </p:cNvPr>
          <p:cNvSpPr>
            <a:spLocks noGrp="1"/>
          </p:cNvSpPr>
          <p:nvPr>
            <p:ph type="title"/>
          </p:nvPr>
        </p:nvSpPr>
        <p:spPr>
          <a:xfrm>
            <a:off x="774653" y="1408917"/>
            <a:ext cx="10117213" cy="3482079"/>
          </a:xfrm>
        </p:spPr>
        <p:txBody>
          <a:bodyPr vert="horz" lIns="91440" tIns="45720" rIns="91440" bIns="45720" rtlCol="0" anchor="b">
            <a:normAutofit/>
          </a:bodyPr>
          <a:lstStyle/>
          <a:p>
            <a:pPr algn="ctr"/>
            <a:r>
              <a:rPr lang="en-US" sz="2400" b="1" i="0" kern="1200" cap="all" baseline="0" dirty="0">
                <a:latin typeface="+mj-lt"/>
                <a:ea typeface="+mj-ea"/>
                <a:cs typeface="+mj-cs"/>
              </a:rPr>
              <a:t>“ Our stakeholder engagement</a:t>
            </a:r>
            <a:br>
              <a:rPr lang="en-US" sz="2400" b="1" i="0" kern="1200" cap="all" baseline="0" dirty="0">
                <a:latin typeface="+mj-lt"/>
                <a:ea typeface="+mj-ea"/>
                <a:cs typeface="+mj-cs"/>
              </a:rPr>
            </a:br>
            <a:r>
              <a:rPr lang="en-US" sz="2400" b="1" i="0" kern="1200" cap="all" baseline="0" dirty="0">
                <a:latin typeface="+mj-lt"/>
                <a:ea typeface="+mj-ea"/>
                <a:cs typeface="+mj-cs"/>
              </a:rPr>
              <a:t>found strong consensus that</a:t>
            </a:r>
            <a:br>
              <a:rPr lang="en-US" sz="2400" b="1" i="0" kern="1200" cap="all" baseline="0" dirty="0">
                <a:latin typeface="+mj-lt"/>
                <a:ea typeface="+mj-ea"/>
                <a:cs typeface="+mj-cs"/>
              </a:rPr>
            </a:br>
            <a:r>
              <a:rPr lang="en-US" sz="2400" b="1" i="0" kern="1200" cap="all" baseline="0" dirty="0">
                <a:latin typeface="+mj-lt"/>
                <a:ea typeface="+mj-ea"/>
                <a:cs typeface="+mj-cs"/>
              </a:rPr>
              <a:t>inadequate stable </a:t>
            </a:r>
            <a:r>
              <a:rPr lang="en-US" sz="2400" b="1" i="0" kern="1200" cap="all" baseline="0" dirty="0">
                <a:solidFill>
                  <a:srgbClr val="FF0000"/>
                </a:solidFill>
                <a:latin typeface="+mj-lt"/>
                <a:ea typeface="+mj-ea"/>
                <a:cs typeface="+mj-cs"/>
              </a:rPr>
              <a:t>accommodation</a:t>
            </a:r>
            <a:br>
              <a:rPr lang="en-US" sz="2400" b="1" i="0" kern="1200" cap="all" baseline="0" dirty="0">
                <a:latin typeface="+mj-lt"/>
                <a:ea typeface="+mj-ea"/>
                <a:cs typeface="+mj-cs"/>
              </a:rPr>
            </a:br>
            <a:r>
              <a:rPr lang="en-US" sz="2400" b="1" i="0" kern="1200" cap="all" baseline="0" dirty="0">
                <a:latin typeface="+mj-lt"/>
                <a:ea typeface="+mj-ea"/>
                <a:cs typeface="+mj-cs"/>
              </a:rPr>
              <a:t>was the greatest barrier to</a:t>
            </a:r>
            <a:br>
              <a:rPr lang="en-US" sz="2400" b="1" i="0" kern="1200" cap="all" baseline="0" dirty="0">
                <a:latin typeface="+mj-lt"/>
                <a:ea typeface="+mj-ea"/>
                <a:cs typeface="+mj-cs"/>
              </a:rPr>
            </a:br>
            <a:r>
              <a:rPr lang="en-US" sz="2400" b="1" i="0" kern="1200" cap="all" baseline="0" dirty="0">
                <a:latin typeface="+mj-lt"/>
                <a:ea typeface="+mj-ea"/>
                <a:cs typeface="+mj-cs"/>
              </a:rPr>
              <a:t>desistance, given that an address is</a:t>
            </a:r>
            <a:br>
              <a:rPr lang="en-US" sz="2400" b="1" i="0" kern="1200" cap="all" baseline="0" dirty="0">
                <a:latin typeface="+mj-lt"/>
                <a:ea typeface="+mj-ea"/>
                <a:cs typeface="+mj-cs"/>
              </a:rPr>
            </a:br>
            <a:r>
              <a:rPr lang="en-US" sz="2400" b="1" i="0" kern="1200" cap="all" baseline="0" dirty="0">
                <a:latin typeface="+mj-lt"/>
                <a:ea typeface="+mj-ea"/>
                <a:cs typeface="+mj-cs"/>
              </a:rPr>
              <a:t>key to accessing services including</a:t>
            </a:r>
            <a:br>
              <a:rPr lang="en-US" sz="2400" b="1" i="0" kern="1200" cap="all" baseline="0" dirty="0">
                <a:latin typeface="+mj-lt"/>
                <a:ea typeface="+mj-ea"/>
                <a:cs typeface="+mj-cs"/>
              </a:rPr>
            </a:br>
            <a:r>
              <a:rPr lang="en-US" sz="2400" b="1" i="0" kern="1200" cap="all" baseline="0" dirty="0">
                <a:latin typeface="+mj-lt"/>
                <a:ea typeface="+mj-ea"/>
                <a:cs typeface="+mj-cs"/>
              </a:rPr>
              <a:t>healthcare and employment.”</a:t>
            </a:r>
            <a:br>
              <a:rPr lang="en-US" sz="2400" b="1" i="0" kern="1200" cap="all" baseline="0" dirty="0">
                <a:solidFill>
                  <a:schemeClr val="bg1"/>
                </a:solidFill>
                <a:latin typeface="+mj-lt"/>
                <a:ea typeface="+mj-ea"/>
                <a:cs typeface="+mj-cs"/>
              </a:rPr>
            </a:br>
            <a:br>
              <a:rPr lang="en-US" sz="2400" b="1" i="0" kern="1200" cap="all" baseline="0" dirty="0">
                <a:solidFill>
                  <a:schemeClr val="bg1"/>
                </a:solidFill>
                <a:latin typeface="+mj-lt"/>
                <a:ea typeface="+mj-ea"/>
                <a:cs typeface="+mj-cs"/>
              </a:rPr>
            </a:br>
            <a:r>
              <a:rPr lang="en-US" sz="2800" b="1" i="0" kern="1200" cap="all" baseline="0" dirty="0">
                <a:solidFill>
                  <a:schemeClr val="bg1"/>
                </a:solidFill>
                <a:latin typeface="+mj-lt"/>
                <a:ea typeface="+mj-ea"/>
                <a:cs typeface="+mj-cs"/>
              </a:rPr>
              <a:t>Northern Ireland Audit Office (2023)</a:t>
            </a:r>
          </a:p>
        </p:txBody>
      </p:sp>
      <p:cxnSp>
        <p:nvCxnSpPr>
          <p:cNvPr id="12" name="Straight Connector 1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8"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Tree>
    <p:extLst>
      <p:ext uri="{BB962C8B-B14F-4D97-AF65-F5344CB8AC3E}">
        <p14:creationId xmlns:p14="http://schemas.microsoft.com/office/powerpoint/2010/main" val="22086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39" name="Rectangle 38">
            <a:extLst>
              <a:ext uri="{FF2B5EF4-FFF2-40B4-BE49-F238E27FC236}">
                <a16:creationId xmlns:a16="http://schemas.microsoft.com/office/drawing/2014/main" id="{C17278C5-34E8-4293-BE47-73B18483A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33" name="Picture 32" descr="Graph on document with pen">
            <a:extLst>
              <a:ext uri="{FF2B5EF4-FFF2-40B4-BE49-F238E27FC236}">
                <a16:creationId xmlns:a16="http://schemas.microsoft.com/office/drawing/2014/main" id="{EA63D712-5BAB-CEF2-A3C1-4EB1599ED33D}"/>
              </a:ext>
            </a:extLst>
          </p:cNvPr>
          <p:cNvPicPr>
            <a:picLocks noChangeAspect="1"/>
          </p:cNvPicPr>
          <p:nvPr/>
        </p:nvPicPr>
        <p:blipFill rotWithShape="1">
          <a:blip r:embed="rId3">
            <a:duotone>
              <a:schemeClr val="accent1">
                <a:shade val="45000"/>
                <a:satMod val="135000"/>
              </a:schemeClr>
              <a:prstClr val="white"/>
            </a:duotone>
            <a:alphaModFix amt="35000"/>
          </a:blip>
          <a:srcRect t="1510" b="14220"/>
          <a:stretch/>
        </p:blipFill>
        <p:spPr>
          <a:xfrm>
            <a:off x="20" y="-8877"/>
            <a:ext cx="12191980" cy="6858000"/>
          </a:xfrm>
          <a:prstGeom prst="rect">
            <a:avLst/>
          </a:prstGeom>
        </p:spPr>
      </p:pic>
      <p:sp>
        <p:nvSpPr>
          <p:cNvPr id="2" name="Title 1">
            <a:extLst>
              <a:ext uri="{FF2B5EF4-FFF2-40B4-BE49-F238E27FC236}">
                <a16:creationId xmlns:a16="http://schemas.microsoft.com/office/drawing/2014/main" id="{E4567409-09EF-08A4-7A47-F58EB14EA930}"/>
              </a:ext>
            </a:extLst>
          </p:cNvPr>
          <p:cNvSpPr>
            <a:spLocks noGrp="1"/>
          </p:cNvSpPr>
          <p:nvPr>
            <p:ph type="title"/>
          </p:nvPr>
        </p:nvSpPr>
        <p:spPr>
          <a:xfrm>
            <a:off x="1256275" y="1865049"/>
            <a:ext cx="9679449" cy="2847058"/>
          </a:xfrm>
        </p:spPr>
        <p:txBody>
          <a:bodyPr vert="horz" lIns="91440" tIns="45720" rIns="91440" bIns="45720" rtlCol="0" anchor="b">
            <a:normAutofit fontScale="90000"/>
          </a:bodyPr>
          <a:lstStyle/>
          <a:p>
            <a:r>
              <a:rPr lang="en-US" sz="4000" b="1" i="0" kern="1200" cap="all" baseline="0" dirty="0">
                <a:solidFill>
                  <a:srgbClr val="FF0000"/>
                </a:solidFill>
                <a:latin typeface="+mj-lt"/>
                <a:ea typeface="+mj-ea"/>
                <a:cs typeface="+mj-cs"/>
              </a:rPr>
              <a:t>Year one:</a:t>
            </a:r>
            <a:br>
              <a:rPr lang="en-US" sz="4000" b="1" i="0" kern="1200" cap="all" baseline="0" dirty="0">
                <a:solidFill>
                  <a:srgbClr val="FFFFFF"/>
                </a:solidFill>
                <a:latin typeface="+mj-lt"/>
                <a:ea typeface="+mj-ea"/>
                <a:cs typeface="+mj-cs"/>
              </a:rPr>
            </a:br>
            <a:r>
              <a:rPr lang="en-US" sz="4000" b="1" i="0" kern="1200" cap="all" baseline="0" dirty="0">
                <a:solidFill>
                  <a:srgbClr val="FFFFFF"/>
                </a:solidFill>
                <a:latin typeface="+mj-lt"/>
                <a:ea typeface="+mj-ea"/>
                <a:cs typeface="+mj-cs"/>
              </a:rPr>
              <a:t>An Exploration of the Relationship Between </a:t>
            </a:r>
            <a:br>
              <a:rPr lang="en-US" sz="4000" b="1" i="0" kern="1200" cap="all" baseline="0" dirty="0">
                <a:solidFill>
                  <a:srgbClr val="FFFFFF"/>
                </a:solidFill>
                <a:latin typeface="+mj-lt"/>
                <a:ea typeface="+mj-ea"/>
                <a:cs typeface="+mj-cs"/>
              </a:rPr>
            </a:br>
            <a:r>
              <a:rPr lang="en-US" sz="4000" b="1" i="0" kern="1200" cap="all" baseline="0" dirty="0">
                <a:solidFill>
                  <a:srgbClr val="FFFFFF"/>
                </a:solidFill>
                <a:latin typeface="+mj-lt"/>
                <a:ea typeface="+mj-ea"/>
                <a:cs typeface="+mj-cs"/>
              </a:rPr>
              <a:t>Probation Supervision and Desistance: </a:t>
            </a:r>
            <a:br>
              <a:rPr lang="en-US" sz="4000" b="1" i="0" kern="1200" cap="all" baseline="0" dirty="0">
                <a:solidFill>
                  <a:srgbClr val="FFFFFF"/>
                </a:solidFill>
                <a:latin typeface="+mj-lt"/>
                <a:ea typeface="+mj-ea"/>
                <a:cs typeface="+mj-cs"/>
              </a:rPr>
            </a:br>
            <a:r>
              <a:rPr lang="en-US" sz="4000" b="1" i="0" u="sng" kern="1200" cap="all" baseline="0" dirty="0">
                <a:solidFill>
                  <a:srgbClr val="FFFFFF"/>
                </a:solidFill>
                <a:latin typeface="+mj-lt"/>
                <a:ea typeface="+mj-ea"/>
                <a:cs typeface="+mj-cs"/>
              </a:rPr>
              <a:t>A Systematic Narrative Review</a:t>
            </a:r>
          </a:p>
        </p:txBody>
      </p:sp>
      <p:cxnSp>
        <p:nvCxnSpPr>
          <p:cNvPr id="43" name="Straight Connector 4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45"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47"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49"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4" name="TextBox 3">
            <a:extLst>
              <a:ext uri="{FF2B5EF4-FFF2-40B4-BE49-F238E27FC236}">
                <a16:creationId xmlns:a16="http://schemas.microsoft.com/office/drawing/2014/main" id="{5BB7A2A9-F661-23B4-3808-FDA3514E405F}"/>
              </a:ext>
            </a:extLst>
          </p:cNvPr>
          <p:cNvSpPr txBox="1"/>
          <p:nvPr/>
        </p:nvSpPr>
        <p:spPr>
          <a:xfrm>
            <a:off x="1256275" y="5411283"/>
            <a:ext cx="6169630" cy="369332"/>
          </a:xfrm>
          <a:prstGeom prst="rect">
            <a:avLst/>
          </a:prstGeom>
          <a:noFill/>
        </p:spPr>
        <p:txBody>
          <a:bodyPr wrap="square">
            <a:spAutoFit/>
          </a:bodyPr>
          <a:lstStyle/>
          <a:p>
            <a:r>
              <a:rPr lang="en-GB" dirty="0">
                <a:hlinkClick r:id="rId4"/>
              </a:rPr>
              <a:t>08 IPJ Vol 19 An Exploration.pdf (pbni.org.uk)</a:t>
            </a:r>
            <a:endParaRPr lang="en-GB" dirty="0"/>
          </a:p>
        </p:txBody>
      </p:sp>
    </p:spTree>
    <p:extLst>
      <p:ext uri="{BB962C8B-B14F-4D97-AF65-F5344CB8AC3E}">
        <p14:creationId xmlns:p14="http://schemas.microsoft.com/office/powerpoint/2010/main" val="2418486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F82405-F0DA-52C4-2363-77F7C5BA7A72}"/>
              </a:ext>
            </a:extLst>
          </p:cNvPr>
          <p:cNvSpPr>
            <a:spLocks noGrp="1"/>
          </p:cNvSpPr>
          <p:nvPr>
            <p:ph type="title"/>
          </p:nvPr>
        </p:nvSpPr>
        <p:spPr>
          <a:xfrm>
            <a:off x="1188069" y="381935"/>
            <a:ext cx="4008583" cy="5974414"/>
          </a:xfrm>
        </p:spPr>
        <p:txBody>
          <a:bodyPr anchor="ctr">
            <a:normAutofit/>
          </a:bodyPr>
          <a:lstStyle/>
          <a:p>
            <a:r>
              <a:rPr lang="en-US" sz="4500">
                <a:solidFill>
                  <a:schemeClr val="bg1"/>
                </a:solidFill>
              </a:rPr>
              <a:t>Methodology</a:t>
            </a:r>
            <a:endParaRPr lang="en-GB" sz="4500">
              <a:solidFill>
                <a:schemeClr val="bg1"/>
              </a:solidFill>
            </a:endParaRPr>
          </a:p>
        </p:txBody>
      </p:sp>
      <p:sp>
        <p:nvSpPr>
          <p:cNvPr id="49"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51"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53"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9" name="Content Placeholder 2">
            <a:extLst>
              <a:ext uri="{FF2B5EF4-FFF2-40B4-BE49-F238E27FC236}">
                <a16:creationId xmlns:a16="http://schemas.microsoft.com/office/drawing/2014/main" id="{4638B09F-AD51-D5DC-2B68-DE92C248567F}"/>
              </a:ext>
            </a:extLst>
          </p:cNvPr>
          <p:cNvSpPr>
            <a:spLocks noGrp="1"/>
          </p:cNvSpPr>
          <p:nvPr>
            <p:ph idx="1"/>
          </p:nvPr>
        </p:nvSpPr>
        <p:spPr>
          <a:xfrm>
            <a:off x="6096000" y="381935"/>
            <a:ext cx="4986955" cy="5974415"/>
          </a:xfrm>
        </p:spPr>
        <p:txBody>
          <a:bodyPr anchor="ctr">
            <a:normAutofit/>
          </a:bodyPr>
          <a:lstStyle/>
          <a:p>
            <a:r>
              <a:rPr lang="en-US" sz="1800" dirty="0"/>
              <a:t>Explore the relationship between desistance and probation supervision</a:t>
            </a:r>
          </a:p>
          <a:p>
            <a:r>
              <a:rPr lang="en-US" sz="1800" dirty="0"/>
              <a:t>Completed 2021</a:t>
            </a:r>
            <a:endParaRPr lang="en-US" sz="1800" b="0" i="0" u="none" strike="noStrike" baseline="0" dirty="0"/>
          </a:p>
          <a:p>
            <a:r>
              <a:rPr lang="en-US" sz="1800" b="0" i="0" u="none" strike="noStrike" baseline="0" dirty="0"/>
              <a:t>PsycINFO, Social Care Online, and Criminal Justice Database</a:t>
            </a:r>
          </a:p>
          <a:p>
            <a:r>
              <a:rPr lang="en-US" sz="1800" dirty="0"/>
              <a:t>Search strategy, </a:t>
            </a:r>
            <a:r>
              <a:rPr lang="en-US" sz="1800" dirty="0" err="1"/>
              <a:t>boolean</a:t>
            </a:r>
            <a:r>
              <a:rPr lang="en-US" sz="1800" dirty="0"/>
              <a:t> algebra </a:t>
            </a:r>
          </a:p>
          <a:p>
            <a:r>
              <a:rPr lang="en-US" sz="1800" b="0" i="0" u="none" strike="noStrike" baseline="0" dirty="0"/>
              <a:t>Inclusion/exclusion criteria</a:t>
            </a:r>
          </a:p>
          <a:p>
            <a:r>
              <a:rPr lang="en-US" sz="1800" dirty="0"/>
              <a:t>314 down to 18 total articles</a:t>
            </a:r>
          </a:p>
          <a:p>
            <a:r>
              <a:rPr lang="en-US" sz="1800" dirty="0"/>
              <a:t>Quality appraised (QAT’s)</a:t>
            </a:r>
          </a:p>
          <a:p>
            <a:r>
              <a:rPr lang="en-US" sz="1800" dirty="0"/>
              <a:t>20-year scope (1999 – 2019)</a:t>
            </a:r>
            <a:endParaRPr lang="en-GB" sz="1800" dirty="0"/>
          </a:p>
        </p:txBody>
      </p:sp>
      <p:cxnSp>
        <p:nvCxnSpPr>
          <p:cNvPr id="55" name="Straight Connector 5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9798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4FCCA9D6-C603-C628-285B-A6AD86C0F3A5}"/>
              </a:ext>
            </a:extLst>
          </p:cNvPr>
          <p:cNvSpPr>
            <a:spLocks noGrp="1"/>
          </p:cNvSpPr>
          <p:nvPr>
            <p:ph type="title"/>
          </p:nvPr>
        </p:nvSpPr>
        <p:spPr>
          <a:xfrm>
            <a:off x="1245072" y="1289765"/>
            <a:ext cx="3768717" cy="4270963"/>
          </a:xfrm>
        </p:spPr>
        <p:txBody>
          <a:bodyPr anchor="ctr">
            <a:normAutofit/>
          </a:bodyPr>
          <a:lstStyle/>
          <a:p>
            <a:pPr algn="ctr"/>
            <a:r>
              <a:rPr lang="en-US" sz="7200" dirty="0">
                <a:solidFill>
                  <a:schemeClr val="bg1"/>
                </a:solidFill>
              </a:rPr>
              <a:t>4 Key findings</a:t>
            </a:r>
            <a:endParaRPr lang="en-GB" sz="7200" dirty="0">
              <a:solidFill>
                <a:schemeClr val="bg1"/>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8D7AB094-2C18-0504-B793-4C205A2F88B7}"/>
              </a:ext>
            </a:extLst>
          </p:cNvPr>
          <p:cNvSpPr>
            <a:spLocks noGrp="1"/>
          </p:cNvSpPr>
          <p:nvPr>
            <p:ph idx="1"/>
          </p:nvPr>
        </p:nvSpPr>
        <p:spPr>
          <a:xfrm>
            <a:off x="6397039" y="381935"/>
            <a:ext cx="4685916" cy="5974415"/>
          </a:xfrm>
        </p:spPr>
        <p:txBody>
          <a:bodyPr anchor="ctr">
            <a:normAutofit/>
          </a:bodyPr>
          <a:lstStyle/>
          <a:p>
            <a:pPr marL="342900" indent="-342900" algn="l">
              <a:buFont typeface="+mj-lt"/>
              <a:buAutoNum type="arabicPeriod"/>
            </a:pPr>
            <a:r>
              <a:rPr lang="en-GB" sz="1800" dirty="0">
                <a:latin typeface="Arial" panose="020B0604020202020204" pitchFamily="34" charset="0"/>
              </a:rPr>
              <a:t>S</a:t>
            </a:r>
            <a:r>
              <a:rPr lang="en-GB" sz="1800" b="0" i="0" u="none" strike="noStrike" baseline="0" dirty="0">
                <a:latin typeface="Arial" panose="020B0604020202020204" pitchFamily="34" charset="0"/>
              </a:rPr>
              <a:t>upervision offers </a:t>
            </a:r>
            <a:r>
              <a:rPr lang="en-US" sz="1800" b="0" i="0" u="none" strike="noStrike" baseline="0" dirty="0">
                <a:latin typeface="Arial" panose="020B0604020202020204" pitchFamily="34" charset="0"/>
              </a:rPr>
              <a:t>opportunity to create a new </a:t>
            </a:r>
            <a:r>
              <a:rPr lang="en-US" sz="1800" b="1" i="0" strike="noStrike" baseline="0" dirty="0">
                <a:solidFill>
                  <a:srgbClr val="FF0000"/>
                </a:solidFill>
                <a:latin typeface="Arial" panose="020B0604020202020204" pitchFamily="34" charset="0"/>
              </a:rPr>
              <a:t>identity, </a:t>
            </a:r>
            <a:r>
              <a:rPr lang="en-US" sz="1800" b="0" i="0" u="none" strike="noStrike" baseline="0" dirty="0">
                <a:latin typeface="Arial" panose="020B0604020202020204" pitchFamily="34" charset="0"/>
              </a:rPr>
              <a:t>one distanced from an offending </a:t>
            </a:r>
            <a:r>
              <a:rPr lang="en-GB" sz="1800" b="0" i="0" u="none" strike="noStrike" baseline="0" dirty="0">
                <a:latin typeface="Arial" panose="020B0604020202020204" pitchFamily="34" charset="0"/>
              </a:rPr>
              <a:t>history</a:t>
            </a:r>
          </a:p>
          <a:p>
            <a:pPr marL="342900" indent="-342900" algn="l">
              <a:buFont typeface="+mj-lt"/>
              <a:buAutoNum type="arabicPeriod"/>
            </a:pPr>
            <a:r>
              <a:rPr lang="en-US" sz="1800" dirty="0">
                <a:latin typeface="Arial" panose="020B0604020202020204" pitchFamily="34" charset="0"/>
              </a:rPr>
              <a:t>S</a:t>
            </a:r>
            <a:r>
              <a:rPr lang="en-US" sz="1800" b="0" i="0" u="none" strike="noStrike" baseline="0" dirty="0">
                <a:latin typeface="Arial" panose="020B0604020202020204" pitchFamily="34" charset="0"/>
              </a:rPr>
              <a:t>upportive </a:t>
            </a:r>
            <a:r>
              <a:rPr lang="en-US" sz="1800" b="1" i="0" u="none" strike="noStrike" baseline="0" dirty="0">
                <a:solidFill>
                  <a:srgbClr val="FF0000"/>
                </a:solidFill>
                <a:latin typeface="Arial" panose="020B0604020202020204" pitchFamily="34" charset="0"/>
              </a:rPr>
              <a:t>relationships</a:t>
            </a:r>
            <a:r>
              <a:rPr lang="en-US" sz="1800" b="0" i="0" u="none" strike="noStrike" baseline="0" dirty="0">
                <a:latin typeface="Arial" panose="020B0604020202020204" pitchFamily="34" charset="0"/>
              </a:rPr>
              <a:t> are more conducive to fostering </a:t>
            </a:r>
            <a:r>
              <a:rPr lang="en-GB" sz="1800" b="0" i="0" u="none" strike="noStrike" baseline="0" dirty="0">
                <a:latin typeface="Arial" panose="020B0604020202020204" pitchFamily="34" charset="0"/>
              </a:rPr>
              <a:t>desistance</a:t>
            </a:r>
          </a:p>
          <a:p>
            <a:pPr marL="342900" indent="-342900" algn="l">
              <a:buFont typeface="+mj-lt"/>
              <a:buAutoNum type="arabicPeriod"/>
            </a:pPr>
            <a:r>
              <a:rPr lang="en-US" sz="1800" dirty="0">
                <a:latin typeface="Arial" panose="020B0604020202020204" pitchFamily="34" charset="0"/>
              </a:rPr>
              <a:t>H</a:t>
            </a:r>
            <a:r>
              <a:rPr lang="en-US" sz="1800" b="0" i="0" u="none" strike="noStrike" baseline="0" dirty="0">
                <a:latin typeface="Arial" panose="020B0604020202020204" pitchFamily="34" charset="0"/>
              </a:rPr>
              <a:t>ow </a:t>
            </a:r>
            <a:r>
              <a:rPr lang="en-US" sz="1800" b="1" i="0" u="none" strike="noStrike" baseline="0" dirty="0">
                <a:solidFill>
                  <a:srgbClr val="FF0000"/>
                </a:solidFill>
                <a:latin typeface="Arial" panose="020B0604020202020204" pitchFamily="34" charset="0"/>
              </a:rPr>
              <a:t>risk</a:t>
            </a:r>
            <a:r>
              <a:rPr lang="en-US" sz="1800" b="0" i="0" u="none" strike="noStrike" baseline="0" dirty="0">
                <a:latin typeface="Arial" panose="020B0604020202020204" pitchFamily="34" charset="0"/>
              </a:rPr>
              <a:t> is responded to by services invariably impacts </a:t>
            </a:r>
            <a:r>
              <a:rPr lang="en-GB" sz="1800" b="0" i="0" u="none" strike="noStrike" baseline="0" dirty="0">
                <a:latin typeface="Arial" panose="020B0604020202020204" pitchFamily="34" charset="0"/>
              </a:rPr>
              <a:t>upon perspectives of desistance</a:t>
            </a:r>
          </a:p>
          <a:p>
            <a:pPr marL="342900" indent="-342900" algn="l">
              <a:buFont typeface="+mj-lt"/>
              <a:buAutoNum type="arabicPeriod"/>
            </a:pPr>
            <a:r>
              <a:rPr lang="en-US" sz="1800" dirty="0"/>
              <a:t>The </a:t>
            </a:r>
            <a:r>
              <a:rPr lang="en-US" sz="1800" b="1" dirty="0">
                <a:solidFill>
                  <a:srgbClr val="FF0000"/>
                </a:solidFill>
              </a:rPr>
              <a:t>effectiveness</a:t>
            </a:r>
            <a:r>
              <a:rPr lang="en-US" sz="1800" dirty="0"/>
              <a:t> of supervision in reducing offending</a:t>
            </a:r>
          </a:p>
          <a:p>
            <a:pPr marL="342900" indent="-342900">
              <a:buFont typeface="+mj-lt"/>
              <a:buAutoNum type="arabicPeriod"/>
            </a:pPr>
            <a:endParaRPr lang="en-GB" sz="1800" dirty="0"/>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6671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547C64C2-FC09-4323-A32D-5DCB300ADA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C6C50E8B-89E3-60EE-3278-9DE80ACE6C0A}"/>
              </a:ext>
            </a:extLst>
          </p:cNvPr>
          <p:cNvSpPr>
            <a:spLocks noGrp="1"/>
          </p:cNvSpPr>
          <p:nvPr>
            <p:ph type="title"/>
          </p:nvPr>
        </p:nvSpPr>
        <p:spPr>
          <a:xfrm>
            <a:off x="1256522" y="591829"/>
            <a:ext cx="3939688" cy="5583126"/>
          </a:xfrm>
        </p:spPr>
        <p:txBody>
          <a:bodyPr>
            <a:normAutofit/>
          </a:bodyPr>
          <a:lstStyle/>
          <a:p>
            <a:r>
              <a:rPr lang="en-US" sz="7200">
                <a:solidFill>
                  <a:schemeClr val="bg1"/>
                </a:solidFill>
              </a:rPr>
              <a:t>Identity </a:t>
            </a:r>
            <a:endParaRPr lang="en-GB" sz="7200">
              <a:solidFill>
                <a:schemeClr val="bg1"/>
              </a:solidFill>
            </a:endParaRPr>
          </a:p>
        </p:txBody>
      </p:sp>
      <p:cxnSp>
        <p:nvCxnSpPr>
          <p:cNvPr id="24" name="Straight Connector 23">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26"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2518"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28"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31298"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30"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56978"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8A8520AF-08F2-4FBA-793A-68A65BD1FA1F}"/>
              </a:ext>
            </a:extLst>
          </p:cNvPr>
          <p:cNvGraphicFramePr>
            <a:graphicFrameLocks noGrp="1"/>
          </p:cNvGraphicFramePr>
          <p:nvPr>
            <p:ph idx="1"/>
            <p:extLst>
              <p:ext uri="{D42A27DB-BD31-4B8C-83A1-F6EECF244321}">
                <p14:modId xmlns:p14="http://schemas.microsoft.com/office/powerpoint/2010/main" val="624089127"/>
              </p:ext>
            </p:extLst>
          </p:nvPr>
        </p:nvGraphicFramePr>
        <p:xfrm>
          <a:off x="5492710" y="671805"/>
          <a:ext cx="5861090" cy="5503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4615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7CDA9287-4033-F6D6-D446-03D848EDD464}"/>
              </a:ext>
            </a:extLst>
          </p:cNvPr>
          <p:cNvSpPr>
            <a:spLocks noGrp="1"/>
          </p:cNvSpPr>
          <p:nvPr>
            <p:ph type="title"/>
          </p:nvPr>
        </p:nvSpPr>
        <p:spPr>
          <a:xfrm>
            <a:off x="407884" y="515996"/>
            <a:ext cx="3939688" cy="5583126"/>
          </a:xfrm>
        </p:spPr>
        <p:txBody>
          <a:bodyPr>
            <a:normAutofit/>
          </a:bodyPr>
          <a:lstStyle/>
          <a:p>
            <a:pPr algn="ctr"/>
            <a:r>
              <a:rPr lang="en-US" sz="4500" dirty="0"/>
              <a:t>Relationships </a:t>
            </a:r>
            <a:r>
              <a:rPr lang="en-GB" sz="4500" b="1" kern="0" dirty="0">
                <a:ea typeface="Verdana" panose="020B0604030504040204" pitchFamily="34" charset="0"/>
                <a:cs typeface="Times New Roman"/>
              </a:rPr>
              <a:t>“</a:t>
            </a:r>
            <a:r>
              <a:rPr lang="en-GB" altLang="en-US" sz="4500" i="1" kern="0" dirty="0">
                <a:ea typeface="Verdana" panose="020B0604030504040204" pitchFamily="34" charset="0"/>
                <a:cs typeface="Times New Roman"/>
              </a:rPr>
              <a:t>Good Cop, bad Cop” </a:t>
            </a:r>
            <a:endParaRPr lang="en-GB" sz="4500" dirty="0"/>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7526099-B901-348F-2762-FE74467431D9}"/>
              </a:ext>
            </a:extLst>
          </p:cNvPr>
          <p:cNvGraphicFramePr>
            <a:graphicFrameLocks noGrp="1"/>
          </p:cNvGraphicFramePr>
          <p:nvPr>
            <p:ph idx="1"/>
            <p:extLst>
              <p:ext uri="{D42A27DB-BD31-4B8C-83A1-F6EECF244321}">
                <p14:modId xmlns:p14="http://schemas.microsoft.com/office/powerpoint/2010/main" val="2513063952"/>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1453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8A31D589-690F-4C2D-44D9-C3E3739E5F57}"/>
              </a:ext>
            </a:extLst>
          </p:cNvPr>
          <p:cNvSpPr>
            <a:spLocks noGrp="1"/>
          </p:cNvSpPr>
          <p:nvPr>
            <p:ph type="title"/>
          </p:nvPr>
        </p:nvSpPr>
        <p:spPr>
          <a:xfrm>
            <a:off x="479394" y="1070800"/>
            <a:ext cx="3939688" cy="5583126"/>
          </a:xfrm>
        </p:spPr>
        <p:txBody>
          <a:bodyPr>
            <a:normAutofit/>
          </a:bodyPr>
          <a:lstStyle/>
          <a:p>
            <a:pPr algn="r"/>
            <a:r>
              <a:rPr lang="en-US" sz="7200"/>
              <a:t>Risk</a:t>
            </a:r>
            <a:endParaRPr lang="en-GB" sz="7200"/>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36586E99-43F2-09FA-C742-D51840FF3254}"/>
              </a:ext>
            </a:extLst>
          </p:cNvPr>
          <p:cNvGraphicFramePr>
            <a:graphicFrameLocks noGrp="1"/>
          </p:cNvGraphicFramePr>
          <p:nvPr>
            <p:ph idx="1"/>
            <p:extLst>
              <p:ext uri="{D42A27DB-BD31-4B8C-83A1-F6EECF244321}">
                <p14:modId xmlns:p14="http://schemas.microsoft.com/office/powerpoint/2010/main" val="2076360644"/>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4201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C869B601-BA70-D1DB-F480-5DD5BEC37D69}"/>
              </a:ext>
            </a:extLst>
          </p:cNvPr>
          <p:cNvSpPr>
            <a:spLocks noGrp="1"/>
          </p:cNvSpPr>
          <p:nvPr>
            <p:ph type="title"/>
          </p:nvPr>
        </p:nvSpPr>
        <p:spPr>
          <a:xfrm>
            <a:off x="1245072" y="1289765"/>
            <a:ext cx="3651101" cy="4270963"/>
          </a:xfrm>
        </p:spPr>
        <p:txBody>
          <a:bodyPr anchor="ctr">
            <a:normAutofit/>
          </a:bodyPr>
          <a:lstStyle/>
          <a:p>
            <a:pPr algn="ctr"/>
            <a:r>
              <a:rPr lang="en-US" sz="4000" dirty="0">
                <a:solidFill>
                  <a:schemeClr val="bg1"/>
                </a:solidFill>
              </a:rPr>
              <a:t>Effectiveness (</a:t>
            </a:r>
            <a:r>
              <a:rPr lang="en-US" sz="4000" i="1" dirty="0">
                <a:solidFill>
                  <a:schemeClr val="bg1"/>
                </a:solidFill>
              </a:rPr>
              <a:t>Does probation supervision work?)</a:t>
            </a:r>
            <a:endParaRPr lang="en-GB" sz="4000" i="1" dirty="0">
              <a:solidFill>
                <a:schemeClr val="bg1"/>
              </a:solidFill>
            </a:endParaRPr>
          </a:p>
        </p:txBody>
      </p:sp>
      <p:sp>
        <p:nvSpPr>
          <p:cNvPr id="2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2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80623DB5-D67D-33FC-FD9A-8742FDFE4D58}"/>
              </a:ext>
            </a:extLst>
          </p:cNvPr>
          <p:cNvSpPr>
            <a:spLocks noGrp="1"/>
          </p:cNvSpPr>
          <p:nvPr>
            <p:ph idx="1"/>
          </p:nvPr>
        </p:nvSpPr>
        <p:spPr>
          <a:xfrm>
            <a:off x="6397039" y="381935"/>
            <a:ext cx="4685916" cy="5974415"/>
          </a:xfrm>
        </p:spPr>
        <p:txBody>
          <a:bodyPr anchor="ctr">
            <a:normAutofit/>
          </a:bodyPr>
          <a:lstStyle/>
          <a:p>
            <a:pPr algn="just"/>
            <a:r>
              <a:rPr lang="en-US" sz="1800" dirty="0">
                <a:solidFill>
                  <a:srgbClr val="FF0000"/>
                </a:solidFill>
              </a:rPr>
              <a:t>Yes</a:t>
            </a:r>
          </a:p>
          <a:p>
            <a:pPr algn="just"/>
            <a:r>
              <a:rPr lang="en-US" sz="1800" dirty="0"/>
              <a:t>Wealth of worldwide qualitative data that indicates those under probation supervision re-offend at a lower rate than those who are unsupervised</a:t>
            </a:r>
          </a:p>
          <a:p>
            <a:pPr algn="just"/>
            <a:r>
              <a:rPr lang="en-US" sz="1800" dirty="0"/>
              <a:t>Same stands for supervision as opposed to custody</a:t>
            </a:r>
          </a:p>
          <a:p>
            <a:pPr algn="just"/>
            <a:r>
              <a:rPr lang="en-US" sz="1800" dirty="0"/>
              <a:t>Variances in recidivism rates are consequence of a multitude of factors, local, internal…</a:t>
            </a:r>
          </a:p>
          <a:p>
            <a:pPr algn="just"/>
            <a:r>
              <a:rPr lang="en-US" sz="1800" dirty="0"/>
              <a:t>The evidence base unequivocally portrays supervision’s ability to offer a reduction in offending.</a:t>
            </a:r>
            <a:endParaRPr lang="en-GB" sz="1800" dirty="0"/>
          </a:p>
        </p:txBody>
      </p:sp>
      <p:sp>
        <p:nvSpPr>
          <p:cNvPr id="29"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31" name="Straight Connector 30">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4090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4A33FC-05CC-8523-555B-53CBC5A2C5CD}"/>
              </a:ext>
            </a:extLst>
          </p:cNvPr>
          <p:cNvSpPr>
            <a:spLocks noGrp="1"/>
          </p:cNvSpPr>
          <p:nvPr>
            <p:ph type="title"/>
          </p:nvPr>
        </p:nvSpPr>
        <p:spPr>
          <a:xfrm>
            <a:off x="1520506" y="3746937"/>
            <a:ext cx="9147940" cy="2337238"/>
          </a:xfrm>
        </p:spPr>
        <p:txBody>
          <a:bodyPr vert="horz" lIns="91440" tIns="45720" rIns="91440" bIns="45720" rtlCol="0" anchor="b">
            <a:normAutofit fontScale="90000"/>
          </a:bodyPr>
          <a:lstStyle/>
          <a:p>
            <a:pPr algn="ctr"/>
            <a:r>
              <a:rPr lang="en-US" sz="6000" b="1" i="0" kern="1200" cap="all" baseline="0" dirty="0">
                <a:solidFill>
                  <a:srgbClr val="FF0000"/>
                </a:solidFill>
                <a:latin typeface="+mj-lt"/>
                <a:ea typeface="+mj-ea"/>
                <a:cs typeface="+mj-cs"/>
              </a:rPr>
              <a:t>Year two</a:t>
            </a:r>
            <a:br>
              <a:rPr lang="en-US" sz="6000" b="1" cap="all" dirty="0">
                <a:solidFill>
                  <a:schemeClr val="bg1"/>
                </a:solidFill>
              </a:rPr>
            </a:br>
            <a:r>
              <a:rPr lang="en-US" sz="6000" b="1" cap="all" dirty="0">
                <a:solidFill>
                  <a:schemeClr val="bg1"/>
                </a:solidFill>
              </a:rPr>
              <a:t>“Patience, Persistence, and Proportionality”:</a:t>
            </a:r>
            <a:br>
              <a:rPr lang="en-US" sz="6000" b="1" cap="all" dirty="0">
                <a:solidFill>
                  <a:schemeClr val="bg1"/>
                </a:solidFill>
              </a:rPr>
            </a:br>
            <a:r>
              <a:rPr lang="en-US" sz="6000" b="1" cap="all" dirty="0">
                <a:solidFill>
                  <a:schemeClr val="bg1"/>
                </a:solidFill>
              </a:rPr>
              <a:t>Probation Officer’s Perspectives of Desistance in Practice</a:t>
            </a:r>
            <a:br>
              <a:rPr lang="en-US" sz="6000" b="1" cap="all" dirty="0">
                <a:solidFill>
                  <a:schemeClr val="bg1"/>
                </a:solidFill>
              </a:rPr>
            </a:br>
            <a:endParaRPr lang="en-US" sz="6000" b="1" i="0" kern="1200" cap="all" baseline="0" dirty="0">
              <a:solidFill>
                <a:schemeClr val="bg1"/>
              </a:solidFill>
              <a:latin typeface="+mj-lt"/>
              <a:ea typeface="+mj-ea"/>
              <a:cs typeface="+mj-cs"/>
            </a:endParaRPr>
          </a:p>
        </p:txBody>
      </p:sp>
      <p:sp>
        <p:nvSpPr>
          <p:cNvPr id="12"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6"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
        <p:nvSpPr>
          <p:cNvPr id="18"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sp>
        <p:nvSpPr>
          <p:cNvPr id="20"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2"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cxnSp>
        <p:nvCxnSpPr>
          <p:cNvPr id="24" name="Straight Connector 23">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523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5A09F00E-D4AD-8B04-204B-89647DC2F3C7}"/>
              </a:ext>
            </a:extLst>
          </p:cNvPr>
          <p:cNvSpPr>
            <a:spLocks noGrp="1"/>
          </p:cNvSpPr>
          <p:nvPr>
            <p:ph type="title"/>
          </p:nvPr>
        </p:nvSpPr>
        <p:spPr>
          <a:xfrm>
            <a:off x="707654" y="1163279"/>
            <a:ext cx="4920092" cy="4270963"/>
          </a:xfrm>
        </p:spPr>
        <p:txBody>
          <a:bodyPr anchor="ctr">
            <a:normAutofit/>
          </a:bodyPr>
          <a:lstStyle/>
          <a:p>
            <a:pPr algn="ctr"/>
            <a:r>
              <a:rPr lang="en-US" sz="7200" dirty="0">
                <a:solidFill>
                  <a:schemeClr val="bg1"/>
                </a:solidFill>
              </a:rPr>
              <a:t>Question?</a:t>
            </a:r>
            <a:endParaRPr lang="en-GB" sz="7200" dirty="0">
              <a:solidFill>
                <a:schemeClr val="bg1"/>
              </a:solidFill>
            </a:endParaRPr>
          </a:p>
        </p:txBody>
      </p:sp>
      <p:sp>
        <p:nvSpPr>
          <p:cNvPr id="4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4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4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46" name="Straight Connector 4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
        <p:nvSpPr>
          <p:cNvPr id="7" name="Speech Bubble: Rectangle with Corners Rounded 6">
            <a:extLst>
              <a:ext uri="{FF2B5EF4-FFF2-40B4-BE49-F238E27FC236}">
                <a16:creationId xmlns:a16="http://schemas.microsoft.com/office/drawing/2014/main" id="{42D6053A-96BF-E8A9-C6B0-07DDAA920706}"/>
              </a:ext>
            </a:extLst>
          </p:cNvPr>
          <p:cNvSpPr/>
          <p:nvPr/>
        </p:nvSpPr>
        <p:spPr>
          <a:xfrm>
            <a:off x="7400485" y="1393052"/>
            <a:ext cx="3332747" cy="3332747"/>
          </a:xfrm>
          <a:prstGeom prst="wedgeRoundRectCallout">
            <a:avLst>
              <a:gd name="adj1" fmla="val -46465"/>
              <a:gd name="adj2" fmla="val 66471"/>
              <a:gd name="adj3" fmla="val 16667"/>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14496CA0-CB1D-0E7F-8AFF-656D9D89E1C9}"/>
              </a:ext>
            </a:extLst>
          </p:cNvPr>
          <p:cNvSpPr txBox="1"/>
          <p:nvPr/>
        </p:nvSpPr>
        <p:spPr>
          <a:xfrm>
            <a:off x="7645605" y="1917987"/>
            <a:ext cx="2974900" cy="2031325"/>
          </a:xfrm>
          <a:prstGeom prst="rect">
            <a:avLst/>
          </a:prstGeom>
          <a:noFill/>
        </p:spPr>
        <p:txBody>
          <a:bodyPr wrap="square" rtlCol="0">
            <a:spAutoFit/>
          </a:bodyPr>
          <a:lstStyle/>
          <a:p>
            <a:pPr marL="0" indent="0" algn="ctr" eaLnBrk="1" hangingPunct="1">
              <a:lnSpc>
                <a:spcPct val="90000"/>
              </a:lnSpc>
              <a:buNone/>
              <a:defRPr/>
            </a:pPr>
            <a:r>
              <a:rPr lang="en-US" altLang="en-US" sz="2800" dirty="0">
                <a:solidFill>
                  <a:schemeClr val="tx1"/>
                </a:solidFill>
                <a:ea typeface="+mn-ea"/>
              </a:rPr>
              <a:t>Can probation </a:t>
            </a:r>
            <a:r>
              <a:rPr lang="en-US" altLang="en-US" sz="2800" dirty="0"/>
              <a:t>o</a:t>
            </a:r>
            <a:r>
              <a:rPr lang="en-US" altLang="en-US" sz="2800" dirty="0">
                <a:solidFill>
                  <a:schemeClr val="tx1"/>
                </a:solidFill>
                <a:ea typeface="+mn-ea"/>
              </a:rPr>
              <a:t>fficers promote desistance during probation supervision?</a:t>
            </a:r>
          </a:p>
        </p:txBody>
      </p:sp>
    </p:spTree>
    <p:extLst>
      <p:ext uri="{BB962C8B-B14F-4D97-AF65-F5344CB8AC3E}">
        <p14:creationId xmlns:p14="http://schemas.microsoft.com/office/powerpoint/2010/main" val="3683810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7439CA-2F6B-C913-7164-0AEC2FB77673}"/>
              </a:ext>
            </a:extLst>
          </p:cNvPr>
          <p:cNvSpPr>
            <a:spLocks noGrp="1"/>
          </p:cNvSpPr>
          <p:nvPr>
            <p:ph type="title"/>
          </p:nvPr>
        </p:nvSpPr>
        <p:spPr>
          <a:xfrm>
            <a:off x="1188069" y="381935"/>
            <a:ext cx="4008583" cy="5974414"/>
          </a:xfrm>
        </p:spPr>
        <p:txBody>
          <a:bodyPr anchor="ctr">
            <a:normAutofit/>
          </a:bodyPr>
          <a:lstStyle/>
          <a:p>
            <a:r>
              <a:rPr lang="en-US" sz="6700">
                <a:solidFill>
                  <a:schemeClr val="bg1"/>
                </a:solidFill>
              </a:rPr>
              <a:t>Research Rationale </a:t>
            </a:r>
            <a:endParaRPr lang="en-GB" sz="6700">
              <a:solidFill>
                <a:schemeClr val="bg1"/>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009D6E15-E26F-F07F-FD2C-EFCE66E1FE23}"/>
              </a:ext>
            </a:extLst>
          </p:cNvPr>
          <p:cNvSpPr>
            <a:spLocks noGrp="1"/>
          </p:cNvSpPr>
          <p:nvPr>
            <p:ph idx="1"/>
          </p:nvPr>
        </p:nvSpPr>
        <p:spPr>
          <a:xfrm>
            <a:off x="6096000" y="381935"/>
            <a:ext cx="4986955" cy="5974415"/>
          </a:xfrm>
        </p:spPr>
        <p:txBody>
          <a:bodyPr anchor="ctr">
            <a:normAutofit/>
          </a:bodyPr>
          <a:lstStyle/>
          <a:p>
            <a:pPr>
              <a:spcBef>
                <a:spcPts val="0"/>
              </a:spcBef>
              <a:spcAft>
                <a:spcPts val="1200"/>
              </a:spcAft>
              <a:defRPr/>
            </a:pPr>
            <a:r>
              <a:rPr lang="en-US" altLang="en-US" sz="1800" dirty="0">
                <a:ea typeface="+mn-ea"/>
              </a:rPr>
              <a:t>Limited research into the perspectives of probation officers (Beck and McGinnis, 2022)</a:t>
            </a:r>
            <a:endParaRPr kumimoji="0" lang="en-US" altLang="en-US" sz="1800" b="0" i="0" u="none" strike="noStrike" cap="none" spc="0" normalizeH="0" baseline="0" noProof="0" dirty="0">
              <a:ln>
                <a:noFill/>
              </a:ln>
              <a:effectLst/>
              <a:uLnTx/>
              <a:uFillTx/>
              <a:ea typeface="+mn-ea"/>
            </a:endParaRPr>
          </a:p>
          <a:p>
            <a:pPr>
              <a:spcBef>
                <a:spcPts val="0"/>
              </a:spcBef>
              <a:spcAft>
                <a:spcPts val="1200"/>
              </a:spcAft>
              <a:defRPr/>
            </a:pPr>
            <a:r>
              <a:rPr lang="en-US" altLang="en-US" sz="1800" dirty="0">
                <a:ea typeface="+mn-ea"/>
              </a:rPr>
              <a:t>The fundamental directive of probation services is to deliver a reduction in offending (Raynor, 2019)</a:t>
            </a:r>
          </a:p>
          <a:p>
            <a:pPr>
              <a:spcBef>
                <a:spcPts val="0"/>
              </a:spcBef>
              <a:spcAft>
                <a:spcPts val="1200"/>
              </a:spcAft>
              <a:defRPr/>
            </a:pPr>
            <a:r>
              <a:rPr kumimoji="0" lang="en-US" altLang="en-US" sz="1800" b="0" i="0" u="none" strike="noStrike" cap="none" spc="0" normalizeH="0" baseline="0" noProof="0" dirty="0">
                <a:ln>
                  <a:noFill/>
                </a:ln>
                <a:effectLst/>
                <a:uLnTx/>
                <a:uFillTx/>
                <a:ea typeface="+mn-ea"/>
              </a:rPr>
              <a:t>Desistance from crime is a priority for criminal justice policy, research, and practice (McNeil, 2006)</a:t>
            </a:r>
          </a:p>
          <a:p>
            <a:pPr marL="0" indent="0">
              <a:buNone/>
            </a:pPr>
            <a:endParaRPr lang="en-GB" sz="1800"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239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D08EAA-A636-3E93-B840-21EA95F9CD5B}"/>
              </a:ext>
            </a:extLst>
          </p:cNvPr>
          <p:cNvSpPr>
            <a:spLocks noGrp="1"/>
          </p:cNvSpPr>
          <p:nvPr>
            <p:ph type="title"/>
          </p:nvPr>
        </p:nvSpPr>
        <p:spPr>
          <a:xfrm>
            <a:off x="6657715" y="467271"/>
            <a:ext cx="4195674" cy="2052522"/>
          </a:xfrm>
        </p:spPr>
        <p:txBody>
          <a:bodyPr anchor="b">
            <a:normAutofit/>
          </a:bodyPr>
          <a:lstStyle/>
          <a:p>
            <a:r>
              <a:rPr lang="en-US" sz="4800" dirty="0"/>
              <a:t>Methodology</a:t>
            </a:r>
            <a:endParaRPr lang="en-GB" sz="4800" dirty="0"/>
          </a:p>
        </p:txBody>
      </p:sp>
      <p:sp>
        <p:nvSpPr>
          <p:cNvPr id="12" name="Oval 1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pic>
        <p:nvPicPr>
          <p:cNvPr id="7" name="Graphic 6" descr="Bar chart">
            <a:extLst>
              <a:ext uri="{FF2B5EF4-FFF2-40B4-BE49-F238E27FC236}">
                <a16:creationId xmlns:a16="http://schemas.microsoft.com/office/drawing/2014/main" id="{995CFCB8-3F84-6C21-D859-79735A8C82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17770" y="1448957"/>
            <a:ext cx="3952579" cy="3952579"/>
          </a:xfrm>
          <a:prstGeom prst="rect">
            <a:avLst/>
          </a:prstGeom>
        </p:spPr>
      </p:pic>
      <p:sp>
        <p:nvSpPr>
          <p:cNvPr id="3" name="Content Placeholder 2">
            <a:extLst>
              <a:ext uri="{FF2B5EF4-FFF2-40B4-BE49-F238E27FC236}">
                <a16:creationId xmlns:a16="http://schemas.microsoft.com/office/drawing/2014/main" id="{32C6DA09-BFF8-680B-FE16-1BD84AC70CE3}"/>
              </a:ext>
            </a:extLst>
          </p:cNvPr>
          <p:cNvSpPr>
            <a:spLocks noGrp="1"/>
          </p:cNvSpPr>
          <p:nvPr>
            <p:ph idx="1"/>
          </p:nvPr>
        </p:nvSpPr>
        <p:spPr>
          <a:xfrm>
            <a:off x="6695359" y="2990818"/>
            <a:ext cx="4158031" cy="2913872"/>
          </a:xfrm>
        </p:spPr>
        <p:txBody>
          <a:bodyPr anchor="t">
            <a:normAutofit/>
          </a:bodyPr>
          <a:lstStyle/>
          <a:p>
            <a:pPr marL="342900" marR="0" lvl="0" indent="-228600" eaLnBrk="1" fontAlgn="base" hangingPunct="1">
              <a:spcBef>
                <a:spcPts val="0"/>
              </a:spcBef>
              <a:spcAft>
                <a:spcPts val="1200"/>
              </a:spcAft>
              <a:buClrTx/>
              <a:buSzTx/>
              <a:buFont typeface="Arial" panose="020B0604020202020204" pitchFamily="34" charset="0"/>
              <a:buChar char="•"/>
              <a:tabLst/>
              <a:defRPr/>
            </a:pPr>
            <a:r>
              <a:rPr lang="en-US" altLang="en-US" sz="1800" dirty="0">
                <a:ea typeface="+mn-ea"/>
              </a:rPr>
              <a:t>Completed 2022</a:t>
            </a:r>
          </a:p>
          <a:p>
            <a:pPr marL="342900" marR="0" lvl="0" indent="-228600" eaLnBrk="1" fontAlgn="base" hangingPunct="1">
              <a:spcBef>
                <a:spcPts val="0"/>
              </a:spcBef>
              <a:spcAft>
                <a:spcPts val="1200"/>
              </a:spcAft>
              <a:buClrTx/>
              <a:buSzTx/>
              <a:buFont typeface="Arial" panose="020B0604020202020204" pitchFamily="34" charset="0"/>
              <a:buChar char="•"/>
              <a:tabLst/>
              <a:defRPr/>
            </a:pPr>
            <a:r>
              <a:rPr lang="en-US" altLang="en-US" sz="1800" dirty="0">
                <a:ea typeface="+mn-ea"/>
              </a:rPr>
              <a:t>Qualitative design</a:t>
            </a:r>
          </a:p>
          <a:p>
            <a:pPr marL="342900" marR="0" lvl="0" indent="-228600" eaLnBrk="1" fontAlgn="base" hangingPunct="1">
              <a:spcBef>
                <a:spcPts val="0"/>
              </a:spcBef>
              <a:spcAft>
                <a:spcPts val="1200"/>
              </a:spcAft>
              <a:buClrTx/>
              <a:buSzTx/>
              <a:buFont typeface="Arial" panose="020B0604020202020204" pitchFamily="34" charset="0"/>
              <a:buChar char="•"/>
              <a:tabLst/>
              <a:defRPr/>
            </a:pPr>
            <a:r>
              <a:rPr kumimoji="0" lang="en-US" altLang="en-US" sz="1800" b="0" i="0" u="none" strike="noStrike" cap="none" spc="0" normalizeH="0" baseline="0" noProof="0" dirty="0">
                <a:ln>
                  <a:noFill/>
                </a:ln>
                <a:effectLst/>
                <a:uLnTx/>
                <a:uFillTx/>
                <a:ea typeface="+mn-ea"/>
              </a:rPr>
              <a:t>Semi</a:t>
            </a:r>
            <a:r>
              <a:rPr lang="en-US" altLang="en-US" sz="1800" dirty="0">
                <a:ea typeface="+mn-ea"/>
              </a:rPr>
              <a:t>-structured interviews</a:t>
            </a:r>
          </a:p>
          <a:p>
            <a:pPr marL="342900" marR="0" lvl="0" indent="-228600" eaLnBrk="1" fontAlgn="base" hangingPunct="1">
              <a:spcBef>
                <a:spcPts val="0"/>
              </a:spcBef>
              <a:spcAft>
                <a:spcPts val="1200"/>
              </a:spcAft>
              <a:buClrTx/>
              <a:buSzTx/>
              <a:buFont typeface="Arial" panose="020B0604020202020204" pitchFamily="34" charset="0"/>
              <a:buChar char="•"/>
              <a:tabLst/>
              <a:defRPr/>
            </a:pPr>
            <a:r>
              <a:rPr kumimoji="0" lang="en-US" altLang="en-US" sz="1800" b="0" i="0" u="none" strike="noStrike" cap="none" spc="0" normalizeH="0" baseline="0" noProof="0" dirty="0">
                <a:ln>
                  <a:noFill/>
                </a:ln>
                <a:effectLst/>
                <a:uLnTx/>
                <a:uFillTx/>
                <a:ea typeface="+mn-ea"/>
              </a:rPr>
              <a:t>Sample – 15 probation officers</a:t>
            </a:r>
          </a:p>
          <a:p>
            <a:pPr marL="342900" marR="0" lvl="0" indent="-228600" eaLnBrk="1" fontAlgn="base" hangingPunct="1">
              <a:spcBef>
                <a:spcPts val="0"/>
              </a:spcBef>
              <a:spcAft>
                <a:spcPts val="1200"/>
              </a:spcAft>
              <a:buClrTx/>
              <a:buSzTx/>
              <a:buFont typeface="Arial" panose="020B0604020202020204" pitchFamily="34" charset="0"/>
              <a:buChar char="•"/>
              <a:tabLst/>
              <a:defRPr/>
            </a:pPr>
            <a:r>
              <a:rPr lang="en-US" altLang="en-US" sz="1800" dirty="0">
                <a:ea typeface="+mn-ea"/>
              </a:rPr>
              <a:t>Reflexive thematic Analysis</a:t>
            </a:r>
          </a:p>
          <a:p>
            <a:pPr marL="342900" marR="0" lvl="0" indent="-228600" eaLnBrk="1" fontAlgn="base" hangingPunct="1">
              <a:spcBef>
                <a:spcPts val="0"/>
              </a:spcBef>
              <a:spcAft>
                <a:spcPts val="1200"/>
              </a:spcAft>
              <a:buClrTx/>
              <a:buSzTx/>
              <a:buFont typeface="Arial" panose="020B0604020202020204" pitchFamily="34" charset="0"/>
              <a:buChar char="•"/>
              <a:tabLst/>
              <a:defRPr/>
            </a:pPr>
            <a:r>
              <a:rPr lang="en-US" altLang="en-US" sz="1800" dirty="0">
                <a:ea typeface="+mn-ea"/>
              </a:rPr>
              <a:t>NVivo12 </a:t>
            </a:r>
            <a:endParaRPr kumimoji="0" lang="en-US" altLang="en-US" sz="1800" b="0" i="0" u="none" strike="noStrike" cap="none" spc="0" normalizeH="0" baseline="0" noProof="0" dirty="0">
              <a:ln>
                <a:noFill/>
              </a:ln>
              <a:effectLst/>
              <a:uLnTx/>
              <a:uFillTx/>
              <a:ea typeface="+mn-ea"/>
            </a:endParaRPr>
          </a:p>
          <a:p>
            <a:pPr marL="0" indent="0">
              <a:buNone/>
            </a:pPr>
            <a:endParaRPr lang="en-GB" sz="1800" dirty="0"/>
          </a:p>
        </p:txBody>
      </p:sp>
      <p:sp>
        <p:nvSpPr>
          <p:cNvPr id="1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1506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39381-6592-010D-D405-1D7A683A5DD8}"/>
              </a:ext>
            </a:extLst>
          </p:cNvPr>
          <p:cNvSpPr>
            <a:spLocks noGrp="1"/>
          </p:cNvSpPr>
          <p:nvPr>
            <p:ph type="title"/>
          </p:nvPr>
        </p:nvSpPr>
        <p:spPr/>
        <p:txBody>
          <a:bodyPr/>
          <a:lstStyle/>
          <a:p>
            <a:r>
              <a:rPr lang="en-US" dirty="0"/>
              <a:t>Findings</a:t>
            </a:r>
            <a:endParaRPr lang="en-GB" dirty="0"/>
          </a:p>
        </p:txBody>
      </p:sp>
      <p:pic>
        <p:nvPicPr>
          <p:cNvPr id="8" name="Content Placeholder 7">
            <a:extLst>
              <a:ext uri="{FF2B5EF4-FFF2-40B4-BE49-F238E27FC236}">
                <a16:creationId xmlns:a16="http://schemas.microsoft.com/office/drawing/2014/main" id="{ECA2F1AC-47EB-A3A8-80D2-F2D004D942D2}"/>
              </a:ext>
            </a:extLst>
          </p:cNvPr>
          <p:cNvPicPr>
            <a:picLocks noGrp="1" noChangeAspect="1"/>
          </p:cNvPicPr>
          <p:nvPr>
            <p:ph idx="1"/>
          </p:nvPr>
        </p:nvPicPr>
        <p:blipFill>
          <a:blip r:embed="rId3"/>
          <a:stretch>
            <a:fillRect/>
          </a:stretch>
        </p:blipFill>
        <p:spPr>
          <a:xfrm>
            <a:off x="3108428" y="1825625"/>
            <a:ext cx="5975143" cy="4351338"/>
          </a:xfrm>
          <a:prstGeom prst="rect">
            <a:avLst/>
          </a:prstGeom>
        </p:spPr>
      </p:pic>
      <p:sp>
        <p:nvSpPr>
          <p:cNvPr id="3" name="TextBox 2">
            <a:extLst>
              <a:ext uri="{FF2B5EF4-FFF2-40B4-BE49-F238E27FC236}">
                <a16:creationId xmlns:a16="http://schemas.microsoft.com/office/drawing/2014/main" id="{C7031F58-2E28-9131-1AEB-A1A7FB924E99}"/>
              </a:ext>
            </a:extLst>
          </p:cNvPr>
          <p:cNvSpPr txBox="1"/>
          <p:nvPr/>
        </p:nvSpPr>
        <p:spPr>
          <a:xfrm>
            <a:off x="838200" y="6082302"/>
            <a:ext cx="3534310" cy="646331"/>
          </a:xfrm>
          <a:prstGeom prst="rect">
            <a:avLst/>
          </a:prstGeom>
          <a:noFill/>
        </p:spPr>
        <p:txBody>
          <a:bodyPr wrap="square" rtlCol="0">
            <a:spAutoFit/>
          </a:bodyPr>
          <a:lstStyle/>
          <a:p>
            <a:r>
              <a:rPr lang="en-US" dirty="0"/>
              <a:t>*Additional finding – how PO’s </a:t>
            </a:r>
            <a:r>
              <a:rPr lang="en-US" dirty="0" err="1"/>
              <a:t>conceptualise</a:t>
            </a:r>
            <a:r>
              <a:rPr lang="en-US" dirty="0"/>
              <a:t> desistance </a:t>
            </a:r>
            <a:endParaRPr lang="en-GB" dirty="0"/>
          </a:p>
        </p:txBody>
      </p:sp>
    </p:spTree>
    <p:extLst>
      <p:ext uri="{BB962C8B-B14F-4D97-AF65-F5344CB8AC3E}">
        <p14:creationId xmlns:p14="http://schemas.microsoft.com/office/powerpoint/2010/main" val="1154255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 name="Title 1">
            <a:extLst>
              <a:ext uri="{FF2B5EF4-FFF2-40B4-BE49-F238E27FC236}">
                <a16:creationId xmlns:a16="http://schemas.microsoft.com/office/drawing/2014/main" id="{16F84E7F-976F-C2BD-7142-C789D2790F02}"/>
              </a:ext>
            </a:extLst>
          </p:cNvPr>
          <p:cNvSpPr>
            <a:spLocks noGrp="1"/>
          </p:cNvSpPr>
          <p:nvPr>
            <p:ph type="title"/>
          </p:nvPr>
        </p:nvSpPr>
        <p:spPr>
          <a:xfrm>
            <a:off x="3506755" y="365125"/>
            <a:ext cx="7161245" cy="1325563"/>
          </a:xfrm>
        </p:spPr>
        <p:txBody>
          <a:bodyPr>
            <a:normAutofit/>
          </a:bodyPr>
          <a:lstStyle/>
          <a:p>
            <a:r>
              <a:rPr lang="en-US" sz="3600" dirty="0"/>
              <a:t>Supervisory relationships</a:t>
            </a:r>
            <a:endParaRPr lang="en-GB" sz="3600" dirty="0"/>
          </a:p>
        </p:txBody>
      </p:sp>
      <p:sp>
        <p:nvSpPr>
          <p:cNvPr id="21"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22"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cxnSp>
        <p:nvCxnSpPr>
          <p:cNvPr id="23" name="Straight Connector 15">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440" y="1027906"/>
            <a:ext cx="3408787" cy="0"/>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
        <p:nvSpPr>
          <p:cNvPr id="24"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CCB73B1D-8E45-CB86-060F-DD78A712D206}"/>
              </a:ext>
            </a:extLst>
          </p:cNvPr>
          <p:cNvSpPr>
            <a:spLocks noGrp="1"/>
          </p:cNvSpPr>
          <p:nvPr>
            <p:ph idx="1"/>
          </p:nvPr>
        </p:nvSpPr>
        <p:spPr>
          <a:xfrm>
            <a:off x="838200" y="1825625"/>
            <a:ext cx="10515600" cy="4351338"/>
          </a:xfrm>
        </p:spPr>
        <p:txBody>
          <a:bodyPr/>
          <a:lstStyle/>
          <a:p>
            <a:pPr marL="571500" indent="-457200" fontAlgn="base">
              <a:spcBef>
                <a:spcPts val="0"/>
              </a:spcBef>
              <a:spcAft>
                <a:spcPts val="1200"/>
              </a:spcAft>
              <a:defRPr/>
            </a:pPr>
            <a:r>
              <a:rPr lang="en-US" altLang="en-US" kern="1200" dirty="0">
                <a:solidFill>
                  <a:schemeClr val="tx1"/>
                </a:solidFill>
                <a:latin typeface="+mn-lt"/>
                <a:ea typeface="+mn-ea"/>
                <a:cs typeface="+mn-cs"/>
              </a:rPr>
              <a:t>Relationships central to the promotion of desistance</a:t>
            </a:r>
          </a:p>
          <a:p>
            <a:pPr marL="571500" indent="-457200" fontAlgn="base">
              <a:spcBef>
                <a:spcPts val="0"/>
              </a:spcBef>
              <a:spcAft>
                <a:spcPts val="1200"/>
              </a:spcAft>
              <a:defRPr/>
            </a:pPr>
            <a:r>
              <a:rPr lang="en-US" altLang="en-US" kern="1200" dirty="0">
                <a:solidFill>
                  <a:schemeClr val="tx1"/>
                </a:solidFill>
                <a:latin typeface="+mn-lt"/>
                <a:ea typeface="+mn-ea"/>
                <a:cs typeface="+mn-cs"/>
              </a:rPr>
              <a:t>Premised on social work values</a:t>
            </a:r>
          </a:p>
          <a:p>
            <a:pPr marL="571500" indent="-457200" fontAlgn="base">
              <a:spcBef>
                <a:spcPts val="0"/>
              </a:spcBef>
              <a:spcAft>
                <a:spcPts val="1200"/>
              </a:spcAft>
              <a:defRPr/>
            </a:pPr>
            <a:r>
              <a:rPr lang="en-US" altLang="en-US" kern="1200" dirty="0">
                <a:solidFill>
                  <a:schemeClr val="tx1"/>
                </a:solidFill>
                <a:latin typeface="+mn-lt"/>
                <a:ea typeface="+mn-ea"/>
                <a:cs typeface="+mn-cs"/>
              </a:rPr>
              <a:t>Concept of power – Good Cop/ Bad Cop</a:t>
            </a:r>
          </a:p>
          <a:p>
            <a:pPr marL="571500" indent="-457200" fontAlgn="base">
              <a:spcBef>
                <a:spcPts val="0"/>
              </a:spcBef>
              <a:spcAft>
                <a:spcPts val="1200"/>
              </a:spcAft>
              <a:defRPr/>
            </a:pPr>
            <a:r>
              <a:rPr lang="en-US" altLang="en-US" kern="1200" dirty="0">
                <a:solidFill>
                  <a:schemeClr val="tx1"/>
                </a:solidFill>
                <a:latin typeface="+mn-lt"/>
                <a:ea typeface="+mn-ea"/>
                <a:cs typeface="+mn-cs"/>
              </a:rPr>
              <a:t>The absence of a supportive relationship can adversely impact upon desistance processes</a:t>
            </a:r>
          </a:p>
          <a:p>
            <a:pPr marL="0" indent="0">
              <a:buNone/>
            </a:pPr>
            <a:endParaRPr lang="en-GB" dirty="0"/>
          </a:p>
        </p:txBody>
      </p:sp>
      <p:sp>
        <p:nvSpPr>
          <p:cNvPr id="4" name="TextBox 3">
            <a:extLst>
              <a:ext uri="{FF2B5EF4-FFF2-40B4-BE49-F238E27FC236}">
                <a16:creationId xmlns:a16="http://schemas.microsoft.com/office/drawing/2014/main" id="{EDC14298-3139-3117-DF70-48B16E269922}"/>
              </a:ext>
            </a:extLst>
          </p:cNvPr>
          <p:cNvSpPr txBox="1"/>
          <p:nvPr/>
        </p:nvSpPr>
        <p:spPr>
          <a:xfrm>
            <a:off x="2547991" y="5045358"/>
            <a:ext cx="6976153" cy="846386"/>
          </a:xfrm>
          <a:prstGeom prst="rect">
            <a:avLst/>
          </a:prstGeom>
          <a:noFill/>
        </p:spPr>
        <p:txBody>
          <a:bodyPr wrap="square" rtlCol="0">
            <a:spAutoFit/>
          </a:bodyPr>
          <a:lstStyle/>
          <a:p>
            <a:pPr>
              <a:spcAft>
                <a:spcPts val="600"/>
              </a:spcAft>
            </a:pPr>
            <a:r>
              <a:rPr lang="en-US" altLang="en-US" sz="2400" kern="1200" dirty="0">
                <a:solidFill>
                  <a:schemeClr val="tx1"/>
                </a:solidFill>
                <a:latin typeface="+mn-lt"/>
                <a:ea typeface="+mn-ea"/>
                <a:cs typeface="+mn-cs"/>
              </a:rPr>
              <a:t>Critical theme – desistance requires </a:t>
            </a:r>
            <a:r>
              <a:rPr lang="en-US" altLang="en-US" sz="2400" b="1" u="sng" kern="1200" dirty="0">
                <a:solidFill>
                  <a:schemeClr val="tx1"/>
                </a:solidFill>
                <a:latin typeface="+mn-lt"/>
                <a:ea typeface="+mn-ea"/>
                <a:cs typeface="+mn-cs"/>
              </a:rPr>
              <a:t>patience</a:t>
            </a:r>
            <a:endParaRPr lang="en-US" altLang="en-US" sz="2400" u="sng" kern="1200" dirty="0">
              <a:solidFill>
                <a:schemeClr val="tx1"/>
              </a:solidFill>
              <a:latin typeface="+mn-lt"/>
              <a:ea typeface="+mn-ea"/>
              <a:cs typeface="+mn-cs"/>
            </a:endParaRPr>
          </a:p>
          <a:p>
            <a:pPr>
              <a:spcAft>
                <a:spcPts val="600"/>
              </a:spcAft>
            </a:pPr>
            <a:endParaRPr lang="en-GB" sz="2000" dirty="0"/>
          </a:p>
        </p:txBody>
      </p:sp>
    </p:spTree>
    <p:extLst>
      <p:ext uri="{BB962C8B-B14F-4D97-AF65-F5344CB8AC3E}">
        <p14:creationId xmlns:p14="http://schemas.microsoft.com/office/powerpoint/2010/main" val="3431575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11087C-770B-8397-1D00-89725723C070}"/>
              </a:ext>
            </a:extLst>
          </p:cNvPr>
          <p:cNvSpPr>
            <a:spLocks noGrp="1"/>
          </p:cNvSpPr>
          <p:nvPr>
            <p:ph type="title"/>
          </p:nvPr>
        </p:nvSpPr>
        <p:spPr>
          <a:xfrm>
            <a:off x="472611" y="381935"/>
            <a:ext cx="4724041" cy="5974414"/>
          </a:xfrm>
        </p:spPr>
        <p:txBody>
          <a:bodyPr anchor="ctr">
            <a:normAutofit/>
          </a:bodyPr>
          <a:lstStyle/>
          <a:p>
            <a:pPr algn="ctr"/>
            <a:r>
              <a:rPr lang="en-GB" sz="4800" dirty="0">
                <a:solidFill>
                  <a:schemeClr val="bg1"/>
                </a:solidFill>
              </a:rPr>
              <a:t>Individual’s motivation to change</a:t>
            </a:r>
            <a:br>
              <a:rPr lang="en-GB" sz="4800" dirty="0">
                <a:solidFill>
                  <a:schemeClr val="bg1"/>
                </a:solidFill>
              </a:rPr>
            </a:br>
            <a:endParaRPr lang="en-GB" sz="4800" dirty="0">
              <a:solidFill>
                <a:schemeClr val="bg1"/>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D09F308E-38D7-5EC4-ED1A-A7782C356F38}"/>
              </a:ext>
            </a:extLst>
          </p:cNvPr>
          <p:cNvSpPr>
            <a:spLocks noGrp="1"/>
          </p:cNvSpPr>
          <p:nvPr>
            <p:ph idx="1"/>
          </p:nvPr>
        </p:nvSpPr>
        <p:spPr>
          <a:xfrm>
            <a:off x="6096000" y="706910"/>
            <a:ext cx="4986955" cy="5974415"/>
          </a:xfrm>
        </p:spPr>
        <p:txBody>
          <a:bodyPr anchor="ctr">
            <a:normAutofit/>
          </a:bodyPr>
          <a:lstStyle/>
          <a:p>
            <a:pPr marL="342900" marR="0" lvl="0" indent="-342900" algn="l" defTabSz="914400" rtl="0" eaLnBrk="0" fontAlgn="base" latinLnBrk="0" hangingPunct="0">
              <a:lnSpc>
                <a:spcPct val="100000"/>
              </a:lnSpc>
              <a:spcBef>
                <a:spcPts val="0"/>
              </a:spcBef>
              <a:spcAft>
                <a:spcPts val="1200"/>
              </a:spcAft>
              <a:buClrTx/>
              <a:buSzTx/>
              <a:buFont typeface="Symbol" pitchFamily="18" charset="2"/>
              <a:buChar char=""/>
              <a:tabLst/>
              <a:defRPr/>
            </a:pPr>
            <a:r>
              <a:rPr lang="en-GB" altLang="en-US" sz="1800" kern="0" dirty="0">
                <a:solidFill>
                  <a:schemeClr val="tx1"/>
                </a:solidFill>
                <a:cs typeface="Arial" pitchFamily="34" charset="0"/>
              </a:rPr>
              <a:t>Motivation to change viewed as prerequisite to desistance</a:t>
            </a:r>
            <a:endParaRPr kumimoji="0" lang="en-GB" altLang="en-US" sz="1800" b="0" i="0" u="none" strike="noStrike" kern="0" cap="none" spc="0" normalizeH="0" baseline="0" noProof="0" dirty="0">
              <a:ln>
                <a:noFill/>
              </a:ln>
              <a:solidFill>
                <a:schemeClr val="tx1"/>
              </a:solidFill>
              <a:effectLst/>
              <a:uLnTx/>
              <a:uFillTx/>
              <a:cs typeface="Arial" pitchFamily="34" charset="0"/>
            </a:endParaRPr>
          </a:p>
          <a:p>
            <a:pPr marL="342900" marR="0" lvl="0" indent="-342900" algn="l" defTabSz="914400" rtl="0" eaLnBrk="0" fontAlgn="base" latinLnBrk="0" hangingPunct="0">
              <a:lnSpc>
                <a:spcPct val="100000"/>
              </a:lnSpc>
              <a:spcBef>
                <a:spcPts val="0"/>
              </a:spcBef>
              <a:spcAft>
                <a:spcPts val="1200"/>
              </a:spcAft>
              <a:buClrTx/>
              <a:buSzTx/>
              <a:buFont typeface="Symbol" pitchFamily="18" charset="2"/>
              <a:buChar char=""/>
              <a:tabLst/>
              <a:defRPr/>
            </a:pPr>
            <a:r>
              <a:rPr kumimoji="0" lang="en-GB" altLang="en-US" sz="1800" b="0" i="0" u="none" strike="noStrike" kern="0" cap="none" spc="0" normalizeH="0" baseline="0" noProof="0" dirty="0">
                <a:ln>
                  <a:noFill/>
                </a:ln>
                <a:solidFill>
                  <a:schemeClr val="tx1"/>
                </a:solidFill>
                <a:effectLst/>
                <a:uLnTx/>
                <a:uFillTx/>
                <a:cs typeface="Arial" pitchFamily="34" charset="0"/>
              </a:rPr>
              <a:t>Probation officers considered themselves “agents of change”</a:t>
            </a:r>
          </a:p>
          <a:p>
            <a:pPr marL="342900" marR="0" lvl="0" indent="-342900" algn="l" defTabSz="914400" rtl="0" eaLnBrk="0" fontAlgn="base" latinLnBrk="0" hangingPunct="0">
              <a:lnSpc>
                <a:spcPct val="100000"/>
              </a:lnSpc>
              <a:spcBef>
                <a:spcPts val="0"/>
              </a:spcBef>
              <a:spcAft>
                <a:spcPts val="1200"/>
              </a:spcAft>
              <a:buClrTx/>
              <a:buSzTx/>
              <a:buFont typeface="Symbol" pitchFamily="18" charset="2"/>
              <a:buChar char=""/>
              <a:tabLst/>
              <a:defRPr/>
            </a:pPr>
            <a:r>
              <a:rPr kumimoji="0" lang="en-GB" altLang="en-US" sz="1800" b="0" i="0" u="none" strike="noStrike" kern="0" cap="none" spc="0" normalizeH="0" baseline="0" noProof="0" dirty="0">
                <a:ln>
                  <a:noFill/>
                </a:ln>
                <a:solidFill>
                  <a:schemeClr val="tx1"/>
                </a:solidFill>
                <a:effectLst/>
                <a:uLnTx/>
                <a:uFillTx/>
                <a:cs typeface="Arial" pitchFamily="34" charset="0"/>
              </a:rPr>
              <a:t>Assessment of needs was seminal – inclusive process</a:t>
            </a:r>
            <a:endParaRPr lang="en-GB" altLang="en-US" sz="1800" kern="0" dirty="0">
              <a:solidFill>
                <a:schemeClr val="tx1"/>
              </a:solidFill>
              <a:cs typeface="Arial" pitchFamily="34" charset="0"/>
            </a:endParaRPr>
          </a:p>
          <a:p>
            <a:pPr marL="342900" marR="0" lvl="0" indent="-342900" algn="l" defTabSz="914400" rtl="0" eaLnBrk="0" fontAlgn="base" latinLnBrk="0" hangingPunct="0">
              <a:lnSpc>
                <a:spcPct val="100000"/>
              </a:lnSpc>
              <a:spcBef>
                <a:spcPts val="0"/>
              </a:spcBef>
              <a:spcAft>
                <a:spcPts val="1200"/>
              </a:spcAft>
              <a:buClrTx/>
              <a:buSzTx/>
              <a:buFont typeface="Symbol" pitchFamily="18" charset="2"/>
              <a:buChar char=""/>
              <a:tabLst/>
              <a:defRPr/>
            </a:pPr>
            <a:r>
              <a:rPr lang="en-GB" altLang="en-US" sz="1800" kern="0" dirty="0">
                <a:solidFill>
                  <a:schemeClr val="tx1"/>
                </a:solidFill>
                <a:cs typeface="Arial" pitchFamily="34" charset="0"/>
              </a:rPr>
              <a:t>Acknowledgement of barriers / hinderances to practice</a:t>
            </a:r>
          </a:p>
          <a:p>
            <a:pPr marL="0" indent="0">
              <a:buNone/>
            </a:pPr>
            <a:endParaRPr lang="en-GB" sz="1800" dirty="0"/>
          </a:p>
          <a:p>
            <a:pPr marL="0" indent="0" algn="ctr">
              <a:buNone/>
            </a:pPr>
            <a:r>
              <a:rPr kumimoji="0" lang="en-GB" altLang="en-US" sz="1800" b="0" i="0" u="none" strike="noStrike" kern="0" cap="none" spc="0" normalizeH="0" baseline="0" noProof="0" dirty="0">
                <a:ln>
                  <a:noFill/>
                </a:ln>
                <a:solidFill>
                  <a:schemeClr val="tx1"/>
                </a:solidFill>
                <a:effectLst/>
                <a:uLnTx/>
                <a:uFillTx/>
                <a:cs typeface="Arial" pitchFamily="34" charset="0"/>
              </a:rPr>
              <a:t>Critical </a:t>
            </a:r>
            <a:r>
              <a:rPr lang="en-GB" altLang="en-US" sz="1800" kern="0" dirty="0">
                <a:solidFill>
                  <a:schemeClr val="tx1"/>
                </a:solidFill>
                <a:cs typeface="Arial" pitchFamily="34" charset="0"/>
              </a:rPr>
              <a:t>theme – desistance requires </a:t>
            </a:r>
            <a:r>
              <a:rPr lang="en-GB" altLang="en-US" sz="1800" b="1" u="sng" kern="0" dirty="0">
                <a:solidFill>
                  <a:schemeClr val="tx1"/>
                </a:solidFill>
                <a:cs typeface="Arial" pitchFamily="34" charset="0"/>
              </a:rPr>
              <a:t>persistence</a:t>
            </a:r>
            <a:endParaRPr kumimoji="0" lang="en-GB" altLang="en-US" sz="1800" b="1" i="0" u="sng" strike="noStrike" kern="0" cap="none" spc="0" normalizeH="0" baseline="0" noProof="0" dirty="0">
              <a:ln>
                <a:noFill/>
              </a:ln>
              <a:solidFill>
                <a:schemeClr val="tx1"/>
              </a:solidFill>
              <a:effectLst/>
              <a:uLnTx/>
              <a:uFillTx/>
              <a:cs typeface="Arial" pitchFamily="34" charset="0"/>
            </a:endParaRPr>
          </a:p>
          <a:p>
            <a:pPr marL="0" indent="0">
              <a:buNone/>
            </a:pPr>
            <a:endParaRPr lang="en-GB" sz="1800"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377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3A8C97F5-A6F9-74B1-8D80-EF43D821DB93}"/>
              </a:ext>
            </a:extLst>
          </p:cNvPr>
          <p:cNvSpPr>
            <a:spLocks noGrp="1"/>
          </p:cNvSpPr>
          <p:nvPr>
            <p:ph type="title"/>
          </p:nvPr>
        </p:nvSpPr>
        <p:spPr>
          <a:xfrm>
            <a:off x="1330124" y="1865118"/>
            <a:ext cx="3651101" cy="4270963"/>
          </a:xfrm>
        </p:spPr>
        <p:txBody>
          <a:bodyPr anchor="ctr">
            <a:normAutofit/>
          </a:bodyPr>
          <a:lstStyle/>
          <a:p>
            <a:pPr algn="ctr"/>
            <a:r>
              <a:rPr lang="en-GB" sz="4000" dirty="0">
                <a:solidFill>
                  <a:schemeClr val="bg1"/>
                </a:solidFill>
              </a:rPr>
              <a:t>Responsivity to Risk</a:t>
            </a:r>
            <a:br>
              <a:rPr lang="en-GB" sz="7200" dirty="0">
                <a:solidFill>
                  <a:schemeClr val="bg1"/>
                </a:solidFill>
              </a:rPr>
            </a:br>
            <a:endParaRPr lang="en-GB" sz="7200" dirty="0">
              <a:solidFill>
                <a:schemeClr val="bg1"/>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4C5D3D93-7311-5491-4534-97C173D90BDC}"/>
              </a:ext>
            </a:extLst>
          </p:cNvPr>
          <p:cNvSpPr>
            <a:spLocks noGrp="1"/>
          </p:cNvSpPr>
          <p:nvPr>
            <p:ph idx="1"/>
          </p:nvPr>
        </p:nvSpPr>
        <p:spPr>
          <a:xfrm>
            <a:off x="6420981" y="792901"/>
            <a:ext cx="4685916" cy="5974415"/>
          </a:xfrm>
        </p:spPr>
        <p:txBody>
          <a:bodyPr anchor="ctr">
            <a:normAutofit/>
          </a:bodyPr>
          <a:lstStyle/>
          <a:p>
            <a:pPr marL="342900" marR="0" lvl="0" indent="-228600" algn="just" eaLnBrk="1" fontAlgn="base" hangingPunct="1">
              <a:lnSpc>
                <a:spcPct val="90000"/>
              </a:lnSpc>
              <a:spcBef>
                <a:spcPts val="0"/>
              </a:spcBef>
              <a:spcAft>
                <a:spcPts val="1200"/>
              </a:spcAft>
              <a:buClrTx/>
              <a:buSzTx/>
              <a:buFont typeface="Arial" panose="020B0604020202020204" pitchFamily="34" charset="0"/>
              <a:buChar char="•"/>
              <a:tabLst/>
              <a:defRPr/>
            </a:pPr>
            <a:r>
              <a:rPr lang="en-US" altLang="en-US" sz="1800" dirty="0">
                <a:solidFill>
                  <a:schemeClr val="tx1"/>
                </a:solidFill>
                <a:ea typeface="+mn-ea"/>
              </a:rPr>
              <a:t>What happens when things go wrong?</a:t>
            </a:r>
          </a:p>
          <a:p>
            <a:pPr marL="342900" marR="0" lvl="0" indent="-228600" algn="just" eaLnBrk="1" fontAlgn="base" hangingPunct="1">
              <a:lnSpc>
                <a:spcPct val="90000"/>
              </a:lnSpc>
              <a:spcBef>
                <a:spcPts val="0"/>
              </a:spcBef>
              <a:spcAft>
                <a:spcPts val="1200"/>
              </a:spcAft>
              <a:buClrTx/>
              <a:buSzTx/>
              <a:buFont typeface="Arial" panose="020B0604020202020204" pitchFamily="34" charset="0"/>
              <a:buChar char="•"/>
              <a:tabLst/>
              <a:defRPr/>
            </a:pPr>
            <a:r>
              <a:rPr lang="en-US" altLang="en-US" sz="1800" dirty="0">
                <a:solidFill>
                  <a:schemeClr val="tx1"/>
                </a:solidFill>
                <a:ea typeface="+mn-ea"/>
              </a:rPr>
              <a:t>Practitioner/</a:t>
            </a:r>
            <a:r>
              <a:rPr lang="en-US" altLang="en-US" sz="1800" dirty="0" err="1">
                <a:solidFill>
                  <a:schemeClr val="tx1"/>
                </a:solidFill>
                <a:ea typeface="+mn-ea"/>
              </a:rPr>
              <a:t>organisational</a:t>
            </a:r>
            <a:r>
              <a:rPr lang="en-US" altLang="en-US" sz="1800" dirty="0">
                <a:solidFill>
                  <a:schemeClr val="tx1"/>
                </a:solidFill>
                <a:ea typeface="+mn-ea"/>
              </a:rPr>
              <a:t> response to risk invariably impacts upon desistance narratives</a:t>
            </a:r>
          </a:p>
          <a:p>
            <a:pPr marL="342900" marR="0" lvl="0" indent="-228600" algn="just" eaLnBrk="1" fontAlgn="base" hangingPunct="1">
              <a:lnSpc>
                <a:spcPct val="90000"/>
              </a:lnSpc>
              <a:spcBef>
                <a:spcPts val="0"/>
              </a:spcBef>
              <a:spcAft>
                <a:spcPts val="1200"/>
              </a:spcAft>
              <a:buClrTx/>
              <a:buSzTx/>
              <a:buFont typeface="Arial" panose="020B0604020202020204" pitchFamily="34" charset="0"/>
              <a:buChar char="•"/>
              <a:tabLst/>
              <a:defRPr/>
            </a:pPr>
            <a:r>
              <a:rPr lang="en-US" altLang="en-US" sz="1800" dirty="0">
                <a:solidFill>
                  <a:schemeClr val="tx1"/>
                </a:solidFill>
                <a:ea typeface="+mn-ea"/>
              </a:rPr>
              <a:t>Care vs Control debate</a:t>
            </a:r>
          </a:p>
          <a:p>
            <a:pPr marL="342900" marR="0" lvl="0" indent="-228600" algn="just" eaLnBrk="1" fontAlgn="base" hangingPunct="1">
              <a:lnSpc>
                <a:spcPct val="90000"/>
              </a:lnSpc>
              <a:spcBef>
                <a:spcPts val="0"/>
              </a:spcBef>
              <a:spcAft>
                <a:spcPts val="1200"/>
              </a:spcAft>
              <a:buClrTx/>
              <a:buSzTx/>
              <a:buFont typeface="Arial" panose="020B0604020202020204" pitchFamily="34" charset="0"/>
              <a:buChar char="•"/>
              <a:tabLst/>
              <a:defRPr/>
            </a:pPr>
            <a:r>
              <a:rPr lang="en-US" altLang="en-US" sz="1800" dirty="0">
                <a:solidFill>
                  <a:schemeClr val="tx1"/>
                </a:solidFill>
                <a:ea typeface="+mn-ea"/>
              </a:rPr>
              <a:t>Rehabilitation vs Risk Management</a:t>
            </a:r>
          </a:p>
          <a:p>
            <a:pPr indent="-228600" algn="just" eaLnBrk="1" hangingPunct="1">
              <a:lnSpc>
                <a:spcPct val="90000"/>
              </a:lnSpc>
              <a:spcBef>
                <a:spcPts val="0"/>
              </a:spcBef>
              <a:spcAft>
                <a:spcPts val="1200"/>
              </a:spcAft>
              <a:buFont typeface="Arial" panose="020B0604020202020204" pitchFamily="34" charset="0"/>
              <a:buChar char="•"/>
              <a:defRPr/>
            </a:pPr>
            <a:r>
              <a:rPr lang="en-US" altLang="en-US" sz="1800" dirty="0">
                <a:solidFill>
                  <a:schemeClr val="tx1"/>
                </a:solidFill>
                <a:ea typeface="+mn-ea"/>
              </a:rPr>
              <a:t>“Resources follow risk”</a:t>
            </a:r>
          </a:p>
          <a:p>
            <a:pPr indent="-228600" algn="just" eaLnBrk="1" hangingPunct="1">
              <a:lnSpc>
                <a:spcPct val="90000"/>
              </a:lnSpc>
              <a:spcBef>
                <a:spcPts val="0"/>
              </a:spcBef>
              <a:spcAft>
                <a:spcPts val="1200"/>
              </a:spcAft>
              <a:buFont typeface="Arial" panose="020B0604020202020204" pitchFamily="34" charset="0"/>
              <a:buChar char="•"/>
              <a:defRPr/>
            </a:pPr>
            <a:r>
              <a:rPr lang="en-US" altLang="en-US" sz="1800" dirty="0">
                <a:solidFill>
                  <a:schemeClr val="tx1"/>
                </a:solidFill>
                <a:ea typeface="+mn-ea"/>
              </a:rPr>
              <a:t>Stigma associated with risk categories – language </a:t>
            </a:r>
            <a:endParaRPr kumimoji="0" lang="en-US" altLang="en-US" sz="1600" b="0" i="0" u="none" strike="noStrike" cap="none" spc="0" normalizeH="0" baseline="0" noProof="0" dirty="0">
              <a:ln>
                <a:noFill/>
              </a:ln>
              <a:solidFill>
                <a:schemeClr val="tx1"/>
              </a:solidFill>
              <a:effectLst/>
              <a:uLnTx/>
              <a:uFillTx/>
              <a:ea typeface="+mn-ea"/>
            </a:endParaRPr>
          </a:p>
          <a:p>
            <a:pPr marL="0" indent="0">
              <a:buNone/>
            </a:pPr>
            <a:endParaRPr lang="en-GB" sz="1800" dirty="0"/>
          </a:p>
          <a:p>
            <a:pPr marL="0" indent="0" algn="ctr">
              <a:buNone/>
            </a:pPr>
            <a:r>
              <a:rPr kumimoji="0" lang="en-US" altLang="en-US" sz="1800" b="0" i="0" u="none" strike="noStrike" cap="none" spc="0" normalizeH="0" baseline="0" noProof="0" dirty="0">
                <a:ln>
                  <a:noFill/>
                </a:ln>
                <a:solidFill>
                  <a:schemeClr val="tx1"/>
                </a:solidFill>
                <a:effectLst/>
                <a:uLnTx/>
                <a:uFillTx/>
                <a:ea typeface="+mn-ea"/>
              </a:rPr>
              <a:t>Critical theme - </a:t>
            </a:r>
            <a:r>
              <a:rPr lang="en-US" altLang="en-US" sz="1800" b="1" u="sng" dirty="0">
                <a:solidFill>
                  <a:schemeClr val="tx1"/>
                </a:solidFill>
                <a:ea typeface="+mn-ea"/>
              </a:rPr>
              <a:t>proportionality </a:t>
            </a:r>
            <a:endParaRPr kumimoji="0" lang="en-US" altLang="en-US" sz="1800" b="1" i="0" u="sng" strike="noStrike" cap="none" spc="0" normalizeH="0" baseline="0" noProof="0" dirty="0">
              <a:ln>
                <a:noFill/>
              </a:ln>
              <a:solidFill>
                <a:schemeClr val="tx1"/>
              </a:solidFill>
              <a:effectLst/>
              <a:uLnTx/>
              <a:uFillTx/>
              <a:ea typeface="+mn-ea"/>
            </a:endParaRPr>
          </a:p>
          <a:p>
            <a:pPr marL="0" indent="0">
              <a:buNone/>
            </a:pPr>
            <a:endParaRPr lang="en-GB" sz="1800" dirty="0"/>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7248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24BA24B8-371F-A554-2671-E82C99455C5F}"/>
              </a:ext>
            </a:extLst>
          </p:cNvPr>
          <p:cNvSpPr>
            <a:spLocks noGrp="1"/>
          </p:cNvSpPr>
          <p:nvPr>
            <p:ph type="title"/>
          </p:nvPr>
        </p:nvSpPr>
        <p:spPr>
          <a:xfrm>
            <a:off x="1256522" y="591829"/>
            <a:ext cx="3939688" cy="5583126"/>
          </a:xfrm>
        </p:spPr>
        <p:txBody>
          <a:bodyPr>
            <a:normAutofit/>
          </a:bodyPr>
          <a:lstStyle/>
          <a:p>
            <a:r>
              <a:rPr lang="en-US" sz="5600"/>
              <a:t>Probation services cannot succeed in isolation</a:t>
            </a:r>
            <a:br>
              <a:rPr lang="en-US" sz="5600"/>
            </a:br>
            <a:endParaRPr lang="en-GB" sz="5600"/>
          </a:p>
        </p:txBody>
      </p:sp>
      <p:cxnSp>
        <p:nvCxnSpPr>
          <p:cNvPr id="24" name="Straight Connector 23">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6"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4"/>
          </a:solidFill>
          <a:ln w="603" cap="flat">
            <a:noFill/>
            <a:prstDash val="solid"/>
            <a:miter/>
          </a:ln>
        </p:spPr>
        <p:txBody>
          <a:bodyPr rtlCol="0" anchor="ctr"/>
          <a:lstStyle/>
          <a:p>
            <a:endParaRPr lang="en-US"/>
          </a:p>
        </p:txBody>
      </p:sp>
      <p:sp>
        <p:nvSpPr>
          <p:cNvPr id="28"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solidFill>
          <a:ln w="422" cap="flat">
            <a:noFill/>
            <a:prstDash val="solid"/>
            <a:miter/>
          </a:ln>
        </p:spPr>
        <p:txBody>
          <a:bodyPr rtlCol="0" anchor="ctr"/>
          <a:lstStyle/>
          <a:p>
            <a:endParaRPr lang="en-US"/>
          </a:p>
        </p:txBody>
      </p:sp>
      <p:sp>
        <p:nvSpPr>
          <p:cNvPr id="30"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4"/>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5BEAEC79-326C-3686-84E4-0A9E2A861E5A}"/>
              </a:ext>
            </a:extLst>
          </p:cNvPr>
          <p:cNvGraphicFramePr>
            <a:graphicFrameLocks noGrp="1"/>
          </p:cNvGraphicFramePr>
          <p:nvPr>
            <p:ph idx="1"/>
            <p:extLst>
              <p:ext uri="{D42A27DB-BD31-4B8C-83A1-F6EECF244321}">
                <p14:modId xmlns:p14="http://schemas.microsoft.com/office/powerpoint/2010/main" val="1155088522"/>
              </p:ext>
            </p:extLst>
          </p:nvPr>
        </p:nvGraphicFramePr>
        <p:xfrm>
          <a:off x="5492710" y="671805"/>
          <a:ext cx="5861090" cy="5503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1206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8017E3-E9A6-12B2-C08D-4E6F7A502CDB}"/>
              </a:ext>
            </a:extLst>
          </p:cNvPr>
          <p:cNvSpPr>
            <a:spLocks noGrp="1"/>
          </p:cNvSpPr>
          <p:nvPr>
            <p:ph type="title"/>
          </p:nvPr>
        </p:nvSpPr>
        <p:spPr>
          <a:xfrm>
            <a:off x="1188069" y="381935"/>
            <a:ext cx="4008583" cy="5974414"/>
          </a:xfrm>
        </p:spPr>
        <p:txBody>
          <a:bodyPr anchor="ctr">
            <a:normAutofit/>
          </a:bodyPr>
          <a:lstStyle/>
          <a:p>
            <a:pPr algn="ctr"/>
            <a:r>
              <a:rPr lang="en-US" sz="6100" dirty="0">
                <a:solidFill>
                  <a:schemeClr val="bg1"/>
                </a:solidFill>
              </a:rPr>
              <a:t>Summary of findings</a:t>
            </a:r>
            <a:endParaRPr lang="en-GB" sz="6100" dirty="0">
              <a:solidFill>
                <a:schemeClr val="bg1"/>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28" name="Content Placeholder 2">
            <a:extLst>
              <a:ext uri="{FF2B5EF4-FFF2-40B4-BE49-F238E27FC236}">
                <a16:creationId xmlns:a16="http://schemas.microsoft.com/office/drawing/2014/main" id="{E2B7D5E2-FE61-51B2-F694-E5AC89EF0833}"/>
              </a:ext>
            </a:extLst>
          </p:cNvPr>
          <p:cNvSpPr>
            <a:spLocks noGrp="1"/>
          </p:cNvSpPr>
          <p:nvPr>
            <p:ph idx="1"/>
          </p:nvPr>
        </p:nvSpPr>
        <p:spPr>
          <a:xfrm>
            <a:off x="6096000" y="381935"/>
            <a:ext cx="4986955" cy="5974415"/>
          </a:xfrm>
        </p:spPr>
        <p:txBody>
          <a:bodyPr anchor="ctr">
            <a:normAutofit/>
          </a:bodyPr>
          <a:lstStyle/>
          <a:p>
            <a:pPr algn="just"/>
            <a:r>
              <a:rPr lang="en-US" sz="1800" dirty="0"/>
              <a:t>Limitations – study unique to Northern Ireland, not necessarily reflective of wider probation services (especially non-social worker qualified)</a:t>
            </a:r>
          </a:p>
          <a:p>
            <a:pPr algn="just"/>
            <a:r>
              <a:rPr lang="en-US" sz="1800" dirty="0"/>
              <a:t>Practitioner have an affinity to the desistance informed practice</a:t>
            </a:r>
          </a:p>
          <a:p>
            <a:pPr algn="just"/>
            <a:r>
              <a:rPr lang="en-US" sz="1800" dirty="0"/>
              <a:t>Desistance focused practices sits well with core-social work values</a:t>
            </a:r>
          </a:p>
          <a:p>
            <a:pPr algn="just"/>
            <a:r>
              <a:rPr lang="en-US" sz="1800" dirty="0"/>
              <a:t>Desistance requires a greater audience and action</a:t>
            </a:r>
          </a:p>
          <a:p>
            <a:pPr algn="just"/>
            <a:r>
              <a:rPr lang="en-US" sz="1800" dirty="0"/>
              <a:t>Desistance theory’s development from journey to social movement – A work in progress…</a:t>
            </a:r>
          </a:p>
          <a:p>
            <a:pPr marL="0" indent="0">
              <a:buNone/>
            </a:pPr>
            <a:endParaRPr lang="en-GB" sz="1800"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0695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4A33FC-05CC-8523-555B-53CBC5A2C5CD}"/>
              </a:ext>
            </a:extLst>
          </p:cNvPr>
          <p:cNvSpPr>
            <a:spLocks noGrp="1"/>
          </p:cNvSpPr>
          <p:nvPr>
            <p:ph type="title"/>
          </p:nvPr>
        </p:nvSpPr>
        <p:spPr>
          <a:xfrm>
            <a:off x="1576424" y="2803988"/>
            <a:ext cx="9147940" cy="2337238"/>
          </a:xfrm>
        </p:spPr>
        <p:txBody>
          <a:bodyPr vert="horz" lIns="91440" tIns="45720" rIns="91440" bIns="45720" rtlCol="0" anchor="b">
            <a:normAutofit fontScale="90000"/>
          </a:bodyPr>
          <a:lstStyle/>
          <a:p>
            <a:pPr algn="ctr"/>
            <a:r>
              <a:rPr lang="en-US" sz="6000" b="1" i="0" kern="1200" cap="all" baseline="0" dirty="0">
                <a:solidFill>
                  <a:srgbClr val="FF0000"/>
                </a:solidFill>
                <a:latin typeface="+mj-lt"/>
                <a:ea typeface="+mj-ea"/>
                <a:cs typeface="+mj-cs"/>
              </a:rPr>
              <a:t>Year </a:t>
            </a:r>
            <a:r>
              <a:rPr lang="en-US" sz="6000" b="1" cap="all" dirty="0">
                <a:solidFill>
                  <a:srgbClr val="FF0000"/>
                </a:solidFill>
              </a:rPr>
              <a:t>Three</a:t>
            </a:r>
            <a:br>
              <a:rPr lang="en-US" sz="6000" b="1" cap="all" dirty="0">
                <a:solidFill>
                  <a:schemeClr val="bg1"/>
                </a:solidFill>
              </a:rPr>
            </a:br>
            <a:r>
              <a:rPr lang="en-US" sz="6000" b="1" cap="all" dirty="0">
                <a:solidFill>
                  <a:schemeClr val="bg1"/>
                </a:solidFill>
              </a:rPr>
              <a:t>Dissemination of Research</a:t>
            </a:r>
            <a:br>
              <a:rPr lang="en-US" sz="6000" b="1" cap="all" dirty="0">
                <a:solidFill>
                  <a:schemeClr val="bg1"/>
                </a:solidFill>
              </a:rPr>
            </a:br>
            <a:endParaRPr lang="en-US" sz="6000" b="1" i="0" kern="1200" cap="all" baseline="0" dirty="0">
              <a:solidFill>
                <a:schemeClr val="bg1"/>
              </a:solidFill>
              <a:latin typeface="+mj-lt"/>
              <a:ea typeface="+mj-ea"/>
              <a:cs typeface="+mj-cs"/>
            </a:endParaRPr>
          </a:p>
        </p:txBody>
      </p:sp>
      <p:sp>
        <p:nvSpPr>
          <p:cNvPr id="12"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6"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
        <p:nvSpPr>
          <p:cNvPr id="18"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sp>
        <p:nvSpPr>
          <p:cNvPr id="20"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2"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cxnSp>
        <p:nvCxnSpPr>
          <p:cNvPr id="24" name="Straight Connector 23">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8742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F3844696-7F23-2523-9679-992488DEE052}"/>
              </a:ext>
            </a:extLst>
          </p:cNvPr>
          <p:cNvSpPr>
            <a:spLocks noGrp="1"/>
          </p:cNvSpPr>
          <p:nvPr>
            <p:ph type="title"/>
          </p:nvPr>
        </p:nvSpPr>
        <p:spPr>
          <a:xfrm>
            <a:off x="838200" y="365125"/>
            <a:ext cx="9842237" cy="1325563"/>
          </a:xfrm>
        </p:spPr>
        <p:txBody>
          <a:bodyPr>
            <a:normAutofit/>
          </a:bodyPr>
          <a:lstStyle/>
          <a:p>
            <a:r>
              <a:rPr lang="en-US" dirty="0"/>
              <a:t>Endeavors to disseminate research</a:t>
            </a:r>
            <a:endParaRPr lang="en-GB" dirty="0"/>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4"/>
          </a:solidFill>
          <a:ln w="603" cap="flat">
            <a:noFill/>
            <a:prstDash val="solid"/>
            <a:miter/>
          </a:ln>
        </p:spPr>
        <p:txBody>
          <a:bodyPr rtlCol="0" anchor="ctr"/>
          <a:lstStyle/>
          <a:p>
            <a:endParaRPr lang="en-US"/>
          </a:p>
        </p:txBody>
      </p:sp>
      <p:sp>
        <p:nvSpPr>
          <p:cNvPr id="15"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4"/>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67DB3984-BCE1-3F0B-181F-088848036B10}"/>
              </a:ext>
            </a:extLst>
          </p:cNvPr>
          <p:cNvGraphicFramePr>
            <a:graphicFrameLocks noGrp="1"/>
          </p:cNvGraphicFramePr>
          <p:nvPr>
            <p:ph idx="1"/>
            <p:extLst>
              <p:ext uri="{D42A27DB-BD31-4B8C-83A1-F6EECF244321}">
                <p14:modId xmlns:p14="http://schemas.microsoft.com/office/powerpoint/2010/main" val="23399194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9249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 name="Title 1">
            <a:extLst>
              <a:ext uri="{FF2B5EF4-FFF2-40B4-BE49-F238E27FC236}">
                <a16:creationId xmlns:a16="http://schemas.microsoft.com/office/drawing/2014/main" id="{88A1AC69-1063-D2B3-EEFA-94824D5DDB21}"/>
              </a:ext>
            </a:extLst>
          </p:cNvPr>
          <p:cNvSpPr>
            <a:spLocks noGrp="1"/>
          </p:cNvSpPr>
          <p:nvPr>
            <p:ph type="title"/>
          </p:nvPr>
        </p:nvSpPr>
        <p:spPr>
          <a:xfrm>
            <a:off x="3506755" y="365125"/>
            <a:ext cx="7161245" cy="1325563"/>
          </a:xfrm>
        </p:spPr>
        <p:txBody>
          <a:bodyPr>
            <a:normAutofit/>
          </a:bodyPr>
          <a:lstStyle/>
          <a:p>
            <a:r>
              <a:rPr lang="en-US" sz="3600" dirty="0"/>
              <a:t>Overview</a:t>
            </a:r>
            <a:endParaRPr lang="en-GB" sz="3600" dirty="0"/>
          </a:p>
        </p:txBody>
      </p:sp>
      <p:sp>
        <p:nvSpPr>
          <p:cNvPr id="80"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82"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cxnSp>
        <p:nvCxnSpPr>
          <p:cNvPr id="84" name="Straight Connector 83">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440" y="1027906"/>
            <a:ext cx="3408787" cy="0"/>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
        <p:nvSpPr>
          <p:cNvPr id="86"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26" name="Content Placeholder 2">
            <a:extLst>
              <a:ext uri="{FF2B5EF4-FFF2-40B4-BE49-F238E27FC236}">
                <a16:creationId xmlns:a16="http://schemas.microsoft.com/office/drawing/2014/main" id="{D5191561-5B51-E7A2-1DE6-ACB9D0E6AEC8}"/>
              </a:ext>
            </a:extLst>
          </p:cNvPr>
          <p:cNvGraphicFramePr>
            <a:graphicFrameLocks noGrp="1"/>
          </p:cNvGraphicFramePr>
          <p:nvPr>
            <p:ph idx="1"/>
            <p:extLst>
              <p:ext uri="{D42A27DB-BD31-4B8C-83A1-F6EECF244321}">
                <p14:modId xmlns:p14="http://schemas.microsoft.com/office/powerpoint/2010/main" val="73904082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53084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705C9-AF6E-8C11-2BFE-0FBB80E5B798}"/>
              </a:ext>
            </a:extLst>
          </p:cNvPr>
          <p:cNvSpPr>
            <a:spLocks noGrp="1"/>
          </p:cNvSpPr>
          <p:nvPr>
            <p:ph type="title"/>
          </p:nvPr>
        </p:nvSpPr>
        <p:spPr>
          <a:xfrm>
            <a:off x="2954676" y="635852"/>
            <a:ext cx="10515600" cy="2563010"/>
          </a:xfrm>
        </p:spPr>
        <p:txBody>
          <a:bodyPr>
            <a:normAutofit/>
          </a:bodyPr>
          <a:lstStyle/>
          <a:p>
            <a:r>
              <a:rPr lang="en-US" sz="16600" dirty="0"/>
              <a:t>Q:</a:t>
            </a:r>
            <a:endParaRPr lang="en-GB" sz="16600" dirty="0"/>
          </a:p>
        </p:txBody>
      </p:sp>
      <p:sp>
        <p:nvSpPr>
          <p:cNvPr id="3" name="Content Placeholder 2">
            <a:extLst>
              <a:ext uri="{FF2B5EF4-FFF2-40B4-BE49-F238E27FC236}">
                <a16:creationId xmlns:a16="http://schemas.microsoft.com/office/drawing/2014/main" id="{B4BBD8B7-7DF3-5E26-468B-2A687D62CFE5}"/>
              </a:ext>
            </a:extLst>
          </p:cNvPr>
          <p:cNvSpPr>
            <a:spLocks noGrp="1"/>
          </p:cNvSpPr>
          <p:nvPr>
            <p:ph idx="1"/>
          </p:nvPr>
        </p:nvSpPr>
        <p:spPr>
          <a:xfrm>
            <a:off x="2389598" y="3736618"/>
            <a:ext cx="8727040" cy="2222393"/>
          </a:xfrm>
        </p:spPr>
        <p:txBody>
          <a:bodyPr/>
          <a:lstStyle/>
          <a:p>
            <a:pPr marL="0" marR="0" lvl="0" indent="0" defTabSz="914400" rtl="0" eaLnBrk="0" fontAlgn="base" latinLnBrk="0" hangingPunct="0">
              <a:lnSpc>
                <a:spcPct val="100000"/>
              </a:lnSpc>
              <a:spcBef>
                <a:spcPts val="0"/>
              </a:spcBef>
              <a:spcAft>
                <a:spcPts val="1200"/>
              </a:spcAft>
              <a:buClrTx/>
              <a:buSzTx/>
              <a:buNone/>
              <a:tabLst/>
              <a:defRPr/>
            </a:pPr>
            <a:r>
              <a:rPr lang="en-GB" altLang="en-US" sz="2000" kern="0" dirty="0">
                <a:solidFill>
                  <a:schemeClr val="tx1"/>
                </a:solidFill>
                <a:cs typeface="Arial" pitchFamily="34" charset="0"/>
              </a:rPr>
              <a:t>Probation officers evidenced the promotion of desistance requires:</a:t>
            </a:r>
          </a:p>
          <a:p>
            <a:pPr marL="342900" marR="0" lvl="0" indent="-342900" algn="l" defTabSz="914400" rtl="0" eaLnBrk="0" fontAlgn="base" latinLnBrk="0" hangingPunct="0">
              <a:lnSpc>
                <a:spcPct val="100000"/>
              </a:lnSpc>
              <a:spcBef>
                <a:spcPts val="0"/>
              </a:spcBef>
              <a:spcAft>
                <a:spcPts val="1200"/>
              </a:spcAft>
              <a:buClrTx/>
              <a:buSzTx/>
              <a:buFont typeface="Symbol" pitchFamily="18" charset="2"/>
              <a:buChar char=""/>
              <a:tabLst/>
              <a:defRPr/>
            </a:pPr>
            <a:r>
              <a:rPr kumimoji="0" lang="en-GB" altLang="en-US" sz="2000" b="1" i="0" strike="noStrike" kern="0" cap="none" spc="0" normalizeH="0" baseline="0" noProof="0" dirty="0">
                <a:ln>
                  <a:noFill/>
                </a:ln>
                <a:solidFill>
                  <a:schemeClr val="tx1"/>
                </a:solidFill>
                <a:effectLst/>
                <a:uLnTx/>
                <a:uFillTx/>
                <a:cs typeface="Arial" pitchFamily="34" charset="0"/>
              </a:rPr>
              <a:t>Patience</a:t>
            </a:r>
            <a:r>
              <a:rPr kumimoji="0" lang="en-GB" altLang="en-US" sz="2000" b="0" i="0" u="none" strike="noStrike" kern="0" cap="none" spc="0" normalizeH="0" baseline="0" noProof="0" dirty="0">
                <a:ln>
                  <a:noFill/>
                </a:ln>
                <a:solidFill>
                  <a:schemeClr val="tx1"/>
                </a:solidFill>
                <a:effectLst/>
                <a:uLnTx/>
                <a:uFillTx/>
                <a:cs typeface="Arial" pitchFamily="34" charset="0"/>
              </a:rPr>
              <a:t> –relationships are not built overnight</a:t>
            </a:r>
          </a:p>
          <a:p>
            <a:pPr marL="342900" marR="0" lvl="0" indent="-342900" algn="l" defTabSz="914400" rtl="0" eaLnBrk="0" fontAlgn="base" latinLnBrk="0" hangingPunct="0">
              <a:lnSpc>
                <a:spcPct val="100000"/>
              </a:lnSpc>
              <a:spcBef>
                <a:spcPts val="0"/>
              </a:spcBef>
              <a:spcAft>
                <a:spcPts val="1200"/>
              </a:spcAft>
              <a:buClrTx/>
              <a:buSzTx/>
              <a:buFont typeface="Symbol" pitchFamily="18" charset="2"/>
              <a:buChar char=""/>
              <a:tabLst/>
              <a:defRPr/>
            </a:pPr>
            <a:r>
              <a:rPr lang="en-GB" altLang="en-US" sz="2000" b="1" kern="0" dirty="0">
                <a:solidFill>
                  <a:schemeClr val="tx1"/>
                </a:solidFill>
                <a:cs typeface="Arial" pitchFamily="34" charset="0"/>
              </a:rPr>
              <a:t>Persistence </a:t>
            </a:r>
            <a:r>
              <a:rPr lang="en-GB" altLang="en-US" sz="2000" kern="0" dirty="0">
                <a:solidFill>
                  <a:schemeClr val="tx1"/>
                </a:solidFill>
                <a:cs typeface="Arial" pitchFamily="34" charset="0"/>
              </a:rPr>
              <a:t>– changing harmful behaviour requires stamina</a:t>
            </a:r>
          </a:p>
          <a:p>
            <a:pPr marL="342900" marR="0" lvl="0" indent="-342900" algn="l" defTabSz="914400" rtl="0" eaLnBrk="0" fontAlgn="base" latinLnBrk="0" hangingPunct="0">
              <a:lnSpc>
                <a:spcPct val="100000"/>
              </a:lnSpc>
              <a:spcBef>
                <a:spcPts val="0"/>
              </a:spcBef>
              <a:spcAft>
                <a:spcPts val="1200"/>
              </a:spcAft>
              <a:buClrTx/>
              <a:buSzTx/>
              <a:buFont typeface="Symbol" pitchFamily="18" charset="2"/>
              <a:buChar char=""/>
              <a:tabLst/>
              <a:defRPr/>
            </a:pPr>
            <a:r>
              <a:rPr kumimoji="0" lang="en-GB" altLang="en-US" sz="2000" b="1" i="0" u="none" strike="noStrike" kern="0" cap="none" spc="0" normalizeH="0" baseline="0" noProof="0" dirty="0">
                <a:ln>
                  <a:noFill/>
                </a:ln>
                <a:solidFill>
                  <a:schemeClr val="tx1"/>
                </a:solidFill>
                <a:effectLst/>
                <a:uLnTx/>
                <a:uFillTx/>
                <a:cs typeface="Arial" pitchFamily="34" charset="0"/>
              </a:rPr>
              <a:t>Proportionality</a:t>
            </a:r>
            <a:r>
              <a:rPr kumimoji="0" lang="en-GB" altLang="en-US" sz="2000" b="0" i="0" u="none" strike="noStrike" kern="0" cap="none" spc="0" normalizeH="0" baseline="0" noProof="0" dirty="0">
                <a:ln>
                  <a:noFill/>
                </a:ln>
                <a:solidFill>
                  <a:schemeClr val="tx1"/>
                </a:solidFill>
                <a:effectLst/>
                <a:uLnTx/>
                <a:uFillTx/>
                <a:cs typeface="Arial" pitchFamily="34" charset="0"/>
              </a:rPr>
              <a:t> – What we do when things to go wrong</a:t>
            </a:r>
            <a:endParaRPr kumimoji="0" lang="en-US" altLang="en-US" sz="2000" b="0" i="0" u="none" strike="noStrike" kern="0" cap="none" spc="0" normalizeH="0" baseline="0" noProof="0" dirty="0">
              <a:ln>
                <a:noFill/>
              </a:ln>
              <a:solidFill>
                <a:schemeClr val="tx1"/>
              </a:solidFill>
              <a:effectLst/>
              <a:uLnTx/>
              <a:uFillTx/>
              <a:cs typeface="Arial" pitchFamily="34" charset="0"/>
            </a:endParaRPr>
          </a:p>
          <a:p>
            <a:pPr marL="0" indent="0">
              <a:buNone/>
            </a:pPr>
            <a:endParaRPr lang="en-GB" dirty="0"/>
          </a:p>
        </p:txBody>
      </p:sp>
      <p:pic>
        <p:nvPicPr>
          <p:cNvPr id="6" name="Picture 5">
            <a:extLst>
              <a:ext uri="{FF2B5EF4-FFF2-40B4-BE49-F238E27FC236}">
                <a16:creationId xmlns:a16="http://schemas.microsoft.com/office/drawing/2014/main" id="{D72EA6CE-22C5-BF8F-3877-D084AA3AEEF9}"/>
              </a:ext>
            </a:extLst>
          </p:cNvPr>
          <p:cNvPicPr>
            <a:picLocks noChangeAspect="1"/>
          </p:cNvPicPr>
          <p:nvPr/>
        </p:nvPicPr>
        <p:blipFill>
          <a:blip r:embed="rId2"/>
          <a:stretch>
            <a:fillRect/>
          </a:stretch>
        </p:blipFill>
        <p:spPr>
          <a:xfrm>
            <a:off x="5775074" y="774258"/>
            <a:ext cx="3066554" cy="2286198"/>
          </a:xfrm>
          <a:prstGeom prst="rect">
            <a:avLst/>
          </a:prstGeom>
        </p:spPr>
      </p:pic>
    </p:spTree>
    <p:extLst>
      <p:ext uri="{BB962C8B-B14F-4D97-AF65-F5344CB8AC3E}">
        <p14:creationId xmlns:p14="http://schemas.microsoft.com/office/powerpoint/2010/main" val="1405398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FBB5BBB9-4772-FEDC-E15F-DAB6F64C4460}"/>
              </a:ext>
            </a:extLst>
          </p:cNvPr>
          <p:cNvSpPr>
            <a:spLocks noGrp="1"/>
          </p:cNvSpPr>
          <p:nvPr>
            <p:ph type="title"/>
          </p:nvPr>
        </p:nvSpPr>
        <p:spPr>
          <a:xfrm>
            <a:off x="479394" y="1070800"/>
            <a:ext cx="3939688" cy="5583126"/>
          </a:xfrm>
        </p:spPr>
        <p:txBody>
          <a:bodyPr>
            <a:normAutofit/>
          </a:bodyPr>
          <a:lstStyle/>
          <a:p>
            <a:pPr algn="r"/>
            <a:r>
              <a:rPr lang="en-US" sz="5000"/>
              <a:t>What’s next for desistance?</a:t>
            </a:r>
            <a:endParaRPr lang="en-GB" sz="5000"/>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FC0C4C60-07D0-9BFC-4859-29E600D4298D}"/>
              </a:ext>
            </a:extLst>
          </p:cNvPr>
          <p:cNvGraphicFramePr>
            <a:graphicFrameLocks noGrp="1"/>
          </p:cNvGraphicFramePr>
          <p:nvPr>
            <p:ph idx="1"/>
            <p:extLst>
              <p:ext uri="{D42A27DB-BD31-4B8C-83A1-F6EECF244321}">
                <p14:modId xmlns:p14="http://schemas.microsoft.com/office/powerpoint/2010/main" val="2126871189"/>
              </p:ext>
            </p:extLst>
          </p:nvPr>
        </p:nvGraphicFramePr>
        <p:xfrm>
          <a:off x="5037025" y="634326"/>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17580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4C532-3391-1B18-7FCE-F357076D06BB}"/>
              </a:ext>
            </a:extLst>
          </p:cNvPr>
          <p:cNvSpPr>
            <a:spLocks noGrp="1"/>
          </p:cNvSpPr>
          <p:nvPr>
            <p:ph type="title"/>
          </p:nvPr>
        </p:nvSpPr>
        <p:spPr>
          <a:xfrm>
            <a:off x="2636178" y="1135687"/>
            <a:ext cx="10515600" cy="1325563"/>
          </a:xfrm>
        </p:spPr>
        <p:txBody>
          <a:bodyPr/>
          <a:lstStyle/>
          <a:p>
            <a:r>
              <a:rPr lang="en-GB" dirty="0"/>
              <a:t>The desistance paradigm</a:t>
            </a:r>
          </a:p>
        </p:txBody>
      </p:sp>
      <p:sp>
        <p:nvSpPr>
          <p:cNvPr id="3" name="Content Placeholder 2">
            <a:extLst>
              <a:ext uri="{FF2B5EF4-FFF2-40B4-BE49-F238E27FC236}">
                <a16:creationId xmlns:a16="http://schemas.microsoft.com/office/drawing/2014/main" id="{F154CFA0-9C03-4931-5CDD-40DD2F828A71}"/>
              </a:ext>
            </a:extLst>
          </p:cNvPr>
          <p:cNvSpPr>
            <a:spLocks noGrp="1"/>
          </p:cNvSpPr>
          <p:nvPr>
            <p:ph idx="1"/>
          </p:nvPr>
        </p:nvSpPr>
        <p:spPr>
          <a:xfrm>
            <a:off x="838200" y="2616735"/>
            <a:ext cx="10515600" cy="4351338"/>
          </a:xfrm>
        </p:spPr>
        <p:txBody>
          <a:bodyPr/>
          <a:lstStyle/>
          <a:p>
            <a:pPr marL="0" indent="0" algn="ctr" eaLnBrk="1" fontAlgn="auto" hangingPunct="1">
              <a:spcBef>
                <a:spcPts val="1800"/>
              </a:spcBef>
              <a:spcAft>
                <a:spcPts val="0"/>
              </a:spcAft>
              <a:buNone/>
              <a:defRPr/>
            </a:pPr>
            <a:r>
              <a:rPr lang="en-US" sz="2800" dirty="0">
                <a:solidFill>
                  <a:schemeClr val="tx1"/>
                </a:solidFill>
              </a:rPr>
              <a:t>“Put simply, the implication is that offender management services need to think of themselves less as providers of correctional treatment (that belongs to the expert) and more as supporters of desistance processes (that belong to the </a:t>
            </a:r>
            <a:r>
              <a:rPr lang="en-US" sz="2800" dirty="0" err="1">
                <a:solidFill>
                  <a:schemeClr val="tx1"/>
                </a:solidFill>
              </a:rPr>
              <a:t>desister</a:t>
            </a:r>
            <a:r>
              <a:rPr lang="en-US" sz="2800" dirty="0">
                <a:solidFill>
                  <a:schemeClr val="tx1"/>
                </a:solidFill>
              </a:rPr>
              <a:t>)”                </a:t>
            </a:r>
          </a:p>
          <a:p>
            <a:pPr marL="0" indent="0" algn="r" eaLnBrk="1" fontAlgn="auto" hangingPunct="1">
              <a:spcBef>
                <a:spcPts val="1800"/>
              </a:spcBef>
              <a:spcAft>
                <a:spcPts val="0"/>
              </a:spcAft>
              <a:buNone/>
              <a:defRPr/>
            </a:pPr>
            <a:r>
              <a:rPr lang="en-US" sz="2000" dirty="0">
                <a:solidFill>
                  <a:schemeClr val="tx1"/>
                </a:solidFill>
              </a:rPr>
              <a:t>(Fergus McNeill, 2006)</a:t>
            </a:r>
          </a:p>
          <a:p>
            <a:pPr marL="0" indent="0">
              <a:buNone/>
            </a:pPr>
            <a:endParaRPr lang="en-GB" dirty="0"/>
          </a:p>
        </p:txBody>
      </p:sp>
    </p:spTree>
    <p:extLst>
      <p:ext uri="{BB962C8B-B14F-4D97-AF65-F5344CB8AC3E}">
        <p14:creationId xmlns:p14="http://schemas.microsoft.com/office/powerpoint/2010/main" val="25728237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7EE0A6B3-EB7E-45AA-ADB6-138489E0CD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a:extLst>
              <a:ext uri="{FF2B5EF4-FFF2-40B4-BE49-F238E27FC236}">
                <a16:creationId xmlns:a16="http://schemas.microsoft.com/office/drawing/2014/main" id="{0C0EA1AB-DC8C-4976-9474-9313A673D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sp>
        <p:nvSpPr>
          <p:cNvPr id="2" name="Title 1">
            <a:extLst>
              <a:ext uri="{FF2B5EF4-FFF2-40B4-BE49-F238E27FC236}">
                <a16:creationId xmlns:a16="http://schemas.microsoft.com/office/drawing/2014/main" id="{228EEE94-66CD-3F72-958C-A81C04C1085B}"/>
              </a:ext>
            </a:extLst>
          </p:cNvPr>
          <p:cNvSpPr>
            <a:spLocks noGrp="1"/>
          </p:cNvSpPr>
          <p:nvPr>
            <p:ph type="title"/>
          </p:nvPr>
        </p:nvSpPr>
        <p:spPr>
          <a:xfrm>
            <a:off x="530523" y="0"/>
            <a:ext cx="5366040" cy="2344840"/>
          </a:xfrm>
        </p:spPr>
        <p:txBody>
          <a:bodyPr vert="horz" lIns="91440" tIns="45720" rIns="91440" bIns="45720" rtlCol="0" anchor="b">
            <a:normAutofit/>
          </a:bodyPr>
          <a:lstStyle/>
          <a:p>
            <a:r>
              <a:rPr lang="en-US" sz="4500" b="1" i="0" kern="1200" cap="all" baseline="0" dirty="0">
                <a:solidFill>
                  <a:srgbClr val="FFFFFF"/>
                </a:solidFill>
                <a:latin typeface="+mj-lt"/>
                <a:ea typeface="+mj-ea"/>
                <a:cs typeface="+mj-cs"/>
              </a:rPr>
              <a:t>Desistance and Probation Supervision</a:t>
            </a:r>
          </a:p>
        </p:txBody>
      </p:sp>
      <p:sp>
        <p:nvSpPr>
          <p:cNvPr id="4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rgbClr val="FFFFFF"/>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4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rgbClr val="FFFFFF"/>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4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rgbClr val="FFFFFF"/>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cxnSp>
        <p:nvCxnSpPr>
          <p:cNvPr id="48"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FC303B1A-14E4-8AFC-7A9E-43128F77AD96}"/>
              </a:ext>
            </a:extLst>
          </p:cNvPr>
          <p:cNvSpPr txBox="1"/>
          <p:nvPr/>
        </p:nvSpPr>
        <p:spPr>
          <a:xfrm>
            <a:off x="1500027" y="2975040"/>
            <a:ext cx="9000159" cy="2000548"/>
          </a:xfrm>
          <a:prstGeom prst="rect">
            <a:avLst/>
          </a:prstGeom>
          <a:noFill/>
        </p:spPr>
        <p:txBody>
          <a:bodyPr wrap="square">
            <a:spAutoFit/>
          </a:bodyPr>
          <a:lstStyle/>
          <a:p>
            <a:pPr algn="ctr"/>
            <a:r>
              <a:rPr lang="en-US" sz="3600" dirty="0"/>
              <a:t>“At the heart of desistance research is a very simple idea: people can change”</a:t>
            </a:r>
          </a:p>
          <a:p>
            <a:pPr algn="ctr"/>
            <a:endParaRPr lang="en-US" sz="3600" dirty="0"/>
          </a:p>
          <a:p>
            <a:pPr algn="r"/>
            <a:r>
              <a:rPr lang="en-US" sz="1600" dirty="0"/>
              <a:t>(</a:t>
            </a:r>
            <a:r>
              <a:rPr lang="en-US" sz="1600" dirty="0" err="1"/>
              <a:t>Maruna</a:t>
            </a:r>
            <a:r>
              <a:rPr lang="en-US" sz="1600" dirty="0"/>
              <a:t>, 2017)</a:t>
            </a:r>
          </a:p>
        </p:txBody>
      </p:sp>
    </p:spTree>
    <p:extLst>
      <p:ext uri="{BB962C8B-B14F-4D97-AF65-F5344CB8AC3E}">
        <p14:creationId xmlns:p14="http://schemas.microsoft.com/office/powerpoint/2010/main" val="14592929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6"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7" name="Rectangle 9">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9549DA-AB3F-54C1-09B8-2D28676AAC8A}"/>
              </a:ext>
            </a:extLst>
          </p:cNvPr>
          <p:cNvSpPr>
            <a:spLocks noGrp="1"/>
          </p:cNvSpPr>
          <p:nvPr>
            <p:ph type="title"/>
          </p:nvPr>
        </p:nvSpPr>
        <p:spPr>
          <a:xfrm>
            <a:off x="4084818" y="220260"/>
            <a:ext cx="7160357" cy="4164820"/>
          </a:xfrm>
        </p:spPr>
        <p:txBody>
          <a:bodyPr vert="horz" lIns="91440" tIns="45720" rIns="91440" bIns="45720" rtlCol="0" anchor="t">
            <a:normAutofit/>
          </a:bodyPr>
          <a:lstStyle/>
          <a:p>
            <a:pPr algn="r"/>
            <a:r>
              <a:rPr lang="en-US" sz="4800" b="1" i="0" kern="1200" cap="all" baseline="0" dirty="0">
                <a:solidFill>
                  <a:schemeClr val="bg1"/>
                </a:solidFill>
                <a:latin typeface="+mj-lt"/>
                <a:ea typeface="+mj-ea"/>
                <a:cs typeface="+mj-cs"/>
              </a:rPr>
              <a:t>References</a:t>
            </a:r>
            <a:r>
              <a:rPr lang="en-US" sz="7200" b="1" i="0" kern="1200" cap="all" baseline="0" dirty="0">
                <a:solidFill>
                  <a:schemeClr val="bg1"/>
                </a:solidFill>
                <a:latin typeface="+mj-lt"/>
                <a:ea typeface="+mj-ea"/>
                <a:cs typeface="+mj-cs"/>
              </a:rPr>
              <a:t> </a:t>
            </a:r>
            <a:br>
              <a:rPr lang="en-US" sz="7200" b="1" i="0" kern="1200" cap="all" baseline="0" dirty="0">
                <a:solidFill>
                  <a:schemeClr val="bg1"/>
                </a:solidFill>
                <a:latin typeface="+mj-lt"/>
                <a:ea typeface="+mj-ea"/>
                <a:cs typeface="+mj-cs"/>
              </a:rPr>
            </a:br>
            <a:endParaRPr lang="en-US" sz="7200" b="1" i="0" kern="1200" cap="all" baseline="0" dirty="0">
              <a:solidFill>
                <a:schemeClr val="bg1"/>
              </a:solidFill>
              <a:latin typeface="+mj-lt"/>
              <a:ea typeface="+mj-ea"/>
              <a:cs typeface="+mj-cs"/>
            </a:endParaRPr>
          </a:p>
        </p:txBody>
      </p:sp>
      <p:sp>
        <p:nvSpPr>
          <p:cNvPr id="28"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29"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30"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cxnSp>
        <p:nvCxnSpPr>
          <p:cNvPr id="31" name="Straight Connector 1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32"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33"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sp>
        <p:nvSpPr>
          <p:cNvPr id="34"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sp>
        <p:nvSpPr>
          <p:cNvPr id="5" name="TextBox 4">
            <a:extLst>
              <a:ext uri="{FF2B5EF4-FFF2-40B4-BE49-F238E27FC236}">
                <a16:creationId xmlns:a16="http://schemas.microsoft.com/office/drawing/2014/main" id="{4F9C9E9A-10A9-CF6A-F33A-395AA9099A4A}"/>
              </a:ext>
            </a:extLst>
          </p:cNvPr>
          <p:cNvSpPr txBox="1"/>
          <p:nvPr/>
        </p:nvSpPr>
        <p:spPr>
          <a:xfrm>
            <a:off x="1541952" y="1479462"/>
            <a:ext cx="8826893" cy="4154984"/>
          </a:xfrm>
          <a:prstGeom prst="rect">
            <a:avLst/>
          </a:prstGeom>
          <a:noFill/>
        </p:spPr>
        <p:txBody>
          <a:bodyPr wrap="square">
            <a:spAutoFit/>
          </a:bodyPr>
          <a:lstStyle/>
          <a:p>
            <a:pPr marL="171450" indent="-171450" algn="just">
              <a:buFont typeface="Arial" panose="020B0604020202020204" pitchFamily="34" charset="0"/>
              <a:buChar char="•"/>
            </a:pPr>
            <a:r>
              <a:rPr lang="en-US" sz="1200" dirty="0"/>
              <a:t>Anderson, S. (2016) 'The value of 'bearing witness' to desistance', Probation Journal, 64(3), pp. 408-424.</a:t>
            </a:r>
          </a:p>
          <a:p>
            <a:pPr marL="171450" indent="-171450" algn="just">
              <a:buFont typeface="Arial" panose="020B0604020202020204" pitchFamily="34" charset="0"/>
              <a:buChar char="•"/>
            </a:pPr>
            <a:r>
              <a:rPr lang="en-US" sz="1200" dirty="0"/>
              <a:t>Andrews, D., Bonta, J. and Hoge, R. (1990) 'Classification for effective rehabilitation: Rediscovering psychology', Criminal Justice and </a:t>
            </a:r>
            <a:r>
              <a:rPr lang="en-US" sz="1200" dirty="0" err="1"/>
              <a:t>Behaviour</a:t>
            </a:r>
            <a:r>
              <a:rPr lang="en-US" sz="1200" dirty="0"/>
              <a:t>, 17(1), pp. 19-52.</a:t>
            </a:r>
          </a:p>
          <a:p>
            <a:pPr marL="171450" indent="-171450" algn="just">
              <a:buFont typeface="Arial" panose="020B0604020202020204" pitchFamily="34" charset="0"/>
              <a:buChar char="•"/>
            </a:pPr>
            <a:r>
              <a:rPr lang="en-US" sz="1200" dirty="0"/>
              <a:t>Corcoran, J. (2016) Motivational Interviewing: A Workbook for Social Workers, Oxford: Oxford University Press</a:t>
            </a:r>
          </a:p>
          <a:p>
            <a:pPr marL="171450" indent="-171450" algn="just">
              <a:buFont typeface="Arial" panose="020B0604020202020204" pitchFamily="34" charset="0"/>
              <a:buChar char="•"/>
            </a:pPr>
            <a:r>
              <a:rPr lang="en-US" sz="1200" dirty="0" err="1"/>
              <a:t>Durnescu</a:t>
            </a:r>
            <a:r>
              <a:rPr lang="en-US" sz="1200" dirty="0"/>
              <a:t>, I (2016) 'Experiencing supervision: from 'sparing the first offenders' to 'punishment in the community' and repairing the harm done', in McNeill, F., </a:t>
            </a:r>
            <a:r>
              <a:rPr lang="en-US" sz="1200" dirty="0" err="1"/>
              <a:t>Durnescu</a:t>
            </a:r>
            <a:r>
              <a:rPr lang="en-US" sz="1200" dirty="0"/>
              <a:t>, I. and Butter, R. (ed.) Probation: 12 Essential Questions. London: Palgrave Macmillan, pp. 197-215.</a:t>
            </a:r>
          </a:p>
          <a:p>
            <a:pPr marL="171450" indent="-171450" algn="just">
              <a:buFont typeface="Arial" panose="020B0604020202020204" pitchFamily="34" charset="0"/>
              <a:buChar char="•"/>
            </a:pPr>
            <a:r>
              <a:rPr lang="en-US" sz="1200" dirty="0"/>
              <a:t>Giordano, P., </a:t>
            </a:r>
            <a:r>
              <a:rPr lang="en-US" sz="1200" dirty="0" err="1"/>
              <a:t>Cernkovich</a:t>
            </a:r>
            <a:r>
              <a:rPr lang="en-US" sz="1200" dirty="0"/>
              <a:t>, A. and Rudolph, J. (2002) Gender, crime and desistance: Toward a theory of cognitive transformation, American Journal of Sociology, 107(4), pp 990-1064.</a:t>
            </a:r>
          </a:p>
          <a:p>
            <a:pPr marL="171450" indent="-171450" algn="just">
              <a:buFont typeface="Arial" panose="020B0604020202020204" pitchFamily="34" charset="0"/>
              <a:buChar char="•"/>
            </a:pPr>
            <a:r>
              <a:rPr lang="en-US" sz="1200" dirty="0"/>
              <a:t>Hohman, M. (2012) Motivational Interview in Social Work Practice, London: The Guildford Press</a:t>
            </a:r>
          </a:p>
          <a:p>
            <a:pPr marL="171450" indent="-171450" algn="just">
              <a:buFont typeface="Arial" panose="020B0604020202020204" pitchFamily="34" charset="0"/>
              <a:buChar char="•"/>
            </a:pPr>
            <a:r>
              <a:rPr lang="en-US" sz="1200" dirty="0" err="1"/>
              <a:t>Laub</a:t>
            </a:r>
            <a:r>
              <a:rPr lang="en-US" sz="1200" dirty="0"/>
              <a:t>, J. and Sampson R. (2001) Understanding desistance from crime. In M. Tony (ed.), Crime and Justice: A Review of Research, Chicago: University of </a:t>
            </a:r>
            <a:r>
              <a:rPr lang="en-US" sz="1200" dirty="0" err="1"/>
              <a:t>Chicaho</a:t>
            </a:r>
            <a:r>
              <a:rPr lang="en-US" sz="1200" dirty="0"/>
              <a:t> Press</a:t>
            </a:r>
          </a:p>
          <a:p>
            <a:pPr marL="171450" indent="-171450" algn="just">
              <a:buFont typeface="Arial" panose="020B0604020202020204" pitchFamily="34" charset="0"/>
              <a:buChar char="•"/>
            </a:pPr>
            <a:r>
              <a:rPr lang="en-US" sz="1200" dirty="0" err="1"/>
              <a:t>Leibrich</a:t>
            </a:r>
            <a:r>
              <a:rPr lang="en-US" sz="1200" dirty="0"/>
              <a:t>, J. (1993) Straight to the point: angles on giving up crime, Otago: University of Otago Press.</a:t>
            </a:r>
          </a:p>
          <a:p>
            <a:pPr marL="171450" indent="-171450" algn="just">
              <a:buFont typeface="Arial" panose="020B0604020202020204" pitchFamily="34" charset="0"/>
              <a:buChar char="•"/>
            </a:pPr>
            <a:r>
              <a:rPr lang="en-US" sz="1200" dirty="0" err="1"/>
              <a:t>Maruna</a:t>
            </a:r>
            <a:r>
              <a:rPr lang="en-US" sz="1200" dirty="0"/>
              <a:t>, S. (2017) 'Desistance as a social movement', Irish Probation Journal, vol 14, pp. 5-20.</a:t>
            </a:r>
          </a:p>
          <a:p>
            <a:pPr marL="171450" indent="-171450" algn="just">
              <a:buFont typeface="Arial" panose="020B0604020202020204" pitchFamily="34" charset="0"/>
              <a:buChar char="•"/>
            </a:pPr>
            <a:r>
              <a:rPr lang="en-US" sz="1200" dirty="0" err="1"/>
              <a:t>Maruna</a:t>
            </a:r>
            <a:r>
              <a:rPr lang="en-US" sz="1200" dirty="0"/>
              <a:t> S, Porter L, Carvalho I. The Liverpool Desistance Study and Probation Practice: Opening the Dialogue. Probation Journal. 2004;51(3):221-232</a:t>
            </a:r>
          </a:p>
          <a:p>
            <a:pPr marL="171450" indent="-171450" algn="just">
              <a:buFont typeface="Arial" panose="020B0604020202020204" pitchFamily="34" charset="0"/>
              <a:buChar char="•"/>
            </a:pPr>
            <a:r>
              <a:rPr lang="en-US" sz="1200" dirty="0"/>
              <a:t>Matza, D. (1964) Delinquency and Drift. New York: John Wiley.</a:t>
            </a:r>
          </a:p>
          <a:p>
            <a:pPr marL="171450" indent="-171450" algn="just">
              <a:buFont typeface="Arial" panose="020B0604020202020204" pitchFamily="34" charset="0"/>
              <a:buChar char="•"/>
            </a:pPr>
            <a:r>
              <a:rPr lang="en-US" sz="1200" dirty="0"/>
              <a:t>McAdams, D. (2013) The Redemptive Self. New York: Oxford University Press</a:t>
            </a:r>
          </a:p>
          <a:p>
            <a:pPr marL="171450" indent="-171450" algn="just">
              <a:buFont typeface="Arial" panose="020B0604020202020204" pitchFamily="34" charset="0"/>
              <a:buChar char="•"/>
            </a:pPr>
            <a:r>
              <a:rPr lang="en-US" sz="1200" dirty="0"/>
              <a:t>McNeil, F. (2016) Desistance and criminal justice in Scotland. In: </a:t>
            </a:r>
            <a:r>
              <a:rPr lang="en-US" sz="1200" dirty="0" err="1"/>
              <a:t>Groall</a:t>
            </a:r>
            <a:r>
              <a:rPr lang="en-US" sz="1200" dirty="0"/>
              <a:t>, H., Mooney, G., and Munro, R. eds. Crime, justice and society in Scotland, London: Routledge, 200-216. </a:t>
            </a:r>
          </a:p>
          <a:p>
            <a:pPr marL="171450" indent="-171450" algn="just">
              <a:buFont typeface="Arial" panose="020B0604020202020204" pitchFamily="34" charset="0"/>
              <a:buChar char="•"/>
            </a:pPr>
            <a:r>
              <a:rPr lang="en-US" sz="1200" dirty="0"/>
              <a:t>Nugent, B., and Schinkel, M. (2016). ‘The Pains of Desistance’, Criminology and Criminal Justice, 16(5), 568-584.</a:t>
            </a:r>
          </a:p>
          <a:p>
            <a:pPr marL="171450" indent="-171450" algn="just">
              <a:buFont typeface="Arial" panose="020B0604020202020204" pitchFamily="34" charset="0"/>
              <a:buChar char="•"/>
            </a:pPr>
            <a:r>
              <a:rPr lang="en-US" sz="1200" dirty="0"/>
              <a:t>Trotter, C. (1999). Working with involuntary clients: A guide to practice. London: Sage</a:t>
            </a:r>
          </a:p>
        </p:txBody>
      </p:sp>
    </p:spTree>
    <p:extLst>
      <p:ext uri="{BB962C8B-B14F-4D97-AF65-F5344CB8AC3E}">
        <p14:creationId xmlns:p14="http://schemas.microsoft.com/office/powerpoint/2010/main" val="21589964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3" descr="A blue abstract watercolor pattern on a white background">
            <a:extLst>
              <a:ext uri="{FF2B5EF4-FFF2-40B4-BE49-F238E27FC236}">
                <a16:creationId xmlns:a16="http://schemas.microsoft.com/office/drawing/2014/main" id="{AF5D3494-ED16-EE8C-51FD-A9AF2B1D36FE}"/>
              </a:ext>
            </a:extLst>
          </p:cNvPr>
          <p:cNvPicPr>
            <a:picLocks noChangeAspect="1"/>
          </p:cNvPicPr>
          <p:nvPr/>
        </p:nvPicPr>
        <p:blipFill rotWithShape="1">
          <a:blip r:embed="rId3"/>
          <a:srcRect t="14644" b="1086"/>
          <a:stretch/>
        </p:blipFill>
        <p:spPr>
          <a:xfrm>
            <a:off x="20" y="12710"/>
            <a:ext cx="12191980" cy="6857990"/>
          </a:xfrm>
          <a:prstGeom prst="rect">
            <a:avLst/>
          </a:prstGeom>
        </p:spPr>
      </p:pic>
      <p:sp>
        <p:nvSpPr>
          <p:cNvPr id="46" name="Rectangle 42">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alpha val="30000"/>
                </a:schemeClr>
              </a:gs>
              <a:gs pos="33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A7D88E17-7C9D-4176-368F-DE3366349E58}"/>
              </a:ext>
            </a:extLst>
          </p:cNvPr>
          <p:cNvSpPr>
            <a:spLocks noGrp="1"/>
          </p:cNvSpPr>
          <p:nvPr>
            <p:ph type="ctrTitle"/>
          </p:nvPr>
        </p:nvSpPr>
        <p:spPr>
          <a:xfrm>
            <a:off x="4965843" y="2386084"/>
            <a:ext cx="9144000" cy="2387600"/>
          </a:xfrm>
        </p:spPr>
        <p:txBody>
          <a:bodyPr>
            <a:noAutofit/>
          </a:bodyPr>
          <a:lstStyle/>
          <a:p>
            <a:r>
              <a:rPr lang="en-US" sz="21500" dirty="0"/>
              <a:t>?</a:t>
            </a:r>
            <a:endParaRPr lang="en-GB" sz="21500" dirty="0"/>
          </a:p>
        </p:txBody>
      </p:sp>
    </p:spTree>
    <p:extLst>
      <p:ext uri="{BB962C8B-B14F-4D97-AF65-F5344CB8AC3E}">
        <p14:creationId xmlns:p14="http://schemas.microsoft.com/office/powerpoint/2010/main" val="294964027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30C0765-5A38-4A34-880C-9CC4C2E14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4AAE15-BD61-2EDE-419F-9DED7C275D1E}"/>
              </a:ext>
            </a:extLst>
          </p:cNvPr>
          <p:cNvSpPr>
            <a:spLocks noGrp="1"/>
          </p:cNvSpPr>
          <p:nvPr>
            <p:ph type="title"/>
          </p:nvPr>
        </p:nvSpPr>
        <p:spPr>
          <a:xfrm>
            <a:off x="646103" y="381935"/>
            <a:ext cx="5908006" cy="2344840"/>
          </a:xfrm>
        </p:spPr>
        <p:txBody>
          <a:bodyPr anchor="b">
            <a:normAutofit/>
          </a:bodyPr>
          <a:lstStyle/>
          <a:p>
            <a:r>
              <a:rPr lang="en-US" sz="5000"/>
              <a:t>Why is desistance important?</a:t>
            </a:r>
            <a:br>
              <a:rPr lang="en-US" sz="5000"/>
            </a:br>
            <a:endParaRPr lang="en-GB" sz="5000"/>
          </a:p>
        </p:txBody>
      </p:sp>
      <p:sp>
        <p:nvSpPr>
          <p:cNvPr id="10" name="Graphic 15">
            <a:extLst>
              <a:ext uri="{FF2B5EF4-FFF2-40B4-BE49-F238E27FC236}">
                <a16:creationId xmlns:a16="http://schemas.microsoft.com/office/drawing/2014/main" id="{B7DA268A-F88C-4936-8401-97C8C98610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1217" y="74031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4"/>
          </a:solidFill>
          <a:ln w="603" cap="flat">
            <a:noFill/>
            <a:prstDash val="solid"/>
            <a:miter/>
          </a:ln>
        </p:spPr>
        <p:txBody>
          <a:bodyPr rtlCol="0" anchor="ctr"/>
          <a:lstStyle/>
          <a:p>
            <a:endParaRPr lang="en-US"/>
          </a:p>
        </p:txBody>
      </p:sp>
      <p:sp>
        <p:nvSpPr>
          <p:cNvPr id="12" name="Graphic 14">
            <a:extLst>
              <a:ext uri="{FF2B5EF4-FFF2-40B4-BE49-F238E27FC236}">
                <a16:creationId xmlns:a16="http://schemas.microsoft.com/office/drawing/2014/main" id="{2E48EAB8-CD1C-4BF5-A92C-BA11919E6E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29997" y="969611"/>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solidFill>
          <a:ln w="422" cap="flat">
            <a:noFill/>
            <a:prstDash val="solid"/>
            <a:miter/>
          </a:ln>
        </p:spPr>
        <p:txBody>
          <a:bodyPr rtlCol="0" anchor="ctr"/>
          <a:lstStyle/>
          <a:p>
            <a:endParaRPr lang="en-US"/>
          </a:p>
        </p:txBody>
      </p:sp>
      <p:sp>
        <p:nvSpPr>
          <p:cNvPr id="14" name="Graphic 16">
            <a:extLst>
              <a:ext uri="{FF2B5EF4-FFF2-40B4-BE49-F238E27FC236}">
                <a16:creationId xmlns:a16="http://schemas.microsoft.com/office/drawing/2014/main" id="{F66F957D-AE64-4187-90D7-B24F1CC27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5677" y="1484755"/>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4"/>
          </a:solidFill>
          <a:ln w="610" cap="flat">
            <a:noFill/>
            <a:prstDash val="solid"/>
            <a:miter/>
          </a:ln>
        </p:spPr>
        <p:txBody>
          <a:bodyPr rtlCol="0" anchor="ctr"/>
          <a:lstStyle/>
          <a:p>
            <a:endParaRPr lang="en-US"/>
          </a:p>
        </p:txBody>
      </p:sp>
      <p:sp>
        <p:nvSpPr>
          <p:cNvPr id="7" name="Content Placeholder 2">
            <a:extLst>
              <a:ext uri="{FF2B5EF4-FFF2-40B4-BE49-F238E27FC236}">
                <a16:creationId xmlns:a16="http://schemas.microsoft.com/office/drawing/2014/main" id="{FC740B26-2FBE-C3B8-00EF-B2CDE769978A}"/>
              </a:ext>
            </a:extLst>
          </p:cNvPr>
          <p:cNvSpPr>
            <a:spLocks noGrp="1"/>
          </p:cNvSpPr>
          <p:nvPr>
            <p:ph idx="1"/>
          </p:nvPr>
        </p:nvSpPr>
        <p:spPr>
          <a:xfrm>
            <a:off x="1180359" y="2545504"/>
            <a:ext cx="9032153" cy="2888627"/>
          </a:xfrm>
        </p:spPr>
        <p:txBody>
          <a:bodyPr anchor="t">
            <a:normAutofit fontScale="85000" lnSpcReduction="20000"/>
          </a:bodyPr>
          <a:lstStyle/>
          <a:p>
            <a:pPr marL="0" indent="0">
              <a:buNone/>
            </a:pPr>
            <a:r>
              <a:rPr lang="en-US" sz="1800" u="sng" dirty="0"/>
              <a:t>Recent buzz around desistance in grey literature:</a:t>
            </a:r>
          </a:p>
          <a:p>
            <a:pPr marL="0" indent="0">
              <a:buNone/>
            </a:pPr>
            <a:endParaRPr lang="en-US" sz="1800" u="sng" dirty="0"/>
          </a:p>
          <a:p>
            <a:r>
              <a:rPr lang="en-US" sz="1800" dirty="0"/>
              <a:t>NB – The Desistance Strategy (2015), ceased in 2016 with no formal evaluation. Now the Adult Restorative Justice Strategy (2022). </a:t>
            </a:r>
          </a:p>
          <a:p>
            <a:r>
              <a:rPr lang="en-US" sz="1800" dirty="0"/>
              <a:t>An </a:t>
            </a:r>
            <a:r>
              <a:rPr lang="en-US" sz="1800" dirty="0" err="1"/>
              <a:t>Roinn</a:t>
            </a:r>
            <a:r>
              <a:rPr lang="en-US" sz="1800" dirty="0"/>
              <a:t> </a:t>
            </a:r>
            <a:r>
              <a:rPr lang="en-US" sz="1800" dirty="0" err="1"/>
              <a:t>Dlí</a:t>
            </a:r>
            <a:r>
              <a:rPr lang="en-US" sz="1800" dirty="0"/>
              <a:t> </a:t>
            </a:r>
            <a:r>
              <a:rPr lang="en-US" sz="1800" dirty="0" err="1"/>
              <a:t>agus</a:t>
            </a:r>
            <a:r>
              <a:rPr lang="en-US" sz="1800" dirty="0"/>
              <a:t> </a:t>
            </a:r>
            <a:r>
              <a:rPr lang="en-US" sz="1800" dirty="0" err="1"/>
              <a:t>Cirt</a:t>
            </a:r>
            <a:r>
              <a:rPr lang="en-US" sz="1800" dirty="0"/>
              <a:t> </a:t>
            </a:r>
            <a:r>
              <a:rPr lang="en-US" sz="1800" dirty="0" err="1"/>
              <a:t>agus</a:t>
            </a:r>
            <a:r>
              <a:rPr lang="en-US" sz="1800" dirty="0"/>
              <a:t> </a:t>
            </a:r>
            <a:r>
              <a:rPr lang="en-US" sz="1800" dirty="0" err="1"/>
              <a:t>Comhionannas</a:t>
            </a:r>
            <a:r>
              <a:rPr lang="en-US" sz="1800" dirty="0"/>
              <a:t> (2020) - Department of Justice and Equality in Ireland</a:t>
            </a:r>
          </a:p>
          <a:p>
            <a:r>
              <a:rPr lang="en-US" sz="1800" dirty="0"/>
              <a:t>Her Majesty’s Inspectorate of Probation (2021)</a:t>
            </a:r>
          </a:p>
          <a:p>
            <a:r>
              <a:rPr lang="en-US" sz="1800" dirty="0"/>
              <a:t>Criminal Justice Inspectorate Northern Ireland (2020)  “</a:t>
            </a:r>
            <a:r>
              <a:rPr lang="en-US" sz="1800" i="1" dirty="0">
                <a:solidFill>
                  <a:srgbClr val="FF0000"/>
                </a:solidFill>
              </a:rPr>
              <a:t>Understanding desistance was inextricably linked to reducing the likelihood of reoffending</a:t>
            </a:r>
            <a:r>
              <a:rPr lang="en-US" sz="1800" dirty="0"/>
              <a:t>” .</a:t>
            </a:r>
          </a:p>
          <a:p>
            <a:r>
              <a:rPr lang="en-US" sz="1800" dirty="0"/>
              <a:t>Northern Ireland Audit Office – Reducing Reoffending in NI (2023) “</a:t>
            </a:r>
            <a:r>
              <a:rPr lang="en-US" sz="1800" i="1" dirty="0" err="1"/>
              <a:t>DoJ</a:t>
            </a:r>
            <a:r>
              <a:rPr lang="en-US" sz="1800" i="1" dirty="0"/>
              <a:t> is aware of the key factors that impact on reoffending, and </a:t>
            </a:r>
            <a:r>
              <a:rPr lang="en-US" sz="1800" i="1" dirty="0">
                <a:solidFill>
                  <a:srgbClr val="FF0000"/>
                </a:solidFill>
              </a:rPr>
              <a:t>has been developing a greater focus on desistance and rehabilitation</a:t>
            </a:r>
            <a:r>
              <a:rPr lang="en-US" sz="1800" dirty="0"/>
              <a:t>”</a:t>
            </a:r>
          </a:p>
          <a:p>
            <a:pPr marL="0" indent="0">
              <a:buNone/>
            </a:pPr>
            <a:endParaRPr lang="en-US" sz="1800" dirty="0"/>
          </a:p>
        </p:txBody>
      </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0162" y="3610394"/>
            <a:ext cx="0" cy="3238728"/>
          </a:xfrm>
          <a:prstGeom prst="line">
            <a:avLst/>
          </a:prstGeom>
          <a:ln w="25400" cap="sq">
            <a:gradFill>
              <a:gsLst>
                <a:gs pos="0">
                  <a:schemeClr val="accent2"/>
                </a:gs>
                <a:gs pos="100000">
                  <a:schemeClr val="accent4"/>
                </a:gs>
              </a:gsLst>
              <a:lin ang="5400000" scaled="1"/>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331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102002-7C58-900B-18C7-FEC3ACE7BB11}"/>
              </a:ext>
            </a:extLst>
          </p:cNvPr>
          <p:cNvSpPr>
            <a:spLocks noGrp="1"/>
          </p:cNvSpPr>
          <p:nvPr>
            <p:ph type="title"/>
          </p:nvPr>
        </p:nvSpPr>
        <p:spPr>
          <a:xfrm>
            <a:off x="1188069" y="381935"/>
            <a:ext cx="4008583" cy="5974414"/>
          </a:xfrm>
        </p:spPr>
        <p:txBody>
          <a:bodyPr anchor="ctr">
            <a:normAutofit/>
          </a:bodyPr>
          <a:lstStyle/>
          <a:p>
            <a:pPr algn="ctr"/>
            <a:r>
              <a:rPr lang="en-US" sz="4800" dirty="0">
                <a:solidFill>
                  <a:schemeClr val="bg1"/>
                </a:solidFill>
              </a:rPr>
              <a:t>What is commonly known? (deductions from grey literature)</a:t>
            </a:r>
            <a:endParaRPr lang="en-GB" sz="4800" dirty="0">
              <a:solidFill>
                <a:schemeClr val="bg1"/>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3D37C2A7-68E5-95A0-7C1B-AF18F52B7A48}"/>
              </a:ext>
            </a:extLst>
          </p:cNvPr>
          <p:cNvSpPr>
            <a:spLocks noGrp="1"/>
          </p:cNvSpPr>
          <p:nvPr>
            <p:ph idx="1"/>
          </p:nvPr>
        </p:nvSpPr>
        <p:spPr>
          <a:xfrm>
            <a:off x="6715859" y="554631"/>
            <a:ext cx="4986955" cy="5974415"/>
          </a:xfrm>
        </p:spPr>
        <p:txBody>
          <a:bodyPr anchor="ctr">
            <a:normAutofit/>
          </a:bodyPr>
          <a:lstStyle/>
          <a:p>
            <a:r>
              <a:rPr lang="en-US" sz="2400" dirty="0"/>
              <a:t>Contested concept</a:t>
            </a:r>
          </a:p>
          <a:p>
            <a:r>
              <a:rPr lang="en-US" sz="2400" dirty="0"/>
              <a:t>There is no one all-encompassing definition</a:t>
            </a:r>
          </a:p>
          <a:p>
            <a:r>
              <a:rPr lang="en-US" sz="2400" dirty="0"/>
              <a:t>No one singular theory</a:t>
            </a:r>
          </a:p>
          <a:p>
            <a:r>
              <a:rPr lang="en-US" sz="2400" dirty="0"/>
              <a:t>Collection of theories, or a ‘movement’</a:t>
            </a:r>
          </a:p>
          <a:p>
            <a:pPr marL="0" indent="0">
              <a:buNone/>
            </a:pPr>
            <a:endParaRPr lang="en-GB" sz="1800"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8430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65" name="Straight Connector 64">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57808F-48FD-0F64-7353-96502CA330B2}"/>
              </a:ext>
            </a:extLst>
          </p:cNvPr>
          <p:cNvSpPr>
            <a:spLocks noGrp="1"/>
          </p:cNvSpPr>
          <p:nvPr>
            <p:ph type="title"/>
          </p:nvPr>
        </p:nvSpPr>
        <p:spPr>
          <a:xfrm>
            <a:off x="289821" y="337892"/>
            <a:ext cx="5030324" cy="3626217"/>
          </a:xfrm>
        </p:spPr>
        <p:txBody>
          <a:bodyPr vert="horz" lIns="91440" tIns="45720" rIns="91440" bIns="45720" rtlCol="0" anchor="t">
            <a:normAutofit/>
          </a:bodyPr>
          <a:lstStyle/>
          <a:p>
            <a:pPr algn="r"/>
            <a:r>
              <a:rPr lang="en-US" sz="6000" b="1" i="0" kern="1200" cap="all" baseline="0" dirty="0">
                <a:solidFill>
                  <a:schemeClr val="bg1"/>
                </a:solidFill>
                <a:latin typeface="+mj-lt"/>
                <a:ea typeface="+mj-ea"/>
                <a:cs typeface="+mj-cs"/>
              </a:rPr>
              <a:t>Definitions</a:t>
            </a:r>
          </a:p>
        </p:txBody>
      </p:sp>
      <p:sp>
        <p:nvSpPr>
          <p:cNvPr id="11" name="TextBox 10">
            <a:extLst>
              <a:ext uri="{FF2B5EF4-FFF2-40B4-BE49-F238E27FC236}">
                <a16:creationId xmlns:a16="http://schemas.microsoft.com/office/drawing/2014/main" id="{7620AC37-4C2D-60D5-09D5-BAC3C218130A}"/>
              </a:ext>
            </a:extLst>
          </p:cNvPr>
          <p:cNvSpPr txBox="1"/>
          <p:nvPr/>
        </p:nvSpPr>
        <p:spPr>
          <a:xfrm>
            <a:off x="6384853" y="2302480"/>
            <a:ext cx="4869617" cy="2594841"/>
          </a:xfrm>
          <a:prstGeom prst="rect">
            <a:avLst/>
          </a:prstGeom>
        </p:spPr>
        <p:txBody>
          <a:bodyPr vert="horz" lIns="91440" tIns="45720" rIns="91440" bIns="45720" rtlCol="0">
            <a:noAutofit/>
          </a:bodyPr>
          <a:lstStyle/>
          <a:p>
            <a:pPr algn="ctr">
              <a:lnSpc>
                <a:spcPct val="90000"/>
              </a:lnSpc>
              <a:spcBef>
                <a:spcPts val="1000"/>
              </a:spcBef>
            </a:pPr>
            <a:r>
              <a:rPr lang="en-US" kern="1200" dirty="0">
                <a:latin typeface="+mn-lt"/>
                <a:ea typeface="+mn-ea"/>
                <a:cs typeface="+mn-cs"/>
              </a:rPr>
              <a:t>“</a:t>
            </a:r>
            <a:r>
              <a:rPr lang="en-US" sz="2000" kern="1200" dirty="0">
                <a:latin typeface="+mn-lt"/>
                <a:ea typeface="+mn-ea"/>
                <a:cs typeface="+mn-cs"/>
              </a:rPr>
              <a:t>At the heart of desistance research is a very simple idea: people can </a:t>
            </a:r>
            <a:r>
              <a:rPr lang="en-US" sz="2000" kern="1200" dirty="0">
                <a:solidFill>
                  <a:schemeClr val="bg1"/>
                </a:solidFill>
                <a:latin typeface="+mn-lt"/>
                <a:ea typeface="+mn-ea"/>
                <a:cs typeface="+mn-cs"/>
              </a:rPr>
              <a:t>change</a:t>
            </a:r>
            <a:r>
              <a:rPr lang="en-US" sz="2000" kern="1200" dirty="0">
                <a:latin typeface="+mn-lt"/>
                <a:ea typeface="+mn-ea"/>
                <a:cs typeface="+mn-cs"/>
              </a:rPr>
              <a:t>”</a:t>
            </a:r>
          </a:p>
          <a:p>
            <a:pPr algn="ctr">
              <a:lnSpc>
                <a:spcPct val="90000"/>
              </a:lnSpc>
              <a:spcBef>
                <a:spcPts val="1000"/>
              </a:spcBef>
            </a:pPr>
            <a:r>
              <a:rPr lang="en-US" sz="1400" kern="1200" dirty="0">
                <a:latin typeface="+mn-lt"/>
                <a:ea typeface="+mn-ea"/>
                <a:cs typeface="+mn-cs"/>
              </a:rPr>
              <a:t>                                                                 </a:t>
            </a:r>
            <a:r>
              <a:rPr lang="en-US" sz="1400" kern="1200" dirty="0" err="1">
                <a:latin typeface="+mn-lt"/>
                <a:ea typeface="+mn-ea"/>
                <a:cs typeface="+mn-cs"/>
              </a:rPr>
              <a:t>Maruna</a:t>
            </a:r>
            <a:r>
              <a:rPr lang="en-US" sz="1400" kern="1200" dirty="0">
                <a:latin typeface="+mn-lt"/>
                <a:ea typeface="+mn-ea"/>
                <a:cs typeface="+mn-cs"/>
              </a:rPr>
              <a:t>, 2017</a:t>
            </a:r>
          </a:p>
          <a:p>
            <a:pPr algn="ctr">
              <a:lnSpc>
                <a:spcPct val="90000"/>
              </a:lnSpc>
              <a:spcBef>
                <a:spcPts val="1000"/>
              </a:spcBef>
            </a:pPr>
            <a:endParaRPr lang="en-US" kern="1200" dirty="0">
              <a:latin typeface="+mn-lt"/>
              <a:ea typeface="+mn-ea"/>
              <a:cs typeface="+mn-cs"/>
            </a:endParaRPr>
          </a:p>
          <a:p>
            <a:pPr algn="ctr">
              <a:lnSpc>
                <a:spcPct val="90000"/>
              </a:lnSpc>
              <a:spcBef>
                <a:spcPts val="1000"/>
              </a:spcBef>
            </a:pPr>
            <a:r>
              <a:rPr lang="en-US" sz="2000" kern="1200" dirty="0">
                <a:latin typeface="+mn-lt"/>
                <a:ea typeface="+mn-ea"/>
                <a:cs typeface="+mn-cs"/>
              </a:rPr>
              <a:t>There is value in “</a:t>
            </a:r>
            <a:r>
              <a:rPr lang="en-US" sz="2000" kern="1200" dirty="0">
                <a:solidFill>
                  <a:schemeClr val="bg1"/>
                </a:solidFill>
                <a:latin typeface="+mn-lt"/>
                <a:ea typeface="+mn-ea"/>
                <a:cs typeface="+mn-cs"/>
              </a:rPr>
              <a:t>bearing witness </a:t>
            </a:r>
            <a:r>
              <a:rPr lang="en-US" sz="2000" kern="1200" dirty="0">
                <a:latin typeface="+mn-lt"/>
                <a:ea typeface="+mn-ea"/>
                <a:cs typeface="+mn-cs"/>
              </a:rPr>
              <a:t>to desistance”</a:t>
            </a:r>
          </a:p>
          <a:p>
            <a:pPr algn="ctr">
              <a:lnSpc>
                <a:spcPct val="90000"/>
              </a:lnSpc>
              <a:spcBef>
                <a:spcPts val="1000"/>
              </a:spcBef>
            </a:pPr>
            <a:r>
              <a:rPr lang="en-US" sz="1400" kern="1200" dirty="0">
                <a:latin typeface="+mn-lt"/>
                <a:ea typeface="+mn-ea"/>
                <a:cs typeface="+mn-cs"/>
              </a:rPr>
              <a:t>                                                      Anderson, 2016</a:t>
            </a:r>
          </a:p>
        </p:txBody>
      </p:sp>
      <p:sp>
        <p:nvSpPr>
          <p:cNvPr id="69"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solidFill>
            <a:schemeClr val="bg1"/>
          </a:solidFill>
          <a:ln w="603" cap="flat">
            <a:noFill/>
            <a:prstDash val="solid"/>
            <a:miter/>
          </a:ln>
        </p:spPr>
        <p:txBody>
          <a:bodyPr rtlCol="0" anchor="ctr"/>
          <a:lstStyle/>
          <a:p>
            <a:endParaRPr lang="en-US"/>
          </a:p>
        </p:txBody>
      </p:sp>
      <p:cxnSp>
        <p:nvCxnSpPr>
          <p:cNvPr id="71" name="Straight Connector 70">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73"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sp>
        <p:nvSpPr>
          <p:cNvPr id="5" name="TextBox 4">
            <a:extLst>
              <a:ext uri="{FF2B5EF4-FFF2-40B4-BE49-F238E27FC236}">
                <a16:creationId xmlns:a16="http://schemas.microsoft.com/office/drawing/2014/main" id="{F9AB6053-2BB2-871E-9290-7106512BF18D}"/>
              </a:ext>
            </a:extLst>
          </p:cNvPr>
          <p:cNvSpPr txBox="1"/>
          <p:nvPr/>
        </p:nvSpPr>
        <p:spPr>
          <a:xfrm>
            <a:off x="162644" y="2251680"/>
            <a:ext cx="5030321" cy="4324261"/>
          </a:xfrm>
          <a:prstGeom prst="rect">
            <a:avLst/>
          </a:prstGeom>
          <a:noFill/>
        </p:spPr>
        <p:txBody>
          <a:bodyPr wrap="square">
            <a:spAutoFit/>
          </a:bodyPr>
          <a:lstStyle/>
          <a:p>
            <a:pPr marL="0" indent="0" algn="ctr" defTabSz="914400">
              <a:spcAft>
                <a:spcPts val="600"/>
              </a:spcAft>
              <a:buNone/>
              <a:defRPr/>
            </a:pPr>
            <a:r>
              <a:rPr lang="en-GB" sz="2000" dirty="0">
                <a:solidFill>
                  <a:schemeClr val="tx1"/>
                </a:solidFill>
                <a:cs typeface="Times New Roman"/>
              </a:rPr>
              <a:t>“Desistance from crime as a process of “going straight” or “</a:t>
            </a:r>
            <a:r>
              <a:rPr lang="en-GB" sz="2000" dirty="0">
                <a:solidFill>
                  <a:schemeClr val="bg1"/>
                </a:solidFill>
                <a:cs typeface="Times New Roman"/>
              </a:rPr>
              <a:t>self-reform</a:t>
            </a:r>
            <a:r>
              <a:rPr lang="en-GB" sz="2000" dirty="0">
                <a:solidFill>
                  <a:schemeClr val="tx1"/>
                </a:solidFill>
                <a:cs typeface="Times New Roman"/>
              </a:rPr>
              <a:t>”</a:t>
            </a:r>
          </a:p>
          <a:p>
            <a:pPr marL="0" indent="0" algn="ctr" defTabSz="914400">
              <a:spcAft>
                <a:spcPts val="600"/>
              </a:spcAft>
              <a:buNone/>
              <a:defRPr/>
            </a:pPr>
            <a:r>
              <a:rPr lang="en-GB" dirty="0">
                <a:solidFill>
                  <a:schemeClr val="tx1"/>
                </a:solidFill>
                <a:cs typeface="Times New Roman"/>
              </a:rPr>
              <a:t>                                  </a:t>
            </a:r>
            <a:r>
              <a:rPr lang="en-GB" sz="1400" dirty="0" err="1">
                <a:solidFill>
                  <a:schemeClr val="tx1"/>
                </a:solidFill>
                <a:cs typeface="Times New Roman"/>
              </a:rPr>
              <a:t>Laub</a:t>
            </a:r>
            <a:r>
              <a:rPr lang="en-GB" sz="1400" dirty="0">
                <a:solidFill>
                  <a:schemeClr val="tx1"/>
                </a:solidFill>
                <a:cs typeface="Times New Roman"/>
              </a:rPr>
              <a:t> and Sampson, 2001</a:t>
            </a:r>
          </a:p>
          <a:p>
            <a:pPr marL="0" indent="0" algn="ctr" defTabSz="914400">
              <a:spcAft>
                <a:spcPts val="600"/>
              </a:spcAft>
              <a:buNone/>
              <a:defRPr/>
            </a:pPr>
            <a:endParaRPr lang="en-GB" dirty="0">
              <a:solidFill>
                <a:schemeClr val="tx1"/>
              </a:solidFill>
              <a:cs typeface="Times New Roman"/>
            </a:endParaRPr>
          </a:p>
          <a:p>
            <a:pPr marL="0" indent="0" algn="ctr" defTabSz="914400">
              <a:spcAft>
                <a:spcPts val="600"/>
              </a:spcAft>
              <a:buNone/>
              <a:defRPr/>
            </a:pPr>
            <a:r>
              <a:rPr lang="en-GB" sz="2000" dirty="0">
                <a:solidFill>
                  <a:schemeClr val="tx1"/>
                </a:solidFill>
                <a:cs typeface="Times New Roman"/>
              </a:rPr>
              <a:t>*“…the </a:t>
            </a:r>
            <a:r>
              <a:rPr lang="en-GB" sz="2000" dirty="0">
                <a:solidFill>
                  <a:schemeClr val="bg1"/>
                </a:solidFill>
                <a:cs typeface="Times New Roman"/>
              </a:rPr>
              <a:t>long-term abstinence </a:t>
            </a:r>
            <a:r>
              <a:rPr lang="en-GB" sz="2000" dirty="0">
                <a:solidFill>
                  <a:schemeClr val="tx1"/>
                </a:solidFill>
                <a:cs typeface="Times New Roman"/>
              </a:rPr>
              <a:t>from criminal behaviour among those for whom offending had become a pattern of behaviour” </a:t>
            </a:r>
          </a:p>
          <a:p>
            <a:pPr marL="0" indent="0" algn="r" defTabSz="914400">
              <a:spcAft>
                <a:spcPts val="600"/>
              </a:spcAft>
              <a:buNone/>
              <a:defRPr/>
            </a:pPr>
            <a:r>
              <a:rPr lang="en-GB" sz="1400" dirty="0">
                <a:solidFill>
                  <a:schemeClr val="tx1"/>
                </a:solidFill>
                <a:cs typeface="Times New Roman"/>
              </a:rPr>
              <a:t>McNeill et al., 2012</a:t>
            </a:r>
          </a:p>
          <a:p>
            <a:pPr marL="0" indent="0" algn="ctr" defTabSz="914400">
              <a:spcAft>
                <a:spcPts val="600"/>
              </a:spcAft>
              <a:buNone/>
              <a:defRPr/>
            </a:pPr>
            <a:endParaRPr lang="en-GB" sz="2000" dirty="0">
              <a:cs typeface="Times New Roman"/>
            </a:endParaRPr>
          </a:p>
          <a:p>
            <a:pPr marL="0" indent="0" algn="ctr" defTabSz="914400">
              <a:spcAft>
                <a:spcPts val="600"/>
              </a:spcAft>
              <a:buNone/>
              <a:defRPr/>
            </a:pPr>
            <a:r>
              <a:rPr lang="en-GB" sz="1600" dirty="0">
                <a:solidFill>
                  <a:schemeClr val="tx1"/>
                </a:solidFill>
                <a:cs typeface="Times New Roman"/>
              </a:rPr>
              <a:t>*Adopted definition by the Desistance </a:t>
            </a:r>
            <a:r>
              <a:rPr lang="en-GB" sz="1600" dirty="0">
                <a:cs typeface="Times New Roman"/>
              </a:rPr>
              <a:t>S</a:t>
            </a:r>
            <a:r>
              <a:rPr lang="en-GB" sz="1600" dirty="0">
                <a:solidFill>
                  <a:schemeClr val="tx1"/>
                </a:solidFill>
                <a:cs typeface="Times New Roman"/>
              </a:rPr>
              <a:t>trateg</a:t>
            </a:r>
            <a:r>
              <a:rPr lang="en-GB" sz="1600" dirty="0">
                <a:cs typeface="Times New Roman"/>
              </a:rPr>
              <a:t>y (2015)</a:t>
            </a:r>
            <a:endParaRPr lang="en-GB" sz="1600" dirty="0">
              <a:solidFill>
                <a:schemeClr val="tx1"/>
              </a:solidFill>
              <a:cs typeface="Times New Roman"/>
            </a:endParaRPr>
          </a:p>
          <a:p>
            <a:pPr marL="0" indent="0" algn="ctr" defTabSz="914400">
              <a:spcAft>
                <a:spcPts val="600"/>
              </a:spcAft>
              <a:buNone/>
              <a:defRPr/>
            </a:pPr>
            <a:r>
              <a:rPr lang="en-GB" dirty="0">
                <a:solidFill>
                  <a:schemeClr val="tx1"/>
                </a:solidFill>
                <a:cs typeface="Times New Roman"/>
              </a:rPr>
              <a:t>                                           </a:t>
            </a:r>
            <a:endParaRPr lang="en-GB" sz="1400" dirty="0">
              <a:solidFill>
                <a:schemeClr val="tx1"/>
              </a:solidFill>
              <a:cs typeface="Times New Roman"/>
            </a:endParaRPr>
          </a:p>
        </p:txBody>
      </p:sp>
    </p:spTree>
    <p:extLst>
      <p:ext uri="{BB962C8B-B14F-4D97-AF65-F5344CB8AC3E}">
        <p14:creationId xmlns:p14="http://schemas.microsoft.com/office/powerpoint/2010/main" val="6362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8EEE94-66CD-3F72-958C-A81C04C1085B}"/>
              </a:ext>
            </a:extLst>
          </p:cNvPr>
          <p:cNvSpPr>
            <a:spLocks noGrp="1"/>
          </p:cNvSpPr>
          <p:nvPr>
            <p:ph type="title"/>
          </p:nvPr>
        </p:nvSpPr>
        <p:spPr>
          <a:xfrm>
            <a:off x="803775" y="1106007"/>
            <a:ext cx="10550025" cy="1182927"/>
          </a:xfrm>
        </p:spPr>
        <p:txBody>
          <a:bodyPr anchor="b">
            <a:normAutofit/>
          </a:bodyPr>
          <a:lstStyle/>
          <a:p>
            <a:r>
              <a:rPr lang="en-US" sz="6100" dirty="0">
                <a:effectLst>
                  <a:outerShdw blurRad="38100" dist="38100" dir="2700000" algn="tl">
                    <a:srgbClr val="000000">
                      <a:alpha val="43137"/>
                    </a:srgbClr>
                  </a:outerShdw>
                </a:effectLst>
              </a:rPr>
              <a:t>Desistance - differentiations</a:t>
            </a:r>
            <a:endParaRPr lang="en-GB" sz="6100" dirty="0">
              <a:effectLst>
                <a:outerShdw blurRad="38100" dist="38100" dir="2700000" algn="tl">
                  <a:srgbClr val="000000">
                    <a:alpha val="43137"/>
                  </a:srgbClr>
                </a:outerShdw>
              </a:effectLst>
            </a:endParaRPr>
          </a:p>
        </p:txBody>
      </p:sp>
      <p:cxnSp>
        <p:nvCxnSpPr>
          <p:cNvPr id="23" name="Straight Connector 22">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2"/>
                </a:gs>
                <a:gs pos="100000">
                  <a:schemeClr val="accent4"/>
                </a:gs>
              </a:gsLst>
              <a:lin ang="10800000" scaled="1"/>
              <a:tileRect/>
            </a:gradFill>
            <a:bevel/>
          </a:ln>
        </p:spPr>
        <p:style>
          <a:lnRef idx="1">
            <a:schemeClr val="accent1"/>
          </a:lnRef>
          <a:fillRef idx="0">
            <a:schemeClr val="accent1"/>
          </a:fillRef>
          <a:effectRef idx="0">
            <a:schemeClr val="accent1"/>
          </a:effectRef>
          <a:fontRef idx="minor">
            <a:schemeClr val="tx1"/>
          </a:fontRef>
        </p:style>
      </p:cxnSp>
      <p:sp>
        <p:nvSpPr>
          <p:cNvPr id="2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C414D219-0BAB-1C9D-EBB7-5B44C6F484AD}"/>
              </a:ext>
            </a:extLst>
          </p:cNvPr>
          <p:cNvSpPr>
            <a:spLocks noGrp="1"/>
          </p:cNvSpPr>
          <p:nvPr>
            <p:ph idx="1"/>
          </p:nvPr>
        </p:nvSpPr>
        <p:spPr>
          <a:xfrm>
            <a:off x="803775" y="2598947"/>
            <a:ext cx="10550025" cy="3677348"/>
          </a:xfrm>
        </p:spPr>
        <p:txBody>
          <a:bodyPr anchor="t">
            <a:normAutofit/>
          </a:bodyPr>
          <a:lstStyle/>
          <a:p>
            <a:r>
              <a:rPr lang="en-US" sz="1500" u="sng" dirty="0"/>
              <a:t>Primary desistance </a:t>
            </a:r>
            <a:r>
              <a:rPr lang="en-US" sz="1500" dirty="0"/>
              <a:t>– A period free from offending </a:t>
            </a:r>
          </a:p>
          <a:p>
            <a:r>
              <a:rPr lang="en-US" sz="1500" u="sng" dirty="0"/>
              <a:t>Secondary desistance </a:t>
            </a:r>
            <a:r>
              <a:rPr lang="en-US" sz="1500" dirty="0"/>
              <a:t>– An individual’s perspective of self and the creation of a non-offending identity </a:t>
            </a:r>
          </a:p>
          <a:p>
            <a:pPr marL="0" indent="0">
              <a:buNone/>
            </a:pPr>
            <a:r>
              <a:rPr lang="en-US" sz="1500" dirty="0"/>
              <a:t>									     </a:t>
            </a:r>
            <a:r>
              <a:rPr lang="en-US" sz="1200" dirty="0" err="1">
                <a:solidFill>
                  <a:schemeClr val="accent2">
                    <a:lumMod val="75000"/>
                  </a:schemeClr>
                </a:solidFill>
              </a:rPr>
              <a:t>Farrall</a:t>
            </a:r>
            <a:r>
              <a:rPr lang="en-US" sz="1200" dirty="0">
                <a:solidFill>
                  <a:schemeClr val="accent2">
                    <a:lumMod val="75000"/>
                  </a:schemeClr>
                </a:solidFill>
              </a:rPr>
              <a:t> (2004)</a:t>
            </a:r>
            <a:endParaRPr lang="en-US" sz="1500" dirty="0"/>
          </a:p>
          <a:p>
            <a:r>
              <a:rPr lang="en-US" sz="1500" u="sng" dirty="0"/>
              <a:t>Tertiary desistance </a:t>
            </a:r>
            <a:r>
              <a:rPr lang="en-US" sz="1500" dirty="0"/>
              <a:t>- individual’s pro-social changes are more successful if there are </a:t>
            </a:r>
            <a:r>
              <a:rPr lang="en-US" sz="1500" dirty="0" err="1"/>
              <a:t>recognised</a:t>
            </a:r>
            <a:r>
              <a:rPr lang="en-US" sz="1500" dirty="0"/>
              <a:t> by others </a:t>
            </a:r>
          </a:p>
          <a:p>
            <a:pPr marL="0" indent="0">
              <a:buNone/>
            </a:pPr>
            <a:r>
              <a:rPr lang="en-US" sz="1500" dirty="0"/>
              <a:t>									         </a:t>
            </a:r>
            <a:r>
              <a:rPr lang="en-US" sz="1200" dirty="0">
                <a:solidFill>
                  <a:schemeClr val="accent2">
                    <a:lumMod val="75000"/>
                  </a:schemeClr>
                </a:solidFill>
              </a:rPr>
              <a:t>McNeil (2016) </a:t>
            </a:r>
            <a:endParaRPr lang="en-US" sz="1500" dirty="0"/>
          </a:p>
          <a:p>
            <a:r>
              <a:rPr lang="en-US" sz="1500" u="sng" dirty="0"/>
              <a:t>Act desistance </a:t>
            </a:r>
            <a:r>
              <a:rPr lang="en-US" sz="1500" dirty="0"/>
              <a:t>- periods of non-offending </a:t>
            </a:r>
          </a:p>
          <a:p>
            <a:r>
              <a:rPr lang="en-US" sz="1500" u="sng" dirty="0"/>
              <a:t>Identity desistance </a:t>
            </a:r>
            <a:r>
              <a:rPr lang="en-US" sz="1500" dirty="0"/>
              <a:t>- </a:t>
            </a:r>
            <a:r>
              <a:rPr lang="en-US" sz="1500" dirty="0" err="1"/>
              <a:t>internalisation</a:t>
            </a:r>
            <a:r>
              <a:rPr lang="en-US" sz="1500" dirty="0"/>
              <a:t> of a non-offending identity</a:t>
            </a:r>
          </a:p>
          <a:p>
            <a:r>
              <a:rPr lang="en-US" sz="1500" u="sng" dirty="0"/>
              <a:t>Relational desistance </a:t>
            </a:r>
            <a:r>
              <a:rPr lang="en-US" sz="1500" dirty="0"/>
              <a:t>- acknowledgement of change through others</a:t>
            </a:r>
          </a:p>
          <a:p>
            <a:pPr marL="0" indent="0">
              <a:buNone/>
            </a:pPr>
            <a:r>
              <a:rPr lang="en-US" sz="1500" dirty="0"/>
              <a:t>                                                                                  </a:t>
            </a:r>
            <a:r>
              <a:rPr lang="en-US" sz="1200" dirty="0">
                <a:solidFill>
                  <a:schemeClr val="accent2">
                    <a:lumMod val="75000"/>
                  </a:schemeClr>
                </a:solidFill>
              </a:rPr>
              <a:t>Nugent and Schinkel (2016) </a:t>
            </a:r>
            <a:endParaRPr lang="en-US" sz="1500" dirty="0">
              <a:solidFill>
                <a:schemeClr val="accent2">
                  <a:lumMod val="75000"/>
                </a:schemeClr>
              </a:solidFill>
            </a:endParaRPr>
          </a:p>
          <a:p>
            <a:endParaRPr lang="en-GB" sz="1500" dirty="0"/>
          </a:p>
        </p:txBody>
      </p:sp>
      <p:sp>
        <p:nvSpPr>
          <p:cNvPr id="27"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29"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cxnSp>
        <p:nvCxnSpPr>
          <p:cNvPr id="36" name="Connector: Elbow 35">
            <a:extLst>
              <a:ext uri="{FF2B5EF4-FFF2-40B4-BE49-F238E27FC236}">
                <a16:creationId xmlns:a16="http://schemas.microsoft.com/office/drawing/2014/main" id="{B02BCDE6-7BE0-3CD7-A8B8-B658C0626989}"/>
              </a:ext>
            </a:extLst>
          </p:cNvPr>
          <p:cNvCxnSpPr>
            <a:cxnSpLocks/>
          </p:cNvCxnSpPr>
          <p:nvPr/>
        </p:nvCxnSpPr>
        <p:spPr>
          <a:xfrm rot="5400000">
            <a:off x="-181040" y="3419543"/>
            <a:ext cx="1676398" cy="293237"/>
          </a:xfrm>
          <a:prstGeom prst="bentConnector3">
            <a:avLst>
              <a:gd name="adj1" fmla="val 455"/>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0C34E1-7636-C837-2908-C2C3B7F2DAB7}"/>
              </a:ext>
            </a:extLst>
          </p:cNvPr>
          <p:cNvCxnSpPr/>
          <p:nvPr/>
        </p:nvCxnSpPr>
        <p:spPr>
          <a:xfrm>
            <a:off x="508000" y="4406900"/>
            <a:ext cx="33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Connector: Elbow 44">
            <a:extLst>
              <a:ext uri="{FF2B5EF4-FFF2-40B4-BE49-F238E27FC236}">
                <a16:creationId xmlns:a16="http://schemas.microsoft.com/office/drawing/2014/main" id="{515DB686-9DCA-3294-12E3-754DE7E2CC74}"/>
              </a:ext>
            </a:extLst>
          </p:cNvPr>
          <p:cNvCxnSpPr/>
          <p:nvPr/>
        </p:nvCxnSpPr>
        <p:spPr>
          <a:xfrm rot="5400000">
            <a:off x="-76131" y="3838143"/>
            <a:ext cx="1648189" cy="111625"/>
          </a:xfrm>
          <a:prstGeom prst="bentConnector3">
            <a:avLst>
              <a:gd name="adj1" fmla="val -85"/>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DE87137F-89A0-E999-887E-6583983AA7C7}"/>
              </a:ext>
            </a:extLst>
          </p:cNvPr>
          <p:cNvCxnSpPr/>
          <p:nvPr/>
        </p:nvCxnSpPr>
        <p:spPr>
          <a:xfrm>
            <a:off x="695323" y="4719638"/>
            <a:ext cx="1238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Connector: Elbow 55">
            <a:extLst>
              <a:ext uri="{FF2B5EF4-FFF2-40B4-BE49-F238E27FC236}">
                <a16:creationId xmlns:a16="http://schemas.microsoft.com/office/drawing/2014/main" id="{CD097E58-064F-807D-1468-CDADB52A0469}"/>
              </a:ext>
            </a:extLst>
          </p:cNvPr>
          <p:cNvCxnSpPr/>
          <p:nvPr/>
        </p:nvCxnSpPr>
        <p:spPr>
          <a:xfrm rot="5400000">
            <a:off x="-67461" y="4178067"/>
            <a:ext cx="1359016" cy="452306"/>
          </a:xfrm>
          <a:prstGeom prst="bentConnector3">
            <a:avLst>
              <a:gd name="adj1" fmla="val 0"/>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8447B4DE-336A-ABDD-26E7-D24A56F983BF}"/>
              </a:ext>
            </a:extLst>
          </p:cNvPr>
          <p:cNvCxnSpPr/>
          <p:nvPr/>
        </p:nvCxnSpPr>
        <p:spPr>
          <a:xfrm>
            <a:off x="403860" y="5097780"/>
            <a:ext cx="39991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8422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7EE0A6B3-EB7E-45AA-ADB6-138489E0CD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a:extLst>
              <a:ext uri="{FF2B5EF4-FFF2-40B4-BE49-F238E27FC236}">
                <a16:creationId xmlns:a16="http://schemas.microsoft.com/office/drawing/2014/main" id="{0C0EA1AB-DC8C-4976-9474-9313A673D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sp>
        <p:nvSpPr>
          <p:cNvPr id="2" name="Title 1">
            <a:extLst>
              <a:ext uri="{FF2B5EF4-FFF2-40B4-BE49-F238E27FC236}">
                <a16:creationId xmlns:a16="http://schemas.microsoft.com/office/drawing/2014/main" id="{228EEE94-66CD-3F72-958C-A81C04C1085B}"/>
              </a:ext>
            </a:extLst>
          </p:cNvPr>
          <p:cNvSpPr>
            <a:spLocks noGrp="1"/>
          </p:cNvSpPr>
          <p:nvPr>
            <p:ph type="title"/>
          </p:nvPr>
        </p:nvSpPr>
        <p:spPr>
          <a:xfrm>
            <a:off x="1188069" y="381935"/>
            <a:ext cx="5366040" cy="2344840"/>
          </a:xfrm>
        </p:spPr>
        <p:txBody>
          <a:bodyPr vert="horz" lIns="91440" tIns="45720" rIns="91440" bIns="45720" rtlCol="0" anchor="b">
            <a:normAutofit/>
          </a:bodyPr>
          <a:lstStyle/>
          <a:p>
            <a:r>
              <a:rPr lang="en-US" sz="4500" b="1" i="0" kern="1200" cap="all" baseline="0">
                <a:solidFill>
                  <a:srgbClr val="FFFFFF"/>
                </a:solidFill>
                <a:latin typeface="+mj-lt"/>
                <a:ea typeface="+mj-ea"/>
                <a:cs typeface="+mj-cs"/>
              </a:rPr>
              <a:t>Contemporary developments</a:t>
            </a:r>
          </a:p>
        </p:txBody>
      </p:sp>
      <p:sp>
        <p:nvSpPr>
          <p:cNvPr id="4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rgbClr val="FFFFFF"/>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4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rgbClr val="FFFFFF"/>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4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rgbClr val="FFFFFF"/>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cxnSp>
        <p:nvCxnSpPr>
          <p:cNvPr id="48"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CBF3396-D591-D472-471A-9538C15BC71F}"/>
              </a:ext>
            </a:extLst>
          </p:cNvPr>
          <p:cNvSpPr txBox="1"/>
          <p:nvPr/>
        </p:nvSpPr>
        <p:spPr>
          <a:xfrm>
            <a:off x="1188069" y="3175552"/>
            <a:ext cx="4907931" cy="2809114"/>
          </a:xfrm>
          <a:prstGeom prst="rect">
            <a:avLst/>
          </a:prstGeom>
        </p:spPr>
        <p:txBody>
          <a:bodyPr vert="horz" lIns="91440" tIns="45720" rIns="91440" bIns="45720" rtlCol="0" anchor="t">
            <a:normAutofit/>
          </a:bodyPr>
          <a:lstStyle/>
          <a:p>
            <a:pPr marL="114300" marR="0" lvl="0" indent="-228600" fontAlgn="base">
              <a:lnSpc>
                <a:spcPct val="90000"/>
              </a:lnSpc>
              <a:spcBef>
                <a:spcPts val="0"/>
              </a:spcBef>
              <a:spcAft>
                <a:spcPts val="1200"/>
              </a:spcAft>
              <a:buClrTx/>
              <a:buSzTx/>
              <a:buFont typeface="Arial" panose="020B0604020202020204" pitchFamily="34" charset="0"/>
              <a:buChar char="•"/>
              <a:tabLst/>
              <a:defRPr/>
            </a:pPr>
            <a:r>
              <a:rPr kumimoji="0" lang="en-US" altLang="en-US" sz="2400" b="1" i="0" strike="noStrike" cap="none" spc="0" normalizeH="0" baseline="0" noProof="0" dirty="0">
                <a:ln>
                  <a:noFill/>
                </a:ln>
                <a:solidFill>
                  <a:srgbClr val="FFFFFF"/>
                </a:solidFill>
                <a:uLnTx/>
                <a:uFillTx/>
              </a:rPr>
              <a:t>Then…</a:t>
            </a:r>
          </a:p>
          <a:p>
            <a:pPr marL="285750" indent="-228600">
              <a:lnSpc>
                <a:spcPct val="90000"/>
              </a:lnSpc>
              <a:buFont typeface="Arial" panose="020B0604020202020204" pitchFamily="34" charset="0"/>
              <a:buChar char="•"/>
            </a:pPr>
            <a:r>
              <a:rPr lang="en-US" sz="2400" dirty="0"/>
              <a:t>Emergence in 1990’s </a:t>
            </a:r>
          </a:p>
          <a:p>
            <a:pPr marL="285750" indent="-228600">
              <a:lnSpc>
                <a:spcPct val="90000"/>
              </a:lnSpc>
              <a:buFont typeface="Arial" panose="020B0604020202020204" pitchFamily="34" charset="0"/>
              <a:buChar char="•"/>
            </a:pPr>
            <a:r>
              <a:rPr lang="en-US" sz="2400" dirty="0"/>
              <a:t>Individuals ‘drift’ </a:t>
            </a:r>
          </a:p>
          <a:p>
            <a:pPr marL="285750" indent="-228600">
              <a:lnSpc>
                <a:spcPct val="90000"/>
              </a:lnSpc>
              <a:buFont typeface="Arial" panose="020B0604020202020204" pitchFamily="34" charset="0"/>
              <a:buChar char="•"/>
            </a:pPr>
            <a:r>
              <a:rPr lang="en-US" sz="2400" dirty="0"/>
              <a:t>Portrayal as a journey/process</a:t>
            </a:r>
          </a:p>
        </p:txBody>
      </p:sp>
      <p:sp>
        <p:nvSpPr>
          <p:cNvPr id="11" name="TextBox 10">
            <a:extLst>
              <a:ext uri="{FF2B5EF4-FFF2-40B4-BE49-F238E27FC236}">
                <a16:creationId xmlns:a16="http://schemas.microsoft.com/office/drawing/2014/main" id="{2E865846-7409-E26D-CE1E-1502A42AB184}"/>
              </a:ext>
            </a:extLst>
          </p:cNvPr>
          <p:cNvSpPr txBox="1"/>
          <p:nvPr/>
        </p:nvSpPr>
        <p:spPr>
          <a:xfrm>
            <a:off x="6397530" y="3175552"/>
            <a:ext cx="5170847" cy="2243691"/>
          </a:xfrm>
          <a:prstGeom prst="rect">
            <a:avLst/>
          </a:prstGeom>
          <a:noFill/>
        </p:spPr>
        <p:txBody>
          <a:bodyPr wrap="square">
            <a:spAutoFit/>
          </a:bodyPr>
          <a:lstStyle/>
          <a:p>
            <a:pPr marL="114300" marR="0" lvl="0" indent="0" algn="ctr" eaLnBrk="1" fontAlgn="base" hangingPunct="1">
              <a:lnSpc>
                <a:spcPct val="90000"/>
              </a:lnSpc>
              <a:spcBef>
                <a:spcPts val="0"/>
              </a:spcBef>
              <a:spcAft>
                <a:spcPts val="1200"/>
              </a:spcAft>
              <a:buClrTx/>
              <a:buSzTx/>
              <a:buNone/>
              <a:tabLst/>
              <a:defRPr/>
            </a:pPr>
            <a:r>
              <a:rPr kumimoji="0" lang="en-US" altLang="en-US" sz="2200" b="1" i="0" strike="noStrike" cap="none" spc="0" normalizeH="0" baseline="0" noProof="0" dirty="0">
                <a:ln>
                  <a:noFill/>
                </a:ln>
                <a:solidFill>
                  <a:schemeClr val="bg1"/>
                </a:solidFill>
                <a:uLnTx/>
                <a:uFillTx/>
                <a:ea typeface="+mn-ea"/>
              </a:rPr>
              <a:t>&amp; Now…</a:t>
            </a:r>
          </a:p>
          <a:p>
            <a:pPr marL="285750" indent="-285750">
              <a:buFont typeface="Arial" panose="020B0604020202020204" pitchFamily="34" charset="0"/>
              <a:buChar char="•"/>
            </a:pPr>
            <a:r>
              <a:rPr lang="en-GB" sz="2200" dirty="0">
                <a:solidFill>
                  <a:schemeClr val="tx1"/>
                </a:solidFill>
              </a:rPr>
              <a:t>Focus shifted to the outcome not the journey</a:t>
            </a:r>
          </a:p>
          <a:p>
            <a:pPr marL="285750" indent="-285750">
              <a:buFont typeface="Arial" panose="020B0604020202020204" pitchFamily="34" charset="0"/>
              <a:buChar char="•"/>
            </a:pPr>
            <a:r>
              <a:rPr lang="en-GB" sz="2200" dirty="0">
                <a:solidFill>
                  <a:schemeClr val="tx1"/>
                </a:solidFill>
              </a:rPr>
              <a:t>Emancipatory movement </a:t>
            </a:r>
          </a:p>
          <a:p>
            <a:pPr marL="285750" indent="-285750">
              <a:buFont typeface="Arial" panose="020B0604020202020204" pitchFamily="34" charset="0"/>
              <a:buChar char="•"/>
            </a:pPr>
            <a:r>
              <a:rPr lang="en-GB" sz="2200" dirty="0">
                <a:solidFill>
                  <a:schemeClr val="tx1"/>
                </a:solidFill>
              </a:rPr>
              <a:t>Social rights movement (</a:t>
            </a:r>
            <a:r>
              <a:rPr lang="en-GB" sz="2200" dirty="0" err="1">
                <a:solidFill>
                  <a:schemeClr val="tx1"/>
                </a:solidFill>
              </a:rPr>
              <a:t>Maruna</a:t>
            </a:r>
            <a:r>
              <a:rPr lang="en-GB" sz="2200" dirty="0">
                <a:solidFill>
                  <a:schemeClr val="tx1"/>
                </a:solidFill>
              </a:rPr>
              <a:t>, 2017)</a:t>
            </a:r>
          </a:p>
        </p:txBody>
      </p:sp>
    </p:spTree>
    <p:extLst>
      <p:ext uri="{BB962C8B-B14F-4D97-AF65-F5344CB8AC3E}">
        <p14:creationId xmlns:p14="http://schemas.microsoft.com/office/powerpoint/2010/main" val="189942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383F4F3A-DF89-453C-A499-8C259F6A2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5A09F00E-D4AD-8B04-204B-89647DC2F3C7}"/>
              </a:ext>
            </a:extLst>
          </p:cNvPr>
          <p:cNvSpPr>
            <a:spLocks noGrp="1"/>
          </p:cNvSpPr>
          <p:nvPr>
            <p:ph type="title"/>
          </p:nvPr>
        </p:nvSpPr>
        <p:spPr>
          <a:xfrm>
            <a:off x="479394" y="1062487"/>
            <a:ext cx="3939688" cy="5583126"/>
          </a:xfrm>
        </p:spPr>
        <p:txBody>
          <a:bodyPr vert="horz" lIns="91440" tIns="45720" rIns="91440" bIns="45720" rtlCol="0" anchor="ctr">
            <a:normAutofit/>
          </a:bodyPr>
          <a:lstStyle/>
          <a:p>
            <a:pPr algn="r"/>
            <a:r>
              <a:rPr lang="en-US" sz="5600" kern="1200" dirty="0">
                <a:solidFill>
                  <a:schemeClr val="bg1"/>
                </a:solidFill>
                <a:latin typeface="+mj-lt"/>
                <a:ea typeface="+mj-ea"/>
                <a:cs typeface="+mj-cs"/>
              </a:rPr>
              <a:t>Factors impacting upon desistance</a:t>
            </a:r>
          </a:p>
        </p:txBody>
      </p:sp>
      <p:sp>
        <p:nvSpPr>
          <p:cNvPr id="29"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69603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31"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925332"/>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cxnSp>
        <p:nvCxnSpPr>
          <p:cNvPr id="33" name="Straight Connector 32">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solidFill>
              <a:schemeClr val="lt1">
                <a:hueOff val="0"/>
                <a:satOff val="0"/>
                <a:lumOff val="0"/>
              </a:schemeClr>
            </a:solidFill>
            <a:bevel/>
          </a:ln>
        </p:spPr>
        <p:style>
          <a:lnRef idx="1">
            <a:schemeClr val="accent1"/>
          </a:lnRef>
          <a:fillRef idx="0">
            <a:schemeClr val="accent1"/>
          </a:fillRef>
          <a:effectRef idx="0">
            <a:schemeClr val="accent1"/>
          </a:effectRef>
          <a:fontRef idx="minor">
            <a:schemeClr val="tx1"/>
          </a:fontRef>
        </p:style>
      </p:cxnSp>
      <p:sp>
        <p:nvSpPr>
          <p:cNvPr id="35"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44047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41" name="TextBox 3">
            <a:extLst>
              <a:ext uri="{FF2B5EF4-FFF2-40B4-BE49-F238E27FC236}">
                <a16:creationId xmlns:a16="http://schemas.microsoft.com/office/drawing/2014/main" id="{F566DFD1-100D-CB56-94B0-B94B68FC0E80}"/>
              </a:ext>
            </a:extLst>
          </p:cNvPr>
          <p:cNvGraphicFramePr/>
          <p:nvPr>
            <p:extLst>
              <p:ext uri="{D42A27DB-BD31-4B8C-83A1-F6EECF244321}">
                <p14:modId xmlns:p14="http://schemas.microsoft.com/office/powerpoint/2010/main" val="1920316686"/>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0089463"/>
      </p:ext>
    </p:extLst>
  </p:cSld>
  <p:clrMapOvr>
    <a:masterClrMapping/>
  </p:clrMapOvr>
</p:sld>
</file>

<file path=ppt/theme/theme1.xml><?xml version="1.0" encoding="utf-8"?>
<a:theme xmlns:a="http://schemas.openxmlformats.org/drawingml/2006/main" name="GradientVTI">
  <a:themeElements>
    <a:clrScheme name="Office">
      <a:dk1>
        <a:srgbClr val="000000"/>
      </a:dk1>
      <a:lt1>
        <a:srgbClr val="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TotalTime>
  <Words>2130</Words>
  <Application>Microsoft Office PowerPoint</Application>
  <PresentationFormat>Widescreen</PresentationFormat>
  <Paragraphs>227</Paragraphs>
  <Slides>35</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Symbol</vt:lpstr>
      <vt:lpstr>Univers</vt:lpstr>
      <vt:lpstr>GradientVTI</vt:lpstr>
      <vt:lpstr>Desistance and Probation Practice</vt:lpstr>
      <vt:lpstr>Question?</vt:lpstr>
      <vt:lpstr>Overview</vt:lpstr>
      <vt:lpstr>Why is desistance important? </vt:lpstr>
      <vt:lpstr>What is commonly known? (deductions from grey literature)</vt:lpstr>
      <vt:lpstr>Definitions</vt:lpstr>
      <vt:lpstr>Desistance - differentiations</vt:lpstr>
      <vt:lpstr>Contemporary developments</vt:lpstr>
      <vt:lpstr>Factors impacting upon desistance</vt:lpstr>
      <vt:lpstr>PowerPoint Presentation</vt:lpstr>
      <vt:lpstr>“ Our stakeholder engagement found strong consensus that inadequate stable accommodation was the greatest barrier to desistance, given that an address is key to accessing services including healthcare and employment.”  Northern Ireland Audit Office (2023)</vt:lpstr>
      <vt:lpstr>Year one: An Exploration of the Relationship Between  Probation Supervision and Desistance:  A Systematic Narrative Review</vt:lpstr>
      <vt:lpstr>Methodology</vt:lpstr>
      <vt:lpstr>4 Key findings</vt:lpstr>
      <vt:lpstr>Identity </vt:lpstr>
      <vt:lpstr>Relationships “Good Cop, bad Cop” </vt:lpstr>
      <vt:lpstr>Risk</vt:lpstr>
      <vt:lpstr>Effectiveness (Does probation supervision work?)</vt:lpstr>
      <vt:lpstr>Year two “Patience, Persistence, and Proportionality”: Probation Officer’s Perspectives of Desistance in Practice </vt:lpstr>
      <vt:lpstr>Research Rationale </vt:lpstr>
      <vt:lpstr>Methodology</vt:lpstr>
      <vt:lpstr>Findings</vt:lpstr>
      <vt:lpstr>Supervisory relationships</vt:lpstr>
      <vt:lpstr>Individual’s motivation to change </vt:lpstr>
      <vt:lpstr>Responsivity to Risk </vt:lpstr>
      <vt:lpstr>Probation services cannot succeed in isolation </vt:lpstr>
      <vt:lpstr>Summary of findings</vt:lpstr>
      <vt:lpstr>Year Three Dissemination of Research </vt:lpstr>
      <vt:lpstr>Endeavors to disseminate research</vt:lpstr>
      <vt:lpstr>Q:</vt:lpstr>
      <vt:lpstr>What’s next for desistance?</vt:lpstr>
      <vt:lpstr>The desistance paradigm</vt:lpstr>
      <vt:lpstr>Desistance and Probation Supervision</vt:lpstr>
      <vt:lpstr>References  </vt:lpstr>
      <vt:lpstr>?</vt:lpstr>
    </vt:vector>
  </TitlesOfParts>
  <Company>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Desistance and Probation Practice</dc:title>
  <dc:creator>Beck, Peter</dc:creator>
  <cp:lastModifiedBy>Beck, Peter</cp:lastModifiedBy>
  <cp:revision>35</cp:revision>
  <dcterms:created xsi:type="dcterms:W3CDTF">2023-06-02T09:43:22Z</dcterms:created>
  <dcterms:modified xsi:type="dcterms:W3CDTF">2023-06-28T08:24:40Z</dcterms:modified>
</cp:coreProperties>
</file>