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3" r:id="rId1"/>
  </p:sldMasterIdLst>
  <p:notesMasterIdLst>
    <p:notesMasterId r:id="rId22"/>
  </p:notesMasterIdLst>
  <p:handoutMasterIdLst>
    <p:handoutMasterId r:id="rId23"/>
  </p:handoutMasterIdLst>
  <p:sldIdLst>
    <p:sldId id="463" r:id="rId2"/>
    <p:sldId id="1463" r:id="rId3"/>
    <p:sldId id="1468" r:id="rId4"/>
    <p:sldId id="1464" r:id="rId5"/>
    <p:sldId id="1471" r:id="rId6"/>
    <p:sldId id="1470" r:id="rId7"/>
    <p:sldId id="1485" r:id="rId8"/>
    <p:sldId id="1476" r:id="rId9"/>
    <p:sldId id="1481" r:id="rId10"/>
    <p:sldId id="1478" r:id="rId11"/>
    <p:sldId id="1475" r:id="rId12"/>
    <p:sldId id="1473" r:id="rId13"/>
    <p:sldId id="1474" r:id="rId14"/>
    <p:sldId id="1472" r:id="rId15"/>
    <p:sldId id="1479" r:id="rId16"/>
    <p:sldId id="1477" r:id="rId17"/>
    <p:sldId id="1433" r:id="rId18"/>
    <p:sldId id="1451" r:id="rId19"/>
    <p:sldId id="847" r:id="rId20"/>
    <p:sldId id="1482" r:id="rId21"/>
  </p:sldIdLst>
  <p:sldSz cx="9144000" cy="6858000" type="screen4x3"/>
  <p:notesSz cx="6705600" cy="97234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3">
          <p15:clr>
            <a:srgbClr val="A4A3A4"/>
          </p15:clr>
        </p15:guide>
        <p15:guide id="2" pos="21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00CC"/>
    <a:srgbClr val="000066"/>
    <a:srgbClr val="9900FF"/>
    <a:srgbClr val="AE5D91"/>
    <a:srgbClr val="F2F2F2"/>
    <a:srgbClr val="CC99FF"/>
    <a:srgbClr val="F8CDD7"/>
    <a:srgbClr val="179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2" autoAdjust="0"/>
    <p:restoredTop sz="85907" autoAdjust="0"/>
  </p:normalViewPr>
  <p:slideViewPr>
    <p:cSldViewPr>
      <p:cViewPr varScale="1">
        <p:scale>
          <a:sx n="74" d="100"/>
          <a:sy n="74" d="100"/>
        </p:scale>
        <p:origin x="122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-1864"/>
    </p:cViewPr>
  </p:sorterViewPr>
  <p:notesViewPr>
    <p:cSldViewPr>
      <p:cViewPr varScale="1">
        <p:scale>
          <a:sx n="61" d="100"/>
          <a:sy n="61" d="100"/>
        </p:scale>
        <p:origin x="2563" y="48"/>
      </p:cViewPr>
      <p:guideLst>
        <p:guide orient="horz" pos="3063"/>
        <p:guide pos="21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34213" y="9322366"/>
            <a:ext cx="410368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/>
            <a:fld id="{D073DBEB-CF21-4001-AE98-92FE9A1F51D8}" type="slidenum">
              <a:rPr lang="en-GB" sz="1400">
                <a:latin typeface="Book Antiqua" pitchFamily="18" charset="0"/>
              </a:rPr>
              <a:pPr algn="r" eaLnBrk="0" hangingPunct="0"/>
              <a:t>‹#›</a:t>
            </a:fld>
            <a:endParaRPr lang="en-GB" sz="140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80" y="197892"/>
            <a:ext cx="841291" cy="83079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F2684C-65C1-4514-BBFF-A7E2544742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56456" y="9038183"/>
            <a:ext cx="485378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Caryl Sibbett, Kairos Consultancy 2023</a:t>
            </a:r>
            <a:endParaRPr lang="en-GB" dirty="0">
              <a:solidFill>
                <a:srgbClr val="CC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349ADFA-9A2B-4573-8247-3484D6F6F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1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9178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4402" y="4618000"/>
            <a:ext cx="4916798" cy="43758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notes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1088" y="849313"/>
            <a:ext cx="4543425" cy="3406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234213" y="9322366"/>
            <a:ext cx="410368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/>
            <a:fld id="{FB8342A1-BD24-4109-B50C-C2C39F9E0CDC}" type="slidenum">
              <a:rPr lang="en-GB" sz="1400">
                <a:latin typeface="Book Antiqua" pitchFamily="18" charset="0"/>
              </a:rPr>
              <a:pPr algn="r" eaLnBrk="0" hangingPunct="0"/>
              <a:t>‹#›</a:t>
            </a:fld>
            <a:endParaRPr lang="en-GB" sz="1400">
              <a:latin typeface="Book Antiqu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 t="7386" r="16079" b="54283"/>
          <a:stretch/>
        </p:blipFill>
        <p:spPr bwMode="auto">
          <a:xfrm>
            <a:off x="163165" y="161861"/>
            <a:ext cx="925420" cy="91387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8DA29-4FBE-4920-AE02-03ED3F567D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56245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CC0066"/>
                </a:solidFill>
              </a:defRPr>
            </a:lvl1pPr>
          </a:lstStyle>
          <a:p>
            <a:r>
              <a:rPr lang="pt-BR"/>
              <a:t>Dr Caryl Sibbett, Kairos Consultancy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14429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1745483080248914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sites/default/files/d7/priv/sma14-4884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merald.com/insight/content/doi/10.1108/MHRJ-01-2015-0006/full/html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samhsa.gov/sites/default/files/d7/priv/sma14-4884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merald.com/insight/content/doi/10.1108/MHRJ-01-2015-0006/full/html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1.05 LUNCH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1.45 Trauma Informed Art Therapy delivered by Dr Caryl Sibbett &amp; Eileen McCourt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2.20 Long Service Awards</a:t>
            </a:r>
          </a:p>
          <a:p>
            <a:endParaRPr lang="en-GB" sz="1200" dirty="0">
              <a:solidFill>
                <a:srgbClr val="FFA3DE"/>
              </a:solidFill>
              <a:latin typeface="Calibri" panose="020F0502020204030204" pitchFamily="34" charset="0"/>
            </a:endParaRPr>
          </a:p>
          <a:p>
            <a:pPr algn="l"/>
            <a:r>
              <a:rPr lang="en-GB" sz="1200" b="0" i="0" dirty="0">
                <a:solidFill>
                  <a:srgbClr val="FFA3DE"/>
                </a:solidFill>
                <a:effectLst/>
                <a:latin typeface="Calibri" panose="020F0502020204030204" pitchFamily="34" charset="0"/>
              </a:rPr>
              <a:t>we intend to present on the nature of trauma informed art therapy, </a:t>
            </a:r>
          </a:p>
          <a:p>
            <a:pPr algn="l"/>
            <a:r>
              <a:rPr lang="en-GB" sz="1200" b="0" i="0" dirty="0">
                <a:solidFill>
                  <a:srgbClr val="FFA3DE"/>
                </a:solidFill>
                <a:effectLst/>
                <a:latin typeface="Calibri" panose="020F0502020204030204" pitchFamily="34" charset="0"/>
              </a:rPr>
              <a:t>why and how it can contribute to the management of risk and </a:t>
            </a:r>
          </a:p>
          <a:p>
            <a:pPr algn="l"/>
            <a:r>
              <a:rPr lang="en-GB" sz="1200" b="0" i="0" dirty="0">
                <a:solidFill>
                  <a:srgbClr val="FFA3DE"/>
                </a:solidFill>
                <a:effectLst/>
                <a:latin typeface="Calibri" panose="020F0502020204030204" pitchFamily="34" charset="0"/>
              </a:rPr>
              <a:t>how it is aligned with other trauma informed approaches (some of which will be communicated by previous presenters).</a:t>
            </a:r>
          </a:p>
          <a:p>
            <a:pPr algn="l"/>
            <a:r>
              <a:rPr lang="en-GB" sz="1200" b="0" i="0" dirty="0">
                <a:solidFill>
                  <a:srgbClr val="FFA3DE"/>
                </a:solidFill>
                <a:effectLst/>
                <a:latin typeface="Calibri" panose="020F0502020204030204" pitchFamily="34" charset="0"/>
              </a:rPr>
              <a:t>We will show some images (indicating that this is with consent) and I will speak about my experience of providing an art therapy service in PBNI - Caryl also has extensive experience in providing art therapy in the Criminal Justice system.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850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CONFIDENTIAL – not for copying or circulation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Dr Caryl Sibbett, Kairos Consultancy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677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CONFIDENTIAL – not for copying or circulation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Dr Caryl Sibbett, Kairos Consultancy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619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6638" y="852488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https://www.professionalstandards.org.uk/what-we-do/our-work-with-regulators</a:t>
            </a:r>
          </a:p>
          <a:p>
            <a:pPr eaLnBrk="1" hangingPunct="1"/>
            <a:r>
              <a:rPr lang="en-GB" dirty="0"/>
              <a:t>https://www.professionalstandards.org.uk/what-we-do/accredited-registers</a:t>
            </a:r>
          </a:p>
        </p:txBody>
      </p:sp>
    </p:spTree>
    <p:extLst>
      <p:ext uri="{BB962C8B-B14F-4D97-AF65-F5344CB8AC3E}">
        <p14:creationId xmlns:p14="http://schemas.microsoft.com/office/powerpoint/2010/main" val="99720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6638" y="852488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https://baat.org/</a:t>
            </a:r>
          </a:p>
        </p:txBody>
      </p:sp>
    </p:spTree>
    <p:extLst>
      <p:ext uri="{BB962C8B-B14F-4D97-AF65-F5344CB8AC3E}">
        <p14:creationId xmlns:p14="http://schemas.microsoft.com/office/powerpoint/2010/main" val="2200395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6638" y="852488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BAAT (2019)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Code of Ethics and Principles of Professional Practice for Art Therapists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. London: British Association of Art Therapists.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kern="1200" dirty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HCPC (2023) </a:t>
            </a:r>
            <a:r>
              <a:rPr lang="en-GB" altLang="en-US" sz="1200" i="1" kern="1200" dirty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Standards of Proficiency – Arts</a:t>
            </a:r>
            <a:r>
              <a:rPr lang="en-GB" altLang="en-US" sz="1200" i="1" kern="1200" baseline="0" dirty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Therapists</a:t>
            </a:r>
            <a:r>
              <a:rPr lang="en-GB" altLang="en-US" sz="1200" kern="1200" dirty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. London: HCPC. From September 2023.</a:t>
            </a:r>
            <a:endParaRPr lang="en-GB" altLang="en-US" dirty="0"/>
          </a:p>
          <a:p>
            <a:r>
              <a:rPr lang="en-GB" altLang="en-US" sz="1200" kern="1200" dirty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HCPC (2013) </a:t>
            </a:r>
            <a:r>
              <a:rPr lang="en-GB" altLang="en-US" sz="1200" i="1" kern="1200" dirty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Standards of Proficiency – Arts</a:t>
            </a:r>
            <a:r>
              <a:rPr lang="en-GB" altLang="en-US" sz="1200" i="1" kern="1200" baseline="0" dirty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 Therapists</a:t>
            </a:r>
            <a:r>
              <a:rPr lang="en-GB" altLang="en-US" sz="1200" kern="1200" dirty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. London: HCPC.</a:t>
            </a:r>
            <a:endParaRPr lang="en-GB" alt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kern="1200" dirty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HCPC (2016) </a:t>
            </a:r>
            <a:r>
              <a:rPr lang="en-GB" altLang="en-US" sz="1200" i="1" kern="1200" dirty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Standards of conduct, performance and ethics</a:t>
            </a:r>
            <a:r>
              <a:rPr lang="en-GB" altLang="en-US" sz="1200" kern="1200" dirty="0">
                <a:solidFill>
                  <a:schemeClr val="tx1"/>
                </a:solidFill>
                <a:effectLst/>
                <a:latin typeface="Helvetica" charset="0"/>
                <a:ea typeface="+mn-ea"/>
                <a:cs typeface="+mn-cs"/>
              </a:rPr>
              <a:t>. London: HCPC.</a:t>
            </a:r>
            <a:endParaRPr lang="en-GB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Springham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, N. (2008) Through the eyes of the law: What is it about art that can harm people? International Journal of Art Therapy, Formerly Inscape, Volume 13,  Issue 2.</a:t>
            </a:r>
            <a:r>
              <a:rPr lang="en-GB" sz="1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FF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https://www.tandfonline.com/doi/full/10.1080/17454830802489141</a:t>
            </a:r>
            <a:r>
              <a:rPr lang="en-GB" sz="1200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11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6638" y="852488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BAAT (2023) What is art therapy. https://baat.org/art-therapy/</a:t>
            </a:r>
          </a:p>
          <a:p>
            <a:pPr eaLnBrk="1" hangingPunct="1"/>
            <a:r>
              <a:rPr lang="en-GB" altLang="en-US" dirty="0"/>
              <a:t>Edwards, David (2004) </a:t>
            </a:r>
            <a:r>
              <a:rPr lang="en-GB" altLang="en-US" i="1" dirty="0"/>
              <a:t>Art Therapy</a:t>
            </a:r>
            <a:r>
              <a:rPr lang="en-GB" altLang="en-US" dirty="0"/>
              <a:t>. London: Sage Publications.</a:t>
            </a:r>
          </a:p>
          <a:p>
            <a:pPr eaLnBrk="1" hangingPunct="1"/>
            <a:r>
              <a:rPr lang="en-GB" altLang="en-US" dirty="0"/>
              <a:t>HCPC (2023) Protection of Title. </a:t>
            </a:r>
            <a:r>
              <a:rPr lang="en-GB" altLang="en-US" i="1" dirty="0"/>
              <a:t>HCPC</a:t>
            </a:r>
            <a:r>
              <a:rPr lang="en-GB" altLang="en-US" i="1" baseline="0" dirty="0"/>
              <a:t> website</a:t>
            </a:r>
            <a:r>
              <a:rPr lang="en-GB" altLang="en-US" baseline="0" dirty="0"/>
              <a:t>. http://www.hcpc-uk.org/complaints/protectionoftitle/</a:t>
            </a:r>
            <a:endParaRPr lang="en-GB" altLang="en-US" dirty="0"/>
          </a:p>
          <a:p>
            <a:r>
              <a:rPr lang="en-GB" altLang="en-US" dirty="0"/>
              <a:t>QAA (2004) </a:t>
            </a:r>
            <a:r>
              <a:rPr lang="en-GB" altLang="en-US" i="1" dirty="0"/>
              <a:t>Subject Benchmark Statements: healthcare programmes, Phase 2, Arts therapy</a:t>
            </a:r>
            <a:r>
              <a:rPr lang="en-GB" altLang="en-US" dirty="0"/>
              <a:t>, QAA 059 09/04. Quality Assurance Agency for Higher Education. www.qaa.ac.uk/academicinfrastructure/benchmark/health/ArtsTherapy.pdf</a:t>
            </a:r>
          </a:p>
          <a:p>
            <a:r>
              <a:rPr lang="en-US" altLang="en-US" dirty="0"/>
              <a:t>Engel, George L. (1977) The need for a new medical model: a challenge for biomedicine. </a:t>
            </a:r>
            <a:r>
              <a:rPr lang="en-US" altLang="en-US" i="1" dirty="0"/>
              <a:t>Science</a:t>
            </a:r>
            <a:r>
              <a:rPr lang="en-US" altLang="en-US" dirty="0"/>
              <a:t>, 196(4286):129-136.</a:t>
            </a:r>
          </a:p>
          <a:p>
            <a:r>
              <a:rPr lang="en-GB" altLang="en-US" dirty="0" err="1"/>
              <a:t>Malchiodi</a:t>
            </a:r>
            <a:r>
              <a:rPr lang="en-GB" altLang="en-US" dirty="0"/>
              <a:t>, C.A. (2003) </a:t>
            </a:r>
            <a:r>
              <a:rPr lang="en-GB" altLang="en-US" i="1" dirty="0"/>
              <a:t>Handbook of Art Therapy</a:t>
            </a:r>
            <a:r>
              <a:rPr lang="en-GB" altLang="en-US" dirty="0"/>
              <a:t>. New York, NY: Guilford Press.</a:t>
            </a:r>
          </a:p>
          <a:p>
            <a:r>
              <a:rPr lang="en-GB" altLang="en-US" dirty="0"/>
              <a:t>CSIP/NIMHE, CWP, Royal College of Psychiatrists (2005) Appendix 3 (a) - Summary of the Traditional Expectations and Modern Aspirations and Distinctive Contributions of staff, service users, carers, and the voluntary sector. In: </a:t>
            </a:r>
            <a:r>
              <a:rPr lang="en-GB" altLang="en-US" i="1" dirty="0"/>
              <a:t>New ways of working for psychiatrists.</a:t>
            </a:r>
            <a:r>
              <a:rPr lang="en-GB" altLang="en-US" dirty="0"/>
              <a:t> Royal College of Psychiatrists and National Institute for Mental Health in England. October. London: Department of Health Publications. Accessed 07 Nov. 2006. www.lincoln.ac.uk/ccawi/publications/Appendix3.pdf via www.lincoln.ac.uk/ccawi/NWWPsych.htm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latin typeface="Verdana, Arial, Helvetica, sans-serif"/>
              </a:rPr>
              <a:t>Rieber</a:t>
            </a:r>
            <a:r>
              <a:rPr lang="en-GB" dirty="0">
                <a:latin typeface="Verdana, Arial, Helvetica, sans-serif"/>
              </a:rPr>
              <a:t>, L. P., Smith, L., &amp; Noah, D. (1998) The value of serious play. </a:t>
            </a:r>
            <a:r>
              <a:rPr lang="en-GB" i="1" u="none" dirty="0">
                <a:latin typeface="Verdana, Arial, Helvetica, sans-serif"/>
              </a:rPr>
              <a:t>Educational Technology</a:t>
            </a:r>
            <a:r>
              <a:rPr lang="en-GB" dirty="0">
                <a:latin typeface="Verdana, Arial, Helvetica, sans-serif"/>
              </a:rPr>
              <a:t>, </a:t>
            </a:r>
            <a:r>
              <a:rPr lang="en-GB" u="none" dirty="0">
                <a:latin typeface="Verdana, Arial, Helvetica, sans-serif"/>
              </a:rPr>
              <a:t>38(6</a:t>
            </a:r>
            <a:r>
              <a:rPr lang="en-GB" dirty="0">
                <a:latin typeface="Verdana, Arial, Helvetica, sans-serif"/>
              </a:rPr>
              <a:t>), 29-37. http://lrieber.coe.uga.edu/valueofplay.html</a:t>
            </a:r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en-GB" alt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Dr Caryl Sibbett,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59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6638" y="852488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https://www.berkshirehealthcare.nhs.uk/media/109514192/art-therapy-psychological-professions.pdf</a:t>
            </a:r>
          </a:p>
          <a:p>
            <a:pPr eaLnBrk="1" hangingPunct="1"/>
            <a:r>
              <a:rPr lang="en-US" altLang="en-US" dirty="0"/>
              <a:t>Edwards, D. (2004) </a:t>
            </a:r>
            <a:r>
              <a:rPr lang="en-US" altLang="en-US" i="1" dirty="0"/>
              <a:t>Art Therapy</a:t>
            </a:r>
            <a:r>
              <a:rPr lang="en-US" altLang="en-US" i="0" dirty="0"/>
              <a:t>. London: SAGE.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i="0" dirty="0" err="1"/>
              <a:t>Schaverien</a:t>
            </a:r>
            <a:r>
              <a:rPr lang="en-US" altLang="en-US" i="0" dirty="0"/>
              <a:t>,</a:t>
            </a:r>
            <a:r>
              <a:rPr lang="en-US" altLang="en-US" i="0" baseline="0" dirty="0"/>
              <a:t> J. (1999) </a:t>
            </a:r>
            <a:r>
              <a:rPr lang="en-US" altLang="en-US" b="0" i="1" baseline="0" dirty="0"/>
              <a:t>The Revealing Image: </a:t>
            </a:r>
            <a:r>
              <a:rPr lang="en-GB" b="0" i="1" dirty="0"/>
              <a:t>Analytical Art Psychotherapy in Theory and Practice. </a:t>
            </a:r>
            <a:r>
              <a:rPr lang="en-GB" b="0" i="0" dirty="0"/>
              <a:t>London: </a:t>
            </a:r>
            <a:r>
              <a:rPr lang="en-GB" dirty="0"/>
              <a:t>Jessica Kingsley Publishers</a:t>
            </a:r>
            <a:r>
              <a:rPr lang="en-GB" b="0" i="0" dirty="0"/>
              <a:t>.</a:t>
            </a:r>
          </a:p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Dr Caryl Sibbett,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93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HCPC (2023) Protection of Title. </a:t>
            </a:r>
            <a:r>
              <a:rPr lang="en-GB" altLang="en-US" i="1" dirty="0"/>
              <a:t>HCPC</a:t>
            </a:r>
            <a:r>
              <a:rPr lang="en-GB" altLang="en-US" i="1" baseline="0" dirty="0"/>
              <a:t> website</a:t>
            </a:r>
            <a:r>
              <a:rPr lang="en-GB" altLang="en-US" baseline="0" dirty="0"/>
              <a:t>. http://www.hcpc-uk.org/complaints/protectionoftitle/</a:t>
            </a:r>
            <a:endParaRPr lang="en-GB" altLang="en-US" dirty="0"/>
          </a:p>
          <a:p>
            <a:pPr eaLnBrk="1" hangingPunct="1"/>
            <a:r>
              <a:rPr lang="en-GB" dirty="0"/>
              <a:t>1998 onwards art therapists came under the CPSM, under the Professions Supplementary to Medicine Act 1960 (the Act).</a:t>
            </a:r>
          </a:p>
          <a:p>
            <a:pPr eaLnBrk="1" hangingPunct="1"/>
            <a:r>
              <a:rPr lang="en-GB" altLang="en-US" dirty="0"/>
              <a:t>Edwards, David (2004) </a:t>
            </a:r>
            <a:r>
              <a:rPr lang="en-GB" altLang="en-US" i="1" dirty="0"/>
              <a:t>Art Therapy</a:t>
            </a:r>
            <a:r>
              <a:rPr lang="en-GB" altLang="en-US" dirty="0"/>
              <a:t>. London: Sage Publications.</a:t>
            </a:r>
          </a:p>
          <a:p>
            <a:pPr eaLnBrk="1" hangingPunct="1"/>
            <a:r>
              <a:rPr lang="en-GB" altLang="en-US" dirty="0"/>
              <a:t>BAAT (2023) What is art therapy. BAAT website.</a:t>
            </a:r>
          </a:p>
          <a:p>
            <a:pPr eaLnBrk="1" hangingPunct="1"/>
            <a:r>
              <a:rPr lang="en-GB" altLang="en-US" dirty="0"/>
              <a:t>QAA (2004) </a:t>
            </a:r>
            <a:r>
              <a:rPr lang="en-GB" altLang="en-US" i="1" dirty="0"/>
              <a:t>Subject Benchmark Statements: healthcare programmes, Phase 2, Arts therapy</a:t>
            </a:r>
            <a:r>
              <a:rPr lang="en-GB" altLang="en-US" dirty="0"/>
              <a:t>, QAA 059 09/04. Quality Assurance Agency for Higher Education. Last accessed 14 July 2007. www.qaa.ac.uk/academicinfrastructure/benchmark/health/ArtsTherapy.pdf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Dr Caryl Sibbett, Kairos Consultancy,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82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26D23051-3F7C-2777-75B4-D9BAB46B1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852488"/>
            <a:ext cx="4554538" cy="3416300"/>
          </a:xfrm>
          <a:ln/>
        </p:spPr>
      </p:sp>
      <p:sp>
        <p:nvSpPr>
          <p:cNvPr id="373763" name="Rectangle 3">
            <a:extLst>
              <a:ext uri="{FF2B5EF4-FFF2-40B4-BE49-F238E27FC236}">
                <a16:creationId xmlns:a16="http://schemas.microsoft.com/office/drawing/2014/main" id="{2DD46D0A-FC3C-4A34-7D2B-70861968D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265" indent="-342265">
              <a:lnSpc>
                <a:spcPct val="107000"/>
              </a:lnSpc>
              <a:spcAft>
                <a:spcPts val="800"/>
              </a:spcAft>
            </a:pPr>
            <a:r>
              <a:rPr lang="en-GB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Felitti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V. J., Anda, R. F., Nordenberg, D., Williamson, D. F., Spitz, A. M., Edwards, V., Loss, M.P. &amp; Marks, J. S. (1998) Relationship of childhood abuse and household dysfunction to many of the leading causes of death in adults: The Adverse Childhood Experiences (ACE) Study. </a:t>
            </a:r>
            <a:r>
              <a:rPr lang="en-GB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American Journal of Preventive Medicine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14(4), 245-258.</a:t>
            </a:r>
          </a:p>
          <a:p>
            <a:pPr marL="342265" indent="-342265">
              <a:lnSpc>
                <a:spcPct val="107000"/>
              </a:lnSpc>
              <a:spcAft>
                <a:spcPts val="800"/>
              </a:spcAft>
            </a:pP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Figley, C. R. (Ed.). (1995) </a:t>
            </a:r>
            <a:r>
              <a:rPr lang="en-GB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Compassion fatigue: Coping with secondary traumatic stress disorder in those who treat the traumatized.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Brunner/Mazel.</a:t>
            </a:r>
          </a:p>
          <a:p>
            <a:pPr marL="342265" indent="-342265"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Fallot, R., and Harris, M. (2006) </a:t>
            </a:r>
            <a:r>
              <a:rPr lang="en-GB" i="1" dirty="0"/>
              <a:t>Trauma-informed services: A self-assessment and planning protocol</a:t>
            </a:r>
            <a:r>
              <a:rPr lang="en-GB" dirty="0"/>
              <a:t>. Washington: Community Connections.</a:t>
            </a:r>
          </a:p>
          <a:p>
            <a:pPr marL="342265" indent="-342265"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Harris, M. and Fallot, R.D. (2001) </a:t>
            </a:r>
            <a:r>
              <a:rPr lang="en-GB" i="1" dirty="0"/>
              <a:t>Using Trauma Theory to Design Service Systems</a:t>
            </a:r>
            <a:r>
              <a:rPr lang="en-GB" dirty="0"/>
              <a:t>. San Francisco: Jossey-Bass.</a:t>
            </a:r>
          </a:p>
          <a:p>
            <a:pPr marL="342265" indent="-342265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SAMHSA (2014)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SAMHSA’s Concept of Trauma and Guidance for a Trauma-Informed Approach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HHS Publication No. (SMA) 14-4884. Rockville, MD: Substance Abuse and Mental Health Services Administration. </a:t>
            </a:r>
            <a:r>
              <a:rPr lang="en-GB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https://store.samhsa.gov/sites/default/files/d7/priv/sma14-4884.pdf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265" indent="-342265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Sweeney, A., Clement, S.,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Filson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 &amp; Kennedy, A. (2016) Trauma-informed mental healthcare in the UK: what is it and how can we further its development?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Health Review Journal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Vol. 21 No. 3, pp. 174-192. </a:t>
            </a:r>
            <a:r>
              <a:rPr lang="en-GB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https://www.emerald.com/insight/content/doi/10.1108/MHRJ-01-2015-0006/full/html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altLang="en-US" dirty="0"/>
              <a:t>https://www.gov.uk/government/publications/working-definition-of-trauma-informed-practice/working-definition-of-trauma-informed-practice</a:t>
            </a:r>
          </a:p>
        </p:txBody>
      </p:sp>
    </p:spTree>
    <p:extLst>
      <p:ext uri="{BB962C8B-B14F-4D97-AF65-F5344CB8AC3E}">
        <p14:creationId xmlns:p14="http://schemas.microsoft.com/office/powerpoint/2010/main" val="108203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6638" y="852488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265" marR="0" lvl="0" indent="-342265" algn="l" defTabSz="9144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Images mostly from https://www.traumainformedcare.chcs.org/what-is-trauma-informed-care/</a:t>
            </a:r>
          </a:p>
          <a:p>
            <a:pPr marL="342265" marR="0" lvl="0" indent="-342265" algn="l" defTabSz="9144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Realisation – Recognise – Respond – Resist re-traumatisation </a:t>
            </a:r>
            <a:r>
              <a:rPr lang="en-GB" sz="8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(SAMHSA, 2014)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265" indent="-342265">
              <a:lnSpc>
                <a:spcPct val="107000"/>
              </a:lnSpc>
              <a:spcAft>
                <a:spcPts val="800"/>
              </a:spcAft>
            </a:pPr>
            <a:r>
              <a:rPr lang="en-GB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Felitti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V. J., Anda, R. F., Nordenberg, D., Williamson, D. F., Spitz, A. M., Edwards, V., Loss, M.P. &amp; Marks, J. S. (1998) Relationship of childhood abuse and household dysfunction to many of the leading causes of death in adults: The Adverse Childhood Experiences (ACE) Study. </a:t>
            </a:r>
            <a:r>
              <a:rPr lang="en-GB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American Journal of Preventive Medicine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14(4), 245-258.</a:t>
            </a:r>
          </a:p>
          <a:p>
            <a:pPr marL="342265" indent="-342265">
              <a:lnSpc>
                <a:spcPct val="107000"/>
              </a:lnSpc>
              <a:spcAft>
                <a:spcPts val="800"/>
              </a:spcAft>
            </a:pP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Figley, C. R. (Ed.). (1995) </a:t>
            </a:r>
            <a:r>
              <a:rPr lang="en-GB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Compassion fatigue: Coping with secondary traumatic stress disorder in those who treat the traumatized.</a:t>
            </a:r>
            <a:r>
              <a:rPr lang="en-GB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Brunner/Mazel.</a:t>
            </a:r>
          </a:p>
          <a:p>
            <a:pPr marL="342265" indent="-342265"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Fallot, R., and Harris, M. (2006) </a:t>
            </a:r>
            <a:r>
              <a:rPr lang="en-GB" i="1" dirty="0"/>
              <a:t>Trauma-informed services: A self-assessment and planning protocol</a:t>
            </a:r>
            <a:r>
              <a:rPr lang="en-GB" dirty="0"/>
              <a:t>. Washington: Community Connections.</a:t>
            </a:r>
          </a:p>
          <a:p>
            <a:pPr marL="342265" indent="-342265">
              <a:lnSpc>
                <a:spcPct val="107000"/>
              </a:lnSpc>
              <a:spcAft>
                <a:spcPts val="800"/>
              </a:spcAft>
            </a:pPr>
            <a:r>
              <a:rPr lang="en-GB" dirty="0"/>
              <a:t>Harris, M. and Fallot, R.D. (2001) </a:t>
            </a:r>
            <a:r>
              <a:rPr lang="en-GB" i="1" dirty="0"/>
              <a:t>Using Trauma Theory to Design Service Systems</a:t>
            </a:r>
            <a:r>
              <a:rPr lang="en-GB" dirty="0"/>
              <a:t>. San Francisco: Jossey-Bass.</a:t>
            </a:r>
          </a:p>
          <a:p>
            <a:pPr marL="342265" indent="-342265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SAMHSA (2014)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SAMHSA’s Concept of Trauma and Guidance for a Trauma-Informed Approach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HHS Publication No. (SMA) 14-4884. Rockville, MD: Substance Abuse and Mental Health Services Administration. </a:t>
            </a:r>
            <a:r>
              <a:rPr lang="en-GB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https://store.samhsa.gov/sites/default/files/d7/priv/sma14-4884.pdf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https://ncsacw.acf.hhs.gov/userfiles/files/SAMHSA_Trauma.pdf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265" indent="-342265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Sweeney, A., Clement, S.,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Filson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B. &amp; Kennedy, A. (2016) Trauma-informed mental healthcare in the UK: what is it and how can we further its development?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Health Review Journal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Vol. 21 No. 3, pp. 174-192. </a:t>
            </a:r>
            <a:r>
              <a:rPr lang="en-GB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https://www.emerald.com/insight/content/doi/10.1108/MHRJ-01-2015-0006/full/html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240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Cordess</a:t>
            </a:r>
            <a:r>
              <a:rPr lang="en-GB" sz="12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Christopher (2007) </a:t>
            </a:r>
            <a:r>
              <a:rPr lang="en-GB" sz="1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&amp; Nurturing a Therapeutic Alliance with Offenders. Chapter 5 in </a:t>
            </a:r>
            <a:r>
              <a:rPr lang="en-GB" sz="1200" b="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McMurran, Mary (Ed.) </a:t>
            </a:r>
            <a:r>
              <a:rPr lang="en-GB" sz="1200" b="0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Motivating </a:t>
            </a:r>
            <a:r>
              <a:rPr lang="en-GB" sz="1200" b="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Offenders to Change. A Guide to Enhancing Engagement in Therapy.</a:t>
            </a:r>
            <a:r>
              <a:rPr lang="en-GB" sz="1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Chichester: John Wiley &amp; Sons Ltd.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Dr Caryl Sibbett, Kairos Consultancy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635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CONFIDENTIAL – not for copying or circulation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Dr Caryl Sibbett, Kairos Consultancy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764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CONFIDENTIAL – not for copying or circulation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Dr Caryl Sibbett, Kairos Consultancy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46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092" y="2852936"/>
            <a:ext cx="8799528" cy="1653405"/>
          </a:xfrm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 lang="en-GB" sz="4800" b="1" baseline="0" noProof="0" dirty="0">
                <a:solidFill>
                  <a:srgbClr val="9933FF"/>
                </a:solidFill>
                <a:effectLst>
                  <a:outerShdw blurRad="50800" dist="38100" dir="2700000" algn="tl" rotWithShape="0">
                    <a:srgbClr val="9933FF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446" y="5234012"/>
            <a:ext cx="8029258" cy="1003300"/>
          </a:xfrm>
          <a:effectLst/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effectLst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4288" y="6540500"/>
            <a:ext cx="3675623" cy="204788"/>
          </a:xfrm>
          <a:prstGeom prst="rect">
            <a:avLst/>
          </a:prstGeom>
        </p:spPr>
        <p:txBody>
          <a:bodyPr/>
          <a:lstStyle>
            <a:lvl1pPr>
              <a:defRPr sz="1100" b="0">
                <a:solidFill>
                  <a:srgbClr val="E229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40500"/>
            <a:ext cx="1905000" cy="204788"/>
          </a:xfrm>
        </p:spPr>
        <p:txBody>
          <a:bodyPr/>
          <a:lstStyle>
            <a:lvl1pPr>
              <a:defRPr sz="1400">
                <a:solidFill>
                  <a:srgbClr val="E229A8"/>
                </a:solidFill>
              </a:defRPr>
            </a:lvl1pPr>
          </a:lstStyle>
          <a:p>
            <a:pPr>
              <a:defRPr/>
            </a:pPr>
            <a:fld id="{781632EC-9A45-40BE-9E2E-9BB3D1D3D79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F7BB102-19B2-ED33-BB82-ABFABA3DCD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3165" y="900526"/>
            <a:ext cx="2203380" cy="165253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ADA4ABA-8510-7618-52C1-A3B8F77F5F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091" r="9415"/>
          <a:stretch/>
        </p:blipFill>
        <p:spPr>
          <a:xfrm>
            <a:off x="3251186" y="332656"/>
            <a:ext cx="2628950" cy="2419476"/>
          </a:xfrm>
          <a:prstGeom prst="round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0400796-51FD-BE5A-0D3F-2A535CE31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17" y="309015"/>
            <a:ext cx="1122245" cy="11525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Picture 4" descr="A picture containing pie chart&#10;&#10;Description automatically generated">
            <a:extLst>
              <a:ext uri="{FF2B5EF4-FFF2-40B4-BE49-F238E27FC236}">
                <a16:creationId xmlns:a16="http://schemas.microsoft.com/office/drawing/2014/main" id="{E6C396BB-FBB7-802E-2CD4-76FE2CC726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9" y="1645219"/>
            <a:ext cx="1899566" cy="919685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E0DAF54-FF8E-1756-0156-978ED5B162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0782" y="1620260"/>
            <a:ext cx="2062854" cy="9012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3B8689-B448-5D5C-EB4A-BBE4828C6612}"/>
              </a:ext>
            </a:extLst>
          </p:cNvPr>
          <p:cNvGrpSpPr/>
          <p:nvPr/>
        </p:nvGrpSpPr>
        <p:grpSpPr>
          <a:xfrm>
            <a:off x="6779350" y="537495"/>
            <a:ext cx="1452699" cy="695615"/>
            <a:chOff x="323527" y="2688257"/>
            <a:chExt cx="2126895" cy="925865"/>
          </a:xfrm>
        </p:grpSpPr>
        <p:pic>
          <p:nvPicPr>
            <p:cNvPr id="11" name="Picture 10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4E9F0C07-98CA-381D-030D-1A8AC12E29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527" y="2894042"/>
              <a:ext cx="2126895" cy="720080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381F959F-1DE0-D2A5-9996-FA6FE0DFB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795" y="2688257"/>
              <a:ext cx="1571875" cy="249244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18165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Dr Caryl Sibbett, Kairos Consultancy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B1172-2A06-4C6C-B5FE-D4382239F15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12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333375"/>
            <a:ext cx="2065338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363" y="333375"/>
            <a:ext cx="6043612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Dr Caryl Sibbett, Kairos Consultancy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79FA-8B0C-429C-BCA2-7F07C7D7DA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0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7272338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7363" y="1628775"/>
            <a:ext cx="4054475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628775"/>
            <a:ext cx="4054475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524625"/>
            <a:ext cx="2895600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Dr Caryl Sibbett, Kairos Consultancy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524625"/>
            <a:ext cx="1905000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F43A-001C-4C81-A547-379A25D3932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14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229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549133" cy="4752405"/>
          </a:xfrm>
        </p:spPr>
        <p:txBody>
          <a:bodyPr/>
          <a:lstStyle>
            <a:lvl1pPr>
              <a:buClr>
                <a:srgbClr val="E229A8"/>
              </a:buClr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E229A8"/>
              </a:buClr>
              <a:defRPr lang="en-US" sz="24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529426"/>
            <a:ext cx="2664296" cy="180975"/>
          </a:xfrm>
          <a:prstGeom prst="rect">
            <a:avLst/>
          </a:prstGeom>
        </p:spPr>
        <p:txBody>
          <a:bodyPr/>
          <a:lstStyle>
            <a:lvl1pPr>
              <a:defRPr sz="1050" b="0">
                <a:solidFill>
                  <a:srgbClr val="E229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472" y="6529426"/>
            <a:ext cx="1905000" cy="180975"/>
          </a:xfrm>
        </p:spPr>
        <p:txBody>
          <a:bodyPr/>
          <a:lstStyle>
            <a:lvl1pPr>
              <a:defRPr>
                <a:solidFill>
                  <a:srgbClr val="E229A8"/>
                </a:solidFill>
              </a:defRPr>
            </a:lvl1pPr>
          </a:lstStyle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89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Dr Caryl Sibbett, Kairos Consultancy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A2D6-0ACC-4809-87E4-D08736DC1AC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2AEEE-291B-B6D4-9751-4C5721C0DC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51414"/>
            <a:ext cx="1405378" cy="1405378"/>
          </a:xfrm>
          <a:prstGeom prst="ellipse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6732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628775"/>
            <a:ext cx="405447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628775"/>
            <a:ext cx="4054475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Dr Caryl Sibbett, Kairos Consultancy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FEC9-BDC2-4D46-9C7E-694C5A9661E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1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Dr Caryl Sibbett, Kairos Consultancy 2023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FFB2-55DE-445E-AB7A-C07633DE307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05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Dr Caryl Sibbett, Kairos Consultancy 2023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2A97-582A-4879-A2ED-A2103B6C68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24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Dr Caryl Sibbett, Kairos Consultancy 2023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933E-B8A8-4DAE-931E-37398E6CCA1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36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Dr Caryl Sibbett, Kairos Consultancy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DF05-7C8D-4CF3-A225-A1713EF4D30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98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Dr Caryl Sibbett, Kairos Consultancy 2023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0F57-D498-4547-9FE4-55711E5EF3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4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EFD8FE5-5F2A-FCA2-3F32-37C9666A85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5406" t="17208" r="25106" b="16808"/>
          <a:stretch/>
        </p:blipFill>
        <p:spPr>
          <a:xfrm>
            <a:off x="218715" y="217211"/>
            <a:ext cx="892562" cy="892562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8134" y="405606"/>
            <a:ext cx="7272338" cy="7191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700808"/>
            <a:ext cx="854913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792" y="6524626"/>
            <a:ext cx="3277095" cy="1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 b="0">
                <a:solidFill>
                  <a:srgbClr val="E200A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 dirty="0"/>
              <a:t>Dr Caryl Sibbett, Kairos Consultancy 2023</a:t>
            </a:r>
            <a:endParaRPr lang="en-US" dirty="0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7480" y="6529426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E200A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47B27B-6FE9-4EAD-B72F-F60F088CA9F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C8AA5D9-D6ED-3B1C-322B-1D7DB36AF31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4800" t="16401" r="24801" b="16401"/>
          <a:stretch/>
        </p:blipFill>
        <p:spPr>
          <a:xfrm>
            <a:off x="313536" y="322664"/>
            <a:ext cx="826350" cy="826350"/>
          </a:xfrm>
          <a:prstGeom prst="ellipse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649D682-B06B-B436-A47F-DC149D6E0D2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4800" t="16401" r="24801" b="16401"/>
          <a:stretch/>
        </p:blipFill>
        <p:spPr>
          <a:xfrm>
            <a:off x="153604" y="163551"/>
            <a:ext cx="999883" cy="9998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8051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E200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229A8"/>
        </a:buClr>
        <a:buSzPct val="115000"/>
        <a:buFont typeface="Wingdings" pitchFamily="2" charset="2"/>
        <a:buChar char="§"/>
        <a:defRPr sz="2800" b="1">
          <a:solidFill>
            <a:srgbClr val="0000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229A8"/>
        </a:buClr>
        <a:buSzPct val="75000"/>
        <a:buFont typeface="Wingdings" pitchFamily="2" charset="2"/>
        <a:buChar char="Ø"/>
        <a:defRPr lang="en-US" sz="2400" b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>
              <a:lumMod val="75000"/>
              <a:lumOff val="25000"/>
            </a:schemeClr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pc-uk.org/check-the-registe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s://www.tandfonline.com/doi/full/10.1080/1745483080248914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baat.org/" TargetMode="External"/><Relationship Id="rId13" Type="http://schemas.openxmlformats.org/officeDocument/2006/relationships/hyperlink" Target="https://www.facebook.com/BAATNI" TargetMode="External"/><Relationship Id="rId18" Type="http://schemas.openxmlformats.org/officeDocument/2006/relationships/image" Target="../media/image40.png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hyperlink" Target="https://www.hcpc-uk.org/contact-us/" TargetMode="External"/><Relationship Id="rId12" Type="http://schemas.openxmlformats.org/officeDocument/2006/relationships/hyperlink" Target="https://www.facebook.com/thebaat/" TargetMode="External"/><Relationship Id="rId17" Type="http://schemas.openxmlformats.org/officeDocument/2006/relationships/image" Target="../media/image39.png"/><Relationship Id="rId25" Type="http://schemas.openxmlformats.org/officeDocument/2006/relationships/image" Target="../media/image45.jpeg"/><Relationship Id="rId2" Type="http://schemas.openxmlformats.org/officeDocument/2006/relationships/image" Target="../media/image38.png"/><Relationship Id="rId16" Type="http://schemas.openxmlformats.org/officeDocument/2006/relationships/hyperlink" Target="https://www.instagram.com/baat_ni/" TargetMode="External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egion20@baatcrs.org" TargetMode="External"/><Relationship Id="rId11" Type="http://schemas.openxmlformats.org/officeDocument/2006/relationships/hyperlink" Target="https://twitter.com/The_HCPC" TargetMode="External"/><Relationship Id="rId24" Type="http://schemas.openxmlformats.org/officeDocument/2006/relationships/image" Target="../media/image44.jpeg"/><Relationship Id="rId5" Type="http://schemas.openxmlformats.org/officeDocument/2006/relationships/hyperlink" Target="mailto:hello@baat.org" TargetMode="External"/><Relationship Id="rId15" Type="http://schemas.openxmlformats.org/officeDocument/2006/relationships/hyperlink" Target="https://www.instagram.com/baat_org/" TargetMode="External"/><Relationship Id="rId23" Type="http://schemas.openxmlformats.org/officeDocument/2006/relationships/hyperlink" Target="https://www.kairosconsultancy.net/" TargetMode="External"/><Relationship Id="rId10" Type="http://schemas.openxmlformats.org/officeDocument/2006/relationships/hyperlink" Target="https://twitter.com/Baat_NIreland" TargetMode="External"/><Relationship Id="rId19" Type="http://schemas.openxmlformats.org/officeDocument/2006/relationships/image" Target="../media/image41.png"/><Relationship Id="rId4" Type="http://schemas.openxmlformats.org/officeDocument/2006/relationships/image" Target="../media/image2.svg"/><Relationship Id="rId9" Type="http://schemas.openxmlformats.org/officeDocument/2006/relationships/hyperlink" Target="https://www.hcpc-uk.org/" TargetMode="External"/><Relationship Id="rId14" Type="http://schemas.openxmlformats.org/officeDocument/2006/relationships/hyperlink" Target="https://www.facebook.com/hcpcuk" TargetMode="External"/><Relationship Id="rId22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pc-uk.org/concerns/what-we-investigate/misuse-of-titl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hcpc-uk.org/about-us/who-we-regulate/the-profession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microsoft.com/office/2007/relationships/hdphoto" Target="../media/hdphoto5.wdp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236" y="2618658"/>
            <a:ext cx="8799528" cy="1746446"/>
          </a:xfrm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5400" dirty="0">
                <a:solidFill>
                  <a:srgbClr val="9900FF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Trauma Informed</a:t>
            </a:r>
            <a:br>
              <a:rPr lang="en-GB" sz="5400" dirty="0">
                <a:solidFill>
                  <a:srgbClr val="9900FF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GB" sz="5400" dirty="0">
                <a:solidFill>
                  <a:srgbClr val="9900FF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Art Therapy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E31688B-BCBA-3D8A-5191-FA1409755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944" y="4319171"/>
            <a:ext cx="3389839" cy="219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229A8"/>
              </a:buClr>
              <a:buSzPct val="115000"/>
              <a:buFont typeface="Wingdings" pitchFamily="2" charset="2"/>
              <a:buNone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229A8"/>
              </a:buClr>
              <a:buSzPct val="75000"/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GB" sz="1000" b="0" kern="0" dirty="0">
              <a:solidFill>
                <a:schemeClr val="hlink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800" kern="0" dirty="0">
                <a:solidFill>
                  <a:srgbClr val="E229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Eileen McCourt</a:t>
            </a:r>
          </a:p>
          <a:p>
            <a:pPr>
              <a:lnSpc>
                <a:spcPct val="80000"/>
              </a:lnSpc>
              <a:defRPr/>
            </a:pPr>
            <a:endParaRPr lang="en-GB" sz="1200" kern="0" dirty="0">
              <a:solidFill>
                <a:srgbClr val="FFA3D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 Therapist (HCPC Reg.).</a:t>
            </a:r>
            <a:b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BAAT NI committee member</a:t>
            </a:r>
            <a:b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(British Association of Art Therapists)</a:t>
            </a:r>
            <a:b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GB" sz="1200" b="0" kern="0" dirty="0">
              <a:solidFill>
                <a:srgbClr val="FFA3D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1600" b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eileenmccourt35@hotmail.com</a:t>
            </a:r>
          </a:p>
        </p:txBody>
      </p:sp>
      <p:pic>
        <p:nvPicPr>
          <p:cNvPr id="7" name="Picture 6" descr="Wendy Durell, Art Therapist, Jersey | What is Art Therapy?">
            <a:extLst>
              <a:ext uri="{FF2B5EF4-FFF2-40B4-BE49-F238E27FC236}">
                <a16:creationId xmlns:a16="http://schemas.microsoft.com/office/drawing/2014/main" id="{E45EDC7B-95DA-8BB5-18A9-8A0AA9B07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39"/>
          <a:stretch/>
        </p:blipFill>
        <p:spPr bwMode="auto">
          <a:xfrm rot="16200000">
            <a:off x="470737" y="-186547"/>
            <a:ext cx="2314286" cy="3131840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hat is Art Therapy? | What Does an Art Therapist Do?">
            <a:extLst>
              <a:ext uri="{FF2B5EF4-FFF2-40B4-BE49-F238E27FC236}">
                <a16:creationId xmlns:a16="http://schemas.microsoft.com/office/drawing/2014/main" id="{5ECEEF94-E8D2-BD16-9A9B-B82B96E0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504" y="215638"/>
            <a:ext cx="3240000" cy="2327468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BED7D08-B9D9-2AD3-1536-71F0B875F6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698" y="5233504"/>
            <a:ext cx="696825" cy="71565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 descr="A picture containing pie chart&#10;&#10;Description automatically generated">
            <a:extLst>
              <a:ext uri="{FF2B5EF4-FFF2-40B4-BE49-F238E27FC236}">
                <a16:creationId xmlns:a16="http://schemas.microsoft.com/office/drawing/2014/main" id="{096BA0D3-84C4-2650-F40B-7E31454567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519" y="6034156"/>
            <a:ext cx="1297429" cy="628157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F76DAFD-F3D4-112F-6FEE-A347D2586B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43" y="5265185"/>
            <a:ext cx="696825" cy="71565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Picture 14" descr="A picture containing pie chart&#10;&#10;Description automatically generated">
            <a:extLst>
              <a:ext uri="{FF2B5EF4-FFF2-40B4-BE49-F238E27FC236}">
                <a16:creationId xmlns:a16="http://schemas.microsoft.com/office/drawing/2014/main" id="{095C0F02-BF77-31EE-AE15-3A051D109C8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5" y="6064744"/>
            <a:ext cx="1297429" cy="628157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5179F449-D25C-9BD0-0601-958CE1074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507" y="4326316"/>
            <a:ext cx="3389839" cy="219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229A8"/>
              </a:buClr>
              <a:buSzPct val="115000"/>
              <a:buFont typeface="Wingdings" pitchFamily="2" charset="2"/>
              <a:buNone/>
              <a:defRPr sz="2400" b="1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229A8"/>
              </a:buClr>
              <a:buSzPct val="75000"/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GB" sz="1000" b="0" kern="0" dirty="0">
              <a:solidFill>
                <a:schemeClr val="hlink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2800" kern="0" dirty="0">
                <a:solidFill>
                  <a:srgbClr val="E229A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 Caryl Sibbett</a:t>
            </a:r>
          </a:p>
          <a:p>
            <a:pPr>
              <a:lnSpc>
                <a:spcPct val="80000"/>
              </a:lnSpc>
              <a:defRPr/>
            </a:pPr>
            <a:endParaRPr lang="en-GB" sz="1200" kern="0" dirty="0">
              <a:solidFill>
                <a:srgbClr val="FFA3D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 Therapist (HCPC Reg.).</a:t>
            </a:r>
            <a:b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Vice Chair, BAAT.</a:t>
            </a:r>
            <a:b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Teaching on MSc Art Psychotherapy</a:t>
            </a:r>
            <a:b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kern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Ret’d</a:t>
            </a:r>
            <a:r>
              <a:rPr lang="en-GB" sz="1400" kern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programme leader &amp; founder)</a:t>
            </a:r>
          </a:p>
          <a:p>
            <a:pPr>
              <a:lnSpc>
                <a:spcPct val="80000"/>
              </a:lnSpc>
              <a:defRPr/>
            </a:pPr>
            <a:endParaRPr lang="en-GB" sz="1200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GB" sz="1600" b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caryl@kairosconsultancy.net</a:t>
            </a:r>
          </a:p>
        </p:txBody>
      </p:sp>
    </p:spTree>
    <p:extLst>
      <p:ext uri="{BB962C8B-B14F-4D97-AF65-F5344CB8AC3E}">
        <p14:creationId xmlns:p14="http://schemas.microsoft.com/office/powerpoint/2010/main" val="287297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0EE6-8D84-588C-2114-5E3547A3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7B72-F7DA-735D-C5BC-7A8C42F01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352927" cy="504043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24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task of the therapeutic relationship, by achieving a therapeutic alliance, to understand this propensity to destructive acting-out, and to be able to get it into words and to discuss it rather than it needing to be endlessly actually repeated. </a:t>
            </a:r>
            <a:br>
              <a:rPr lang="en-GB" sz="24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also the case that many [clients] find talking rather than acting, either different or quite beyond their capacities. </a:t>
            </a:r>
            <a:br>
              <a:rPr lang="en-GB" sz="24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may be relative degrees of incapacity to symbolise and a “concretisation” of thought. In these cases, the arts therapies - whether art, music or drama - may be particularly helpful in allowing a therapeutic alliance to grow “without words’’.’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05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050" b="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Cordess</a:t>
            </a:r>
            <a:r>
              <a:rPr lang="en-GB" sz="105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2002, pp.82-83)</a:t>
            </a:r>
            <a:endParaRPr lang="en-GB" sz="2400" b="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indent="-360363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200" b="0" kern="1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Cordess</a:t>
            </a:r>
            <a:r>
              <a:rPr lang="en-GB" sz="12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Christopher (2002) </a:t>
            </a:r>
            <a:r>
              <a:rPr lang="en-GB" sz="12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&amp; Nurturing a Therapeutic Alliance with Offenders. Chapter 5 in </a:t>
            </a:r>
            <a:r>
              <a:rPr lang="en-GB" sz="1200" b="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McMurran, Mary (Ed.) </a:t>
            </a:r>
            <a:r>
              <a:rPr lang="en-GB" sz="1200" b="0" i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Motivating </a:t>
            </a:r>
            <a:r>
              <a:rPr lang="en-GB" sz="1200" b="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Offenders to Change. A Guide to Enhancing Engagement in Therapy.</a:t>
            </a:r>
            <a:r>
              <a:rPr lang="en-GB" sz="1200" b="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John Wiley &amp; Sons Ltd.</a:t>
            </a:r>
          </a:p>
          <a:p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E076D-6674-2207-5531-359FA1BF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932A1-2630-24C7-CB6C-7352183F44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 dirty="0"/>
              <a:t>Dr Caryl Sibbett, Kairos Consultancy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2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B0AF5-5B2C-86F4-F502-15BC2ED8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CC6FB-53FB-0E0C-5FA6-CC4A28A6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D7443-C766-1AA3-A7E0-A0C97F4B479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/>
              <a:t>Dr Caryl Sibbett, Kairos Consultancy 2023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FDF4E-28E6-5E23-25BF-81172BF8449B}"/>
              </a:ext>
            </a:extLst>
          </p:cNvPr>
          <p:cNvSpPr txBox="1"/>
          <p:nvPr/>
        </p:nvSpPr>
        <p:spPr>
          <a:xfrm>
            <a:off x="3407373" y="6470883"/>
            <a:ext cx="2580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 x 51cm acrylic on canvas 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15182-44E4-F74B-D537-79B98AFDFD16}"/>
              </a:ext>
            </a:extLst>
          </p:cNvPr>
          <p:cNvSpPr txBox="1"/>
          <p:nvPr/>
        </p:nvSpPr>
        <p:spPr>
          <a:xfrm>
            <a:off x="2411760" y="637203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 x 51cm acrylic on canvas board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105EA-942A-6FDB-30CD-2BB8E8ED39DB}"/>
              </a:ext>
            </a:extLst>
          </p:cNvPr>
          <p:cNvSpPr txBox="1"/>
          <p:nvPr/>
        </p:nvSpPr>
        <p:spPr>
          <a:xfrm>
            <a:off x="2195736" y="2204864"/>
            <a:ext cx="5029200" cy="253915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3600" dirty="0">
              <a:latin typeface="Abadi" panose="020B0604020104020204" pitchFamily="34" charset="0"/>
            </a:endParaRPr>
          </a:p>
          <a:p>
            <a:pPr algn="ctr"/>
            <a:r>
              <a:rPr lang="en-GB" sz="3600" dirty="0">
                <a:latin typeface="Abadi" panose="020B0604020104020204" pitchFamily="34" charset="0"/>
              </a:rPr>
              <a:t>Artwork withheld for confidentiality reasons</a:t>
            </a:r>
          </a:p>
        </p:txBody>
      </p:sp>
    </p:spTree>
    <p:extLst>
      <p:ext uri="{BB962C8B-B14F-4D97-AF65-F5344CB8AC3E}">
        <p14:creationId xmlns:p14="http://schemas.microsoft.com/office/powerpoint/2010/main" val="2519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0842-F52E-D8C9-6D85-1D22772B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8C172-8B09-ED0C-DDC6-FD513412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84949-0EE2-531C-4889-984C023D8EA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 dirty="0"/>
              <a:t>Dr Caryl Sibbett, Kairos Consultancy 2023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58ABF-B5CE-F390-BDD5-98FDCE60F538}"/>
              </a:ext>
            </a:extLst>
          </p:cNvPr>
          <p:cNvSpPr txBox="1"/>
          <p:nvPr/>
        </p:nvSpPr>
        <p:spPr>
          <a:xfrm>
            <a:off x="3407373" y="6470883"/>
            <a:ext cx="2580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 x 51cm acrylic on canvas 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289BE-F515-C0F4-B09A-CBFA6EA22004}"/>
              </a:ext>
            </a:extLst>
          </p:cNvPr>
          <p:cNvSpPr txBox="1"/>
          <p:nvPr/>
        </p:nvSpPr>
        <p:spPr>
          <a:xfrm>
            <a:off x="2411760" y="637203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 x 51cm acrylic on canvas board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D345E-5AC8-C898-3FDA-7A37B44ABC30}"/>
              </a:ext>
            </a:extLst>
          </p:cNvPr>
          <p:cNvSpPr txBox="1"/>
          <p:nvPr/>
        </p:nvSpPr>
        <p:spPr>
          <a:xfrm>
            <a:off x="2195736" y="2204864"/>
            <a:ext cx="5029200" cy="253915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3600" dirty="0">
              <a:latin typeface="Abadi" panose="020B0604020104020204" pitchFamily="34" charset="0"/>
            </a:endParaRPr>
          </a:p>
          <a:p>
            <a:pPr algn="ctr"/>
            <a:r>
              <a:rPr lang="en-GB" sz="3600" dirty="0">
                <a:latin typeface="Abadi" panose="020B0604020104020204" pitchFamily="34" charset="0"/>
              </a:rPr>
              <a:t>Artwork withheld for confidentiality reasons</a:t>
            </a:r>
          </a:p>
        </p:txBody>
      </p:sp>
    </p:spTree>
    <p:extLst>
      <p:ext uri="{BB962C8B-B14F-4D97-AF65-F5344CB8AC3E}">
        <p14:creationId xmlns:p14="http://schemas.microsoft.com/office/powerpoint/2010/main" val="308453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35D0-D5F5-3D3C-B375-EE4F7968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B6986-FFBF-CDB1-0FA5-8FFD98B5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BFF21-BE30-C365-4B49-3ECE17A8325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/>
              <a:t>Dr Caryl Sibbett, Kairos Consultancy 2023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94606-94C7-81A6-97E2-62637E113761}"/>
              </a:ext>
            </a:extLst>
          </p:cNvPr>
          <p:cNvSpPr txBox="1"/>
          <p:nvPr/>
        </p:nvSpPr>
        <p:spPr>
          <a:xfrm>
            <a:off x="2411760" y="637203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 x 51cm acrylic on canvas 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8366B1-66FA-7D83-3F3E-8A7AB2DE86D9}"/>
              </a:ext>
            </a:extLst>
          </p:cNvPr>
          <p:cNvSpPr txBox="1"/>
          <p:nvPr/>
        </p:nvSpPr>
        <p:spPr>
          <a:xfrm>
            <a:off x="2195736" y="2204864"/>
            <a:ext cx="5029200" cy="253915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3600" dirty="0">
              <a:latin typeface="Abadi" panose="020B0604020104020204" pitchFamily="34" charset="0"/>
            </a:endParaRPr>
          </a:p>
          <a:p>
            <a:pPr algn="ctr"/>
            <a:r>
              <a:rPr lang="en-GB" sz="3600" dirty="0">
                <a:latin typeface="Abadi" panose="020B0604020104020204" pitchFamily="34" charset="0"/>
              </a:rPr>
              <a:t>Artwork withheld for confidentiality reasons</a:t>
            </a:r>
          </a:p>
        </p:txBody>
      </p:sp>
    </p:spTree>
    <p:extLst>
      <p:ext uri="{BB962C8B-B14F-4D97-AF65-F5344CB8AC3E}">
        <p14:creationId xmlns:p14="http://schemas.microsoft.com/office/powerpoint/2010/main" val="94675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9033-4F04-7874-A6BE-C799D047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D4427-E65C-63C5-BDE6-39375424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EF865-CCEF-98B3-3EA1-817237C7F05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/>
              <a:t>Dr Caryl Sibbett, Kairos Consultancy 2023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370C5-05E1-CCB5-D795-9AEE63803E16}"/>
              </a:ext>
            </a:extLst>
          </p:cNvPr>
          <p:cNvSpPr txBox="1"/>
          <p:nvPr/>
        </p:nvSpPr>
        <p:spPr>
          <a:xfrm>
            <a:off x="3407373" y="6470883"/>
            <a:ext cx="2580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 x 51cm acrylic on canvas 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99D36-69F2-9D82-9556-27D2EA9D7845}"/>
              </a:ext>
            </a:extLst>
          </p:cNvPr>
          <p:cNvSpPr txBox="1"/>
          <p:nvPr/>
        </p:nvSpPr>
        <p:spPr>
          <a:xfrm>
            <a:off x="2411760" y="637203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 x 51cm acrylic on canvas board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C4AC8-CF87-7124-FC61-A390CDC7BCD5}"/>
              </a:ext>
            </a:extLst>
          </p:cNvPr>
          <p:cNvSpPr txBox="1"/>
          <p:nvPr/>
        </p:nvSpPr>
        <p:spPr>
          <a:xfrm>
            <a:off x="2195736" y="2204864"/>
            <a:ext cx="5029200" cy="2539156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3600" dirty="0">
              <a:latin typeface="Abadi" panose="020B0604020104020204" pitchFamily="34" charset="0"/>
            </a:endParaRPr>
          </a:p>
          <a:p>
            <a:pPr algn="ctr"/>
            <a:r>
              <a:rPr lang="en-GB" sz="3600" dirty="0">
                <a:latin typeface="Abadi" panose="020B0604020104020204" pitchFamily="34" charset="0"/>
              </a:rPr>
              <a:t>Artwork withheld for confidentiality reasons</a:t>
            </a:r>
          </a:p>
        </p:txBody>
      </p:sp>
    </p:spTree>
    <p:extLst>
      <p:ext uri="{BB962C8B-B14F-4D97-AF65-F5344CB8AC3E}">
        <p14:creationId xmlns:p14="http://schemas.microsoft.com/office/powerpoint/2010/main" val="390862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9E36-5EC8-EB13-5886-E09247A64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CC63-752E-8BEC-CC85-EB16B3A1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57007"/>
            <a:ext cx="8784976" cy="6257495"/>
          </a:xfrm>
          <a:solidFill>
            <a:schemeClr val="tx1"/>
          </a:solidFill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00" b="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400" b="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 significant effect of art therapy was a very </a:t>
            </a:r>
            <a:r>
              <a:rPr lang="en-GB" sz="2400" b="0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informal, relaxed </a:t>
            </a:r>
            <a:br>
              <a:rPr lang="en-GB" sz="2400" b="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comfortable atmosphere to talk about problems I was having with my picture and </a:t>
            </a:r>
            <a:r>
              <a:rPr lang="en-GB" sz="2400" b="0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noticing </a:t>
            </a:r>
            <a:r>
              <a:rPr lang="en-GB" sz="2400" b="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a direct comparison with some of the problems I have with my attitudes. And doing this in a non-analysing way made it easy and interesting. </a:t>
            </a:r>
            <a:br>
              <a:rPr lang="en-GB" sz="2400" b="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this made the taking-in or understanding of this very easy. </a:t>
            </a:r>
          </a:p>
          <a:p>
            <a:pPr marL="179388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100" b="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Looking at the problem on the canvas was, although a bit </a:t>
            </a:r>
            <a:br>
              <a:rPr lang="en-GB" sz="2400" b="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frustrating at times, it wasn’t serious. So that made it easier to come up with solutions and try different ways of overcoming them. And then the realisation I could try this with my New Thinking Plan came through talking about these ‘ways’ with the art therapist.’  …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04B32-0DE5-FFE7-5521-BF93C433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090EE-3586-0547-6776-29CD43615A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/>
              <a:t>Dr Caryl Sibbett, Kairos Consultancy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9E36-5EC8-EB13-5886-E09247A64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BCC63-752E-8BEC-CC85-EB16B3A1C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7599"/>
            <a:ext cx="8784975" cy="6377026"/>
          </a:xfrm>
          <a:solidFill>
            <a:schemeClr val="tx1"/>
          </a:solidFill>
        </p:spPr>
        <p:txBody>
          <a:bodyPr/>
          <a:lstStyle/>
          <a:p>
            <a:pPr marL="179388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050" b="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‘If I can come up with solutions – and sometimes fail – for problems I haven’t encountered before (my first canvas) and get a </a:t>
            </a:r>
            <a:br>
              <a:rPr lang="en-GB" sz="24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satisfactory result, then that’s a positive and satisfactory experience I have achieved and might be able to translate this into </a:t>
            </a:r>
            <a:r>
              <a:rPr lang="en-GB" sz="2400" b="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Ne</a:t>
            </a:r>
            <a:r>
              <a:rPr lang="en-GB" sz="24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Thinking Plan.</a:t>
            </a:r>
            <a:br>
              <a:rPr lang="en-GB" sz="24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100" b="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Realising all of a sudden through </a:t>
            </a:r>
            <a:r>
              <a:rPr lang="en-GB" sz="2400" b="0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</a:t>
            </a:r>
            <a:r>
              <a:rPr lang="en-GB" sz="24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 art therapist, </a:t>
            </a:r>
            <a:br>
              <a:rPr lang="en-GB" sz="24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connection between Art Therapy and CSCP e.g. talking through problems, hurdles in relation to my picture, a direct or indirect comparison to the problems I face with my behaviour and attitude. </a:t>
            </a:r>
          </a:p>
          <a:p>
            <a:pPr marL="179388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100" b="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frustrating at times but there were only positive challenges. It’s like risking consequences – taking chances where there’s no consequences. Experiencing this could spill over into real life.’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04B32-0DE5-FFE7-5521-BF93C433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090EE-3586-0547-6776-29CD43615A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/>
              <a:t>Dr Caryl Sibbett, Kairos Consultancy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67ED-04F1-4C5D-8F20-008ECCB1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188640"/>
            <a:ext cx="7014553" cy="676268"/>
          </a:xfrm>
        </p:spPr>
        <p:txBody>
          <a:bodyPr/>
          <a:lstStyle/>
          <a:p>
            <a:r>
              <a:rPr lang="en-GB" dirty="0"/>
              <a:t>Statutory Regulator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44A93-320E-4BAD-8C4F-E413B310A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289" y="1412776"/>
            <a:ext cx="3071591" cy="5054061"/>
          </a:xfrm>
        </p:spPr>
        <p:txBody>
          <a:bodyPr/>
          <a:lstStyle/>
          <a:p>
            <a:pPr marL="0" lvl="1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pPr marL="0" lvl="1" indent="0" algn="ctr">
              <a:buNone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  <a:highlight>
                  <a:srgbClr val="000000"/>
                </a:highlight>
              </a:rPr>
              <a:t> </a:t>
            </a:r>
            <a:r>
              <a:rPr lang="en-GB" b="1" dirty="0">
                <a:solidFill>
                  <a:schemeClr val="bg1"/>
                </a:solidFill>
                <a:highlight>
                  <a:srgbClr val="000000"/>
                </a:highlight>
              </a:rPr>
              <a:t>CHECK THE </a:t>
            </a:r>
            <a:br>
              <a:rPr lang="en-GB" b="1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r>
              <a:rPr lang="en-GB" b="1" dirty="0">
                <a:solidFill>
                  <a:schemeClr val="bg1"/>
                </a:solidFill>
                <a:highlight>
                  <a:srgbClr val="000000"/>
                </a:highlight>
              </a:rPr>
              <a:t>HCPC REGISTER</a:t>
            </a:r>
            <a:r>
              <a:rPr lang="en-GB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br>
              <a:rPr lang="en-GB" b="1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endParaRPr lang="en-GB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lvl="1" indent="0" algn="ctr">
              <a:buNone/>
            </a:pPr>
            <a:endParaRPr lang="en-GB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lvl="1" indent="0" algn="ctr">
              <a:buNone/>
            </a:pPr>
            <a:endParaRPr lang="en-GB" b="1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lvl="1" indent="0" algn="ctr">
              <a:buNone/>
            </a:pPr>
            <a:br>
              <a:rPr lang="en-GB" b="1" dirty="0">
                <a:solidFill>
                  <a:schemeClr val="tx2"/>
                </a:solidFill>
                <a:highlight>
                  <a:srgbClr val="FFFF00"/>
                </a:highlight>
              </a:rPr>
            </a:br>
            <a:r>
              <a:rPr lang="en-GB" sz="1600" dirty="0">
                <a:solidFill>
                  <a:srgbClr val="3333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https://www.hcpc-uk.org/check-the-register/</a:t>
            </a:r>
            <a:r>
              <a:rPr lang="en-GB" sz="1600" dirty="0">
                <a:solidFill>
                  <a:srgbClr val="3333FF"/>
                </a:solidFill>
              </a:rPr>
              <a:t> </a:t>
            </a:r>
            <a:endParaRPr lang="en-GB" sz="1400" dirty="0">
              <a:solidFill>
                <a:srgbClr val="3333FF"/>
              </a:solidFill>
            </a:endParaRPr>
          </a:p>
          <a:p>
            <a:pPr marL="497303" lvl="1" indent="-268274">
              <a:spcBef>
                <a:spcPts val="0"/>
              </a:spcBef>
            </a:pPr>
            <a:endParaRPr lang="en-GB" dirty="0">
              <a:solidFill>
                <a:srgbClr val="00FFFF"/>
              </a:solidFill>
            </a:endParaRPr>
          </a:p>
          <a:p>
            <a:pPr marL="497303" lvl="1" indent="-268274">
              <a:spcBef>
                <a:spcPts val="0"/>
              </a:spcBef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33EB9-10B6-45B0-8A9A-385F7276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E200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DFA8A-5B1D-4886-A3B8-19206558707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29388"/>
            <a:ext cx="26638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38" b="0" kern="1200">
                <a:solidFill>
                  <a:srgbClr val="D6009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1607287" algn="l" defTabSz="642915" rtl="0" eaLnBrk="1" latinLnBrk="0" hangingPunct="1">
              <a:defRPr sz="1687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1928744" algn="l" defTabSz="642915" rtl="0" eaLnBrk="1" latinLnBrk="0" hangingPunct="1">
              <a:defRPr sz="1687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2250201" algn="l" defTabSz="642915" rtl="0" eaLnBrk="1" latinLnBrk="0" hangingPunct="1">
              <a:defRPr sz="1687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2571659" algn="l" defTabSz="642915" rtl="0" eaLnBrk="1" latinLnBrk="0" hangingPunct="1">
              <a:defRPr sz="1687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/>
              <a:t>Dr Caryl Sibbett (c)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7A483-C2B7-1F02-A513-E22E64905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836712"/>
            <a:ext cx="5115360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F5A3C2-FADB-1B22-A81C-0AAA7FED8682}"/>
              </a:ext>
            </a:extLst>
          </p:cNvPr>
          <p:cNvSpPr txBox="1"/>
          <p:nvPr/>
        </p:nvSpPr>
        <p:spPr>
          <a:xfrm>
            <a:off x="573907" y="3068960"/>
            <a:ext cx="2800754" cy="143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 sz="8800" dirty="0">
                <a:solidFill>
                  <a:srgbClr val="FF0000"/>
                </a:solidFill>
                <a:sym typeface="Wingdings" panose="05000000000000000000" pitchFamily="2" charset="2"/>
              </a:rPr>
              <a:t> </a:t>
            </a:r>
            <a:r>
              <a:rPr lang="en-GB" sz="8800" dirty="0">
                <a:solidFill>
                  <a:srgbClr val="00B050"/>
                </a:solidFill>
                <a:sym typeface="Wingdings" panose="05000000000000000000" pitchFamily="2" charset="2"/>
              </a:rPr>
              <a:t></a:t>
            </a:r>
            <a:endParaRPr lang="en-GB" sz="8800" dirty="0">
              <a:solidFill>
                <a:srgbClr val="00B050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2AB5F3F-9853-E773-7B02-15B37006F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8" y="171862"/>
            <a:ext cx="1516292" cy="155727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35435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2991F-BA44-BE56-F300-72631885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53" y="260648"/>
            <a:ext cx="7217227" cy="957173"/>
          </a:xfrm>
        </p:spPr>
        <p:txBody>
          <a:bodyPr/>
          <a:lstStyle/>
          <a:p>
            <a:r>
              <a:rPr lang="en-GB" sz="2800" dirty="0"/>
              <a:t>Professional Body:</a:t>
            </a:r>
            <a:br>
              <a:rPr lang="en-GB" sz="2800" dirty="0"/>
            </a:br>
            <a:r>
              <a:rPr lang="en-GB" sz="2600" dirty="0"/>
              <a:t>British Association of Art Therapists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A43AE-961B-16CD-699A-8CB1991ED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GB" sz="2400" b="1" dirty="0"/>
            </a:br>
            <a:r>
              <a:rPr lang="en-GB" b="1" dirty="0"/>
              <a:t>                BAAT</a:t>
            </a:r>
          </a:p>
          <a:p>
            <a:pPr marL="457200" lvl="1" indent="0">
              <a:buNone/>
            </a:pPr>
            <a:r>
              <a:rPr lang="en-GB" sz="2000" dirty="0"/>
              <a:t>UK professional organisation</a:t>
            </a:r>
            <a:br>
              <a:rPr lang="en-GB" sz="2000" dirty="0"/>
            </a:br>
            <a:r>
              <a:rPr lang="en-GB" sz="2000" dirty="0"/>
              <a:t>           / learned society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670F0-C0E0-1573-5D84-CF14CB62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E200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F15D8-B3B6-2F0D-A2B5-5A9C00D2C13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9388"/>
            <a:ext cx="2663825" cy="180975"/>
          </a:xfrm>
        </p:spPr>
        <p:txBody>
          <a:bodyPr/>
          <a:lstStyle/>
          <a:p>
            <a:pPr>
              <a:defRPr/>
            </a:pPr>
            <a:r>
              <a:rPr lang="pt-BR"/>
              <a:t>Dr Caryl Sibbett (c) 2023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0FEBE2-4A61-DA4D-1E9B-9B513F72C2E5}"/>
              </a:ext>
            </a:extLst>
          </p:cNvPr>
          <p:cNvGrpSpPr/>
          <p:nvPr/>
        </p:nvGrpSpPr>
        <p:grpSpPr>
          <a:xfrm>
            <a:off x="262467" y="4335208"/>
            <a:ext cx="4676749" cy="2118128"/>
            <a:chOff x="359532" y="2751032"/>
            <a:chExt cx="8424936" cy="38157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3B12F0-7BD6-0DAB-CC43-241476CE0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39" t="946" r="2018" b="3620"/>
            <a:stretch/>
          </p:blipFill>
          <p:spPr>
            <a:xfrm>
              <a:off x="359532" y="2751032"/>
              <a:ext cx="8424936" cy="3815705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EC4CF87A-43D6-1B5C-F8A3-1456AFAB6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25" y="2905891"/>
              <a:ext cx="1404000" cy="491894"/>
            </a:xfrm>
            <a:prstGeom prst="rect">
              <a:avLst/>
            </a:prstGeom>
          </p:spPr>
        </p:pic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E72FA5D-B55D-3B84-5509-110F52DBAA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9" y="3392466"/>
            <a:ext cx="1868724" cy="65471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8DB56FF-59BF-88E6-5C60-43E7E3CD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564">
            <a:off x="5499005" y="1620876"/>
            <a:ext cx="3282839" cy="467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90FF91-6F09-F5E4-B85F-E94603BB4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5" b="97351" l="0" r="97966">
                        <a14:foregroundMark x1="90847" y1="23841" x2="91864" y2="31126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752" y="112093"/>
            <a:ext cx="2129141" cy="217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6630FA-2F18-53E2-8FA0-39C20812675A}"/>
              </a:ext>
            </a:extLst>
          </p:cNvPr>
          <p:cNvSpPr txBox="1"/>
          <p:nvPr/>
        </p:nvSpPr>
        <p:spPr>
          <a:xfrm>
            <a:off x="2915816" y="1340768"/>
            <a:ext cx="2433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https://baat.org/</a:t>
            </a:r>
          </a:p>
        </p:txBody>
      </p:sp>
    </p:spTree>
    <p:extLst>
      <p:ext uri="{BB962C8B-B14F-4D97-AF65-F5344CB8AC3E}">
        <p14:creationId xmlns:p14="http://schemas.microsoft.com/office/powerpoint/2010/main" val="2759124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59438"/>
            <a:ext cx="5112568" cy="981330"/>
          </a:xfrm>
        </p:spPr>
        <p:txBody>
          <a:bodyPr/>
          <a:lstStyle/>
          <a:p>
            <a:r>
              <a:rPr lang="en-GB" dirty="0"/>
              <a:t>HCPC &amp; BAAT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12111" cy="4752380"/>
          </a:xfrm>
        </p:spPr>
        <p:txBody>
          <a:bodyPr/>
          <a:lstStyle/>
          <a:p>
            <a:r>
              <a:rPr lang="en-GB" sz="2400" b="1" dirty="0"/>
              <a:t>Proficiency &amp; risk management </a:t>
            </a:r>
          </a:p>
          <a:p>
            <a:r>
              <a:rPr lang="en-GB" sz="2400" b="1" dirty="0"/>
              <a:t>“Safe and effective”: </a:t>
            </a:r>
            <a:r>
              <a:rPr lang="en-GB" sz="2000" b="1" dirty="0"/>
              <a:t>Art Therapy / Art Psychotherapy </a:t>
            </a:r>
            <a:r>
              <a:rPr lang="en-GB" sz="2000" dirty="0"/>
              <a:t>e.g.</a:t>
            </a:r>
            <a:endParaRPr lang="en-GB" sz="2400" dirty="0"/>
          </a:p>
          <a:p>
            <a:pPr lvl="1"/>
            <a:r>
              <a:rPr lang="en-GB" sz="1800" dirty="0"/>
              <a:t>HCPC (2023) </a:t>
            </a:r>
            <a:r>
              <a:rPr lang="en-GB" sz="1800" i="1" dirty="0"/>
              <a:t>Standards of Proficiency – Arts therapists</a:t>
            </a:r>
            <a:r>
              <a:rPr lang="en-GB" sz="1800" dirty="0"/>
              <a:t>.</a:t>
            </a:r>
          </a:p>
          <a:p>
            <a:pPr lvl="1"/>
            <a:r>
              <a:rPr lang="en-GB" sz="1800" dirty="0"/>
              <a:t>HCPC (2013) </a:t>
            </a:r>
            <a:r>
              <a:rPr lang="en-GB" sz="1800" i="1" dirty="0"/>
              <a:t>Standards of Proficiency – Arts therapists</a:t>
            </a:r>
            <a:r>
              <a:rPr lang="en-GB" sz="1800" dirty="0"/>
              <a:t>.</a:t>
            </a:r>
          </a:p>
          <a:p>
            <a:pPr lvl="1"/>
            <a:r>
              <a:rPr lang="en-GB" sz="1800" dirty="0"/>
              <a:t>HCPC (2016) </a:t>
            </a:r>
            <a:r>
              <a:rPr lang="en-GB" sz="1800" i="1" dirty="0"/>
              <a:t>Standards of Conduct, Performance and Ethics</a:t>
            </a:r>
            <a:r>
              <a:rPr lang="en-GB" sz="1800" dirty="0"/>
              <a:t>.</a:t>
            </a:r>
          </a:p>
          <a:p>
            <a:pPr lvl="1"/>
            <a:r>
              <a:rPr lang="en-GB" sz="1800" dirty="0"/>
              <a:t>BAAT (2019) </a:t>
            </a:r>
            <a:r>
              <a:rPr lang="en-GB" sz="1800" i="1" dirty="0"/>
              <a:t>Code of Ethics and Principles of </a:t>
            </a:r>
            <a:br>
              <a:rPr lang="en-GB" sz="1800" i="1" dirty="0"/>
            </a:br>
            <a:r>
              <a:rPr lang="en-GB" sz="1800" i="1" dirty="0"/>
              <a:t>                     Professional Practice for Art Therapists</a:t>
            </a:r>
            <a:r>
              <a:rPr lang="en-GB" sz="1800" dirty="0"/>
              <a:t>.</a:t>
            </a:r>
          </a:p>
          <a:p>
            <a:pPr lvl="1"/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E2009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29388"/>
            <a:ext cx="2663825" cy="180975"/>
          </a:xfrm>
        </p:spPr>
        <p:txBody>
          <a:bodyPr/>
          <a:lstStyle/>
          <a:p>
            <a:pPr>
              <a:defRPr/>
            </a:pPr>
            <a:r>
              <a:rPr lang="pt-BR"/>
              <a:t>Dr Caryl Sibbett (c) 2023</a:t>
            </a:r>
            <a:endParaRPr lang="en-GB" dirty="0"/>
          </a:p>
        </p:txBody>
      </p:sp>
      <p:pic>
        <p:nvPicPr>
          <p:cNvPr id="6" name="Picture 2" descr="http://www.arttherapyblog.com/uimages/2009/09/art-therapy-process.jpg">
            <a:extLst>
              <a:ext uri="{FF2B5EF4-FFF2-40B4-BE49-F238E27FC236}">
                <a16:creationId xmlns:a16="http://schemas.microsoft.com/office/drawing/2014/main" id="{5C66AECD-2CEB-47DB-AFC8-3D655668C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3196" y="116632"/>
            <a:ext cx="29233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E3557-13EC-0803-A173-EBFEDBF0488C}"/>
              </a:ext>
            </a:extLst>
          </p:cNvPr>
          <p:cNvSpPr txBox="1"/>
          <p:nvPr/>
        </p:nvSpPr>
        <p:spPr>
          <a:xfrm>
            <a:off x="4291856" y="4482986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Art Therapists are trained in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  </a:t>
            </a:r>
            <a:r>
              <a:rPr lang="en-GB" sz="1400" b="0" dirty="0">
                <a:latin typeface="Arial" panose="020B0604020202020204" pitchFamily="34" charset="0"/>
                <a:cs typeface="Arial" panose="020B0604020202020204" pitchFamily="34" charset="0"/>
              </a:rPr>
              <a:t>e.g.:</a:t>
            </a:r>
            <a:br>
              <a:rPr lang="en-GB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-177800"/>
            <a:r>
              <a:rPr lang="en-GB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Springham</a:t>
            </a:r>
            <a:r>
              <a:rPr lang="en-GB" sz="1200" b="0" dirty="0">
                <a:latin typeface="Arial" panose="020B0604020202020204" pitchFamily="34" charset="0"/>
                <a:cs typeface="Arial" panose="020B0604020202020204" pitchFamily="34" charset="0"/>
              </a:rPr>
              <a:t>, N. (2008) Through the eyes of the law: What is it about art that can harm people? International Journal of Art Therapy, Formerly Inscape, Volume 13,  Issue 2.</a:t>
            </a:r>
            <a:r>
              <a:rPr lang="en-GB" sz="1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FF"/>
                </a:solidFill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https://www.tandfonline.com/doi/full/10.1080/17454830802489141</a:t>
            </a:r>
            <a:r>
              <a:rPr lang="en-GB" sz="1200" dirty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3ADB37-2157-7C3A-573A-4E8651C32498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354384"/>
            <a:ext cx="3661696" cy="194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989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B918-ECB0-CC03-7E4F-D7D8BC9A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352646"/>
            <a:ext cx="5760170" cy="719138"/>
          </a:xfrm>
        </p:spPr>
        <p:txBody>
          <a:bodyPr/>
          <a:lstStyle/>
          <a:p>
            <a:r>
              <a:rPr lang="en-GB" altLang="en-US" dirty="0"/>
              <a:t>Art Therapy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4D9C7-78DF-BA17-9DEA-4B44CE15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E229A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B4C858C-328C-464C-8C4E-0537A1A04AE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82ABC34-7574-A612-540B-156192B42A3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 dirty="0"/>
              <a:t>Dr Caryl Sibbett, Kairos Consultancy 2023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EB8A69-6426-2F71-ED33-51F149CB7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557338"/>
            <a:ext cx="84772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E200A8"/>
              </a:buClr>
              <a:buSzPct val="115000"/>
              <a:buFont typeface="Wingdings" pitchFamily="2" charset="2"/>
              <a:buChar char="§"/>
              <a:defRPr lang="en-GB" sz="2800" b="1">
                <a:solidFill>
                  <a:srgbClr val="61FFA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ts val="600"/>
              </a:spcAft>
              <a:buClr>
                <a:srgbClr val="E200A8"/>
              </a:buClr>
              <a:buSzPct val="75000"/>
              <a:buFont typeface="Wingdings" pitchFamily="2" charset="2"/>
              <a:buChar char="Ø"/>
              <a:defRPr sz="2400" b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har char="•"/>
              <a:defRPr sz="2000" b="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dirty="0">
                <a:solidFill>
                  <a:srgbClr val="000066"/>
                </a:solidFill>
              </a:rPr>
              <a:t>“a form of psychotherapy” </a:t>
            </a:r>
            <a:r>
              <a:rPr lang="en-GB" altLang="en-US" sz="700" b="0" dirty="0">
                <a:solidFill>
                  <a:srgbClr val="000066"/>
                </a:solidFill>
              </a:rPr>
              <a:t>(BAAT, 2023) (Edwards, 2004: 3; </a:t>
            </a:r>
            <a:r>
              <a:rPr lang="en-GB" altLang="en-US" sz="700" b="0" dirty="0" err="1">
                <a:solidFill>
                  <a:srgbClr val="000066"/>
                </a:solidFill>
              </a:rPr>
              <a:t>Malchiodi</a:t>
            </a:r>
            <a:r>
              <a:rPr lang="en-GB" altLang="en-US" sz="700" b="0" dirty="0">
                <a:solidFill>
                  <a:srgbClr val="000066"/>
                </a:solidFill>
              </a:rPr>
              <a:t>, 2003: 38; CSIP/NIMHE, CWP, Royal College of Psychiatrists, 2005: 35)</a:t>
            </a:r>
          </a:p>
          <a:p>
            <a:pPr marL="628650" lvl="1"/>
            <a:r>
              <a:rPr lang="en-GB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“</a:t>
            </a: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…that uses visual and tactile media as a means of </a:t>
            </a:r>
            <a:b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tx1"/>
                </a:solidFill>
                <a:cs typeface="Times New Roman" panose="02020603050405020304" pitchFamily="18" charset="0"/>
              </a:rPr>
              <a:t>self expression and communication.”  </a:t>
            </a:r>
            <a:r>
              <a:rPr lang="en-GB" sz="1100" dirty="0">
                <a:solidFill>
                  <a:schemeClr val="tx1"/>
                </a:solidFill>
                <a:cs typeface="Times New Roman" panose="02020603050405020304" pitchFamily="18" charset="0"/>
              </a:rPr>
              <a:t>(BAAT, 2023)</a:t>
            </a:r>
          </a:p>
          <a:p>
            <a:pPr marL="990600" lvl="2" indent="-269875"/>
            <a:r>
              <a:rPr lang="en-GB" kern="0" dirty="0">
                <a:solidFill>
                  <a:schemeClr val="tx1"/>
                </a:solidFill>
              </a:rPr>
              <a:t>“Art therapists aim to support people </a:t>
            </a:r>
            <a:br>
              <a:rPr lang="en-GB" kern="0" dirty="0">
                <a:solidFill>
                  <a:schemeClr val="tx1"/>
                </a:solidFill>
              </a:rPr>
            </a:br>
            <a:r>
              <a:rPr lang="en-GB" kern="0" dirty="0">
                <a:solidFill>
                  <a:schemeClr val="tx1"/>
                </a:solidFill>
              </a:rPr>
              <a:t>of all ages and abilities and </a:t>
            </a:r>
            <a:br>
              <a:rPr lang="en-GB" kern="0" dirty="0">
                <a:solidFill>
                  <a:schemeClr val="tx1"/>
                </a:solidFill>
              </a:rPr>
            </a:br>
            <a:r>
              <a:rPr lang="en-GB" kern="0" dirty="0">
                <a:solidFill>
                  <a:schemeClr val="tx1"/>
                </a:solidFill>
              </a:rPr>
              <a:t>at all stages of life, to discover an outlet </a:t>
            </a:r>
            <a:br>
              <a:rPr lang="en-GB" kern="0" dirty="0">
                <a:solidFill>
                  <a:schemeClr val="tx1"/>
                </a:solidFill>
              </a:rPr>
            </a:br>
            <a:r>
              <a:rPr lang="en-GB" kern="0" dirty="0">
                <a:solidFill>
                  <a:schemeClr val="tx1"/>
                </a:solidFill>
              </a:rPr>
              <a:t>for often complex and confusing feelings, </a:t>
            </a:r>
            <a:br>
              <a:rPr lang="en-GB" kern="0" dirty="0">
                <a:solidFill>
                  <a:schemeClr val="tx1"/>
                </a:solidFill>
              </a:rPr>
            </a:br>
            <a:r>
              <a:rPr lang="en-GB" kern="0" dirty="0">
                <a:solidFill>
                  <a:schemeClr val="tx1"/>
                </a:solidFill>
              </a:rPr>
              <a:t>and foster self awareness and growth.” </a:t>
            </a:r>
            <a:br>
              <a:rPr lang="en-GB" kern="0" dirty="0">
                <a:solidFill>
                  <a:schemeClr val="tx1"/>
                </a:solidFill>
              </a:rPr>
            </a:br>
            <a:r>
              <a:rPr lang="en-GB" altLang="en-US" sz="800" kern="0" dirty="0">
                <a:solidFill>
                  <a:schemeClr val="tx1"/>
                </a:solidFill>
              </a:rPr>
              <a:t>(BAAT, 2023)</a:t>
            </a:r>
          </a:p>
          <a:p>
            <a:pPr marL="990600" lvl="2" indent="-269875"/>
            <a:r>
              <a:rPr lang="en-GB" altLang="en-US" kern="0" dirty="0">
                <a:solidFill>
                  <a:schemeClr val="tx1"/>
                </a:solidFill>
              </a:rPr>
              <a:t>A form of ‘serious play’. </a:t>
            </a:r>
            <a:r>
              <a:rPr lang="en-GB" sz="800" kern="0" dirty="0">
                <a:solidFill>
                  <a:schemeClr val="tx1"/>
                </a:solidFill>
              </a:rPr>
              <a:t>(</a:t>
            </a:r>
            <a:r>
              <a:rPr lang="en-GB" sz="800" kern="0" dirty="0" err="1">
                <a:solidFill>
                  <a:schemeClr val="tx1"/>
                </a:solidFill>
              </a:rPr>
              <a:t>Rieber</a:t>
            </a:r>
            <a:r>
              <a:rPr lang="en-GB" sz="800" kern="0" dirty="0">
                <a:solidFill>
                  <a:schemeClr val="tx1"/>
                </a:solidFill>
              </a:rPr>
              <a:t>, Smith &amp; Noah, 1998)</a:t>
            </a:r>
            <a:endParaRPr lang="en-GB" altLang="en-US" sz="800" kern="0" dirty="0">
              <a:solidFill>
                <a:schemeClr val="tx1"/>
              </a:solidFill>
            </a:endParaRPr>
          </a:p>
          <a:p>
            <a:pPr marL="628650" lvl="1"/>
            <a:r>
              <a:rPr lang="en-GB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“in which creating images and objects plays a central role in the psychotherapeutic relationship established between the art therapist and client.” </a:t>
            </a:r>
            <a:r>
              <a:rPr lang="en-GB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(Edwards, 2004: 2)</a:t>
            </a:r>
          </a:p>
          <a:p>
            <a:pPr lvl="2"/>
            <a:endParaRPr lang="en-GB" altLang="en-US" sz="800" kern="0" dirty="0"/>
          </a:p>
        </p:txBody>
      </p:sp>
      <p:pic>
        <p:nvPicPr>
          <p:cNvPr id="8" name="Picture 7" descr="A picture containing invertebrate, coral&#10;&#10;Description automatically generated">
            <a:extLst>
              <a:ext uri="{FF2B5EF4-FFF2-40B4-BE49-F238E27FC236}">
                <a16:creationId xmlns:a16="http://schemas.microsoft.com/office/drawing/2014/main" id="{EA510D3A-6D32-F31B-8450-E91F33503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435" y="51863"/>
            <a:ext cx="2225367" cy="165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3B5C00E-432C-4A83-1174-8EDA0639E47F}"/>
              </a:ext>
            </a:extLst>
          </p:cNvPr>
          <p:cNvGrpSpPr/>
          <p:nvPr/>
        </p:nvGrpSpPr>
        <p:grpSpPr>
          <a:xfrm>
            <a:off x="6333381" y="3097493"/>
            <a:ext cx="2415332" cy="1784102"/>
            <a:chOff x="6376127" y="4418702"/>
            <a:chExt cx="2415332" cy="17841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2049C5-3CDF-310B-6130-58E59899A869}"/>
                </a:ext>
              </a:extLst>
            </p:cNvPr>
            <p:cNvSpPr txBox="1"/>
            <p:nvPr/>
          </p:nvSpPr>
          <p:spPr>
            <a:xfrm>
              <a:off x="6376127" y="5279474"/>
              <a:ext cx="241533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UK Professional Organisation</a:t>
              </a:r>
            </a:p>
            <a:p>
              <a:pPr algn="ctr"/>
              <a:r>
                <a:rPr lang="en-GB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https://baat.org/</a:t>
              </a:r>
            </a:p>
          </p:txBody>
        </p:sp>
        <p:pic>
          <p:nvPicPr>
            <p:cNvPr id="13" name="Picture 12" descr="Text&#10;&#10;Description automatically generated">
              <a:extLst>
                <a:ext uri="{FF2B5EF4-FFF2-40B4-BE49-F238E27FC236}">
                  <a16:creationId xmlns:a16="http://schemas.microsoft.com/office/drawing/2014/main" id="{15F4E49B-4A4D-7992-9098-BC254EFF4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2199" y="4418702"/>
              <a:ext cx="2336514" cy="818604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6918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 descr="A picture containing chart&#10;&#10;Description automatically generated">
            <a:extLst>
              <a:ext uri="{FF2B5EF4-FFF2-40B4-BE49-F238E27FC236}">
                <a16:creationId xmlns:a16="http://schemas.microsoft.com/office/drawing/2014/main" id="{34B0A27F-FCDD-9B64-9205-0B09D0697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179" y="1622820"/>
            <a:ext cx="1886609" cy="80753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83D12-8E5F-70F5-2986-C19CBC26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15978-DA0C-B275-9E8F-AA4810B55B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/>
              <a:t>Dr Caryl Sibbett, Kairos Consultancy 2023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C43B7C-EA11-CC12-A13F-F0E89C2B9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445" r="10271"/>
          <a:stretch/>
        </p:blipFill>
        <p:spPr>
          <a:xfrm>
            <a:off x="49576" y="85133"/>
            <a:ext cx="1256352" cy="1173670"/>
          </a:xfrm>
          <a:prstGeom prst="roundRect">
            <a:avLst>
              <a:gd name="adj" fmla="val 9565"/>
            </a:avLst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6FC45DB-199B-5B1D-D685-66A5D92ED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35414"/>
              </p:ext>
            </p:extLst>
          </p:nvPr>
        </p:nvGraphicFramePr>
        <p:xfrm>
          <a:off x="-16587" y="2415497"/>
          <a:ext cx="9168164" cy="3991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533579769"/>
                    </a:ext>
                  </a:extLst>
                </a:gridCol>
                <a:gridCol w="2975476">
                  <a:extLst>
                    <a:ext uri="{9D8B030D-6E8A-4147-A177-3AD203B41FA5}">
                      <a16:colId xmlns:a16="http://schemas.microsoft.com/office/drawing/2014/main" val="309029225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60240296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4156679925"/>
                    </a:ext>
                  </a:extLst>
                </a:gridCol>
              </a:tblGrid>
              <a:tr h="46018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61FFA8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BAAT</a:t>
                      </a: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5B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BAAT NI</a:t>
                      </a: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B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5B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HCPC</a:t>
                      </a:r>
                    </a:p>
                  </a:txBody>
                  <a:tcPr marL="110642" marR="110642">
                    <a:lnL w="12700" cap="flat" cmpd="sng" algn="ctr">
                      <a:solidFill>
                        <a:srgbClr val="F5B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5B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58900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rgbClr val="61FFA8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hello@baat.org</a:t>
                      </a:r>
                      <a:endParaRPr lang="en-GB" sz="1800" b="0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region20@baatcrs.org</a:t>
                      </a:r>
                      <a:r>
                        <a:rPr lang="en-GB" sz="18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GB" sz="1800" b="0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B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https://www.hcpc-uk.org/contact-us/</a:t>
                      </a:r>
                      <a:r>
                        <a:rPr lang="en-GB" sz="16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5B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24159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>
                        <a:solidFill>
                          <a:srgbClr val="61FFA8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https://baat.org/</a:t>
                      </a:r>
                      <a:endParaRPr lang="en-GB" sz="1800" b="0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https://www.hcpc-uk.org/</a:t>
                      </a:r>
                      <a:endParaRPr lang="en-GB" sz="1800" b="0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661855"/>
                  </a:ext>
                </a:extLst>
              </a:tr>
              <a:tr h="782680">
                <a:tc>
                  <a:txBody>
                    <a:bodyPr/>
                    <a:lstStyle/>
                    <a:p>
                      <a:pPr rtl="0"/>
                      <a:endParaRPr lang="en-GB" sz="2000" b="0" i="0" kern="1200" dirty="0">
                        <a:solidFill>
                          <a:srgbClr val="66CC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https://twitter.com/baat_org</a:t>
                      </a:r>
                      <a:endParaRPr lang="en-GB" sz="1800" b="0" i="0" kern="1200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sz="1600" b="0" i="0" kern="120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https://twitter.com/Baat_NIreland</a:t>
                      </a:r>
                      <a:endParaRPr lang="en-GB" sz="1600" b="0" i="0" kern="1200" dirty="0">
                        <a:solidFill>
                          <a:srgbClr val="0000FF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https://twitter.com/The_HCPC</a:t>
                      </a:r>
                      <a:r>
                        <a:rPr lang="en-GB" sz="1600" b="0" i="0" kern="1200" dirty="0">
                          <a:solidFill>
                            <a:srgbClr val="0000FF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171277"/>
                  </a:ext>
                </a:extLst>
              </a:tr>
              <a:tr h="65199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rgbClr val="61FFA8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https://www.facebook.com/thebaat/</a:t>
                      </a:r>
                      <a:r>
                        <a:rPr lang="en-GB" sz="16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https://www.facebook.com/BAATNI</a:t>
                      </a:r>
                      <a:r>
                        <a:rPr lang="en-GB" sz="16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https://www.facebook.com/hcpcuk</a:t>
                      </a:r>
                      <a:r>
                        <a:rPr lang="en-GB" sz="16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701215"/>
                  </a:ext>
                </a:extLst>
              </a:tr>
              <a:tr h="670977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rgbClr val="61FFA8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https://www.instagram.com/baat_org/</a:t>
                      </a:r>
                      <a:r>
                        <a:rPr lang="en-GB" sz="16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https://www.instagram.com/baat_ni/</a:t>
                      </a:r>
                      <a:r>
                        <a:rPr lang="en-GB" sz="1600" b="0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800" b="0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25076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7DFBF68-8976-DC13-2548-AEFC86F6D2BF}"/>
              </a:ext>
            </a:extLst>
          </p:cNvPr>
          <p:cNvGrpSpPr/>
          <p:nvPr/>
        </p:nvGrpSpPr>
        <p:grpSpPr>
          <a:xfrm>
            <a:off x="-28589" y="2964627"/>
            <a:ext cx="484715" cy="3338906"/>
            <a:chOff x="95703" y="2638033"/>
            <a:chExt cx="484715" cy="333890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6A5032-9D79-4E01-005A-4182C39DA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828" r="7486"/>
            <a:stretch/>
          </p:blipFill>
          <p:spPr>
            <a:xfrm>
              <a:off x="122887" y="4005064"/>
              <a:ext cx="448082" cy="47412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FD2381-0629-6C80-63EF-F959C89A7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47" y="4822163"/>
              <a:ext cx="448082" cy="44808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0396F00-C3A6-C72F-F0B1-1793D2C63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385" r="22383"/>
            <a:stretch/>
          </p:blipFill>
          <p:spPr>
            <a:xfrm>
              <a:off x="95703" y="5499540"/>
              <a:ext cx="469475" cy="47739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D9C5FA7-E2FE-8E8E-AF1D-0D4C0C8EB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020" y="3329003"/>
              <a:ext cx="477398" cy="477398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id="{B6717777-FE6B-4DEF-26E9-9B2236860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513" y="2638033"/>
              <a:ext cx="460186" cy="470552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ECCCAB7-4820-0CF5-E3A3-9CD2A5D603E0}"/>
              </a:ext>
            </a:extLst>
          </p:cNvPr>
          <p:cNvSpPr txBox="1"/>
          <p:nvPr/>
        </p:nvSpPr>
        <p:spPr>
          <a:xfrm>
            <a:off x="1368152" y="2441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3"/>
              </a:rPr>
              <a:t>https://www.kairosconsultancy.net/</a:t>
            </a:r>
            <a:r>
              <a:rPr lang="en-GB" b="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36AAD9-AAB5-F603-F3C7-4D557D0814BD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399" y="1863528"/>
            <a:ext cx="1923845" cy="53517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7B789561-1B50-3FCF-1D3B-8BBA352E5519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91" y="1647014"/>
            <a:ext cx="2125695" cy="74474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9502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>
            <a:extLst>
              <a:ext uri="{FF2B5EF4-FFF2-40B4-BE49-F238E27FC236}">
                <a16:creationId xmlns:a16="http://schemas.microsoft.com/office/drawing/2014/main" id="{245D0002-66C2-EE11-CB78-DEB5E4B23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333374"/>
            <a:ext cx="6912768" cy="741109"/>
          </a:xfr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Therapeutic triad</a:t>
            </a:r>
          </a:p>
        </p:txBody>
      </p:sp>
      <p:sp>
        <p:nvSpPr>
          <p:cNvPr id="358403" name="Rectangle 3">
            <a:extLst>
              <a:ext uri="{FF2B5EF4-FFF2-40B4-BE49-F238E27FC236}">
                <a16:creationId xmlns:a16="http://schemas.microsoft.com/office/drawing/2014/main" id="{11A35757-5B4F-EEC6-FD40-D082E57B76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3713" y="1319374"/>
            <a:ext cx="8404225" cy="5256212"/>
          </a:xfrm>
        </p:spPr>
        <p:txBody>
          <a:bodyPr/>
          <a:lstStyle/>
          <a:p>
            <a:pPr marL="88900" lvl="1" indent="0" algn="ctr">
              <a:lnSpc>
                <a:spcPct val="80000"/>
              </a:lnSpc>
              <a:buNone/>
            </a:pPr>
            <a:r>
              <a:rPr lang="en-GB" altLang="en-US" sz="2000" dirty="0"/>
              <a:t>“The relationship between the therapist and the client is </a:t>
            </a:r>
            <a:br>
              <a:rPr lang="en-GB" altLang="en-US" sz="2000" dirty="0"/>
            </a:br>
            <a:r>
              <a:rPr lang="en-GB" altLang="en-US" sz="2000" dirty="0"/>
              <a:t>of central importance, but art therapy differs from other </a:t>
            </a:r>
            <a:br>
              <a:rPr lang="en-GB" altLang="en-US" sz="2000" dirty="0"/>
            </a:br>
            <a:r>
              <a:rPr lang="en-GB" altLang="en-US" sz="2000" dirty="0"/>
              <a:t>psychological therapies in that it is a three-way process between </a:t>
            </a:r>
            <a:br>
              <a:rPr lang="en-GB" altLang="en-US" sz="2000" dirty="0"/>
            </a:br>
            <a:r>
              <a:rPr lang="en-GB" altLang="en-US" sz="2000" dirty="0"/>
              <a:t>the client, the therapist and the image or artefact.”  </a:t>
            </a:r>
            <a:r>
              <a:rPr lang="en-GB" altLang="en-US" sz="1100" dirty="0"/>
              <a:t>(BAAT, 2022, p.2) </a:t>
            </a:r>
            <a:r>
              <a:rPr lang="en-GB" alt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https://www.berkshirehealthcare.nhs.uk/media/109514192/art-therapy-psychological-professions.pdf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3200" dirty="0">
                <a:latin typeface="Arial" panose="020B0604020202020204" pitchFamily="34" charset="0"/>
              </a:rPr>
              <a:t>Art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sz="2000" dirty="0"/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dirty="0"/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dirty="0"/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dirty="0"/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sz="2400" dirty="0"/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sz="1800" dirty="0"/>
          </a:p>
          <a:p>
            <a:pPr algn="ctr">
              <a:lnSpc>
                <a:spcPct val="80000"/>
              </a:lnSpc>
              <a:buFontTx/>
              <a:buNone/>
            </a:pPr>
            <a:endParaRPr lang="en-GB" alt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dirty="0"/>
              <a:t>		    </a:t>
            </a:r>
            <a:r>
              <a:rPr lang="en-GB" altLang="en-US" sz="3200" dirty="0">
                <a:latin typeface="Arial" panose="020B0604020202020204" pitchFamily="34" charset="0"/>
              </a:rPr>
              <a:t>Client                            Art Therapist</a:t>
            </a:r>
            <a:r>
              <a:rPr lang="en-GB" altLang="en-US" dirty="0"/>
              <a:t> </a:t>
            </a:r>
            <a:endParaRPr lang="en-GB" altLang="en-US" sz="3200" dirty="0"/>
          </a:p>
          <a:p>
            <a:pPr algn="r">
              <a:lnSpc>
                <a:spcPct val="80000"/>
              </a:lnSpc>
              <a:buFontTx/>
              <a:buNone/>
            </a:pPr>
            <a:br>
              <a:rPr lang="en-GB" altLang="en-US" sz="800" b="0" dirty="0"/>
            </a:br>
            <a:r>
              <a:rPr lang="en-GB" altLang="en-US" sz="800" b="0" dirty="0"/>
              <a:t>(Edwards, 2004: 2, fig.1.1)</a:t>
            </a:r>
          </a:p>
          <a:p>
            <a:pPr marL="88900" lvl="1" indent="0" algn="ctr">
              <a:lnSpc>
                <a:spcPct val="80000"/>
              </a:lnSpc>
              <a:buNone/>
            </a:pPr>
            <a:endParaRPr lang="en-GB" altLang="en-US" sz="700" dirty="0"/>
          </a:p>
          <a:p>
            <a:pPr marL="88900" lvl="1" indent="0">
              <a:lnSpc>
                <a:spcPct val="80000"/>
              </a:lnSpc>
              <a:buNone/>
            </a:pPr>
            <a:endParaRPr lang="en-GB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E47F1C-EB8E-7EBD-DD2A-34BD1D5A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E229A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fld id="{204F7786-7A1D-47AE-966D-66F209BA25E5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5AF9E21-1C79-B1B3-A442-B8F5F7FB60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 dirty="0"/>
              <a:t>Dr Caryl Sibbett, Kairos Consultancy 2023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6001F5-85B2-EE63-835A-CA7B0E906AC5}"/>
              </a:ext>
            </a:extLst>
          </p:cNvPr>
          <p:cNvGrpSpPr/>
          <p:nvPr/>
        </p:nvGrpSpPr>
        <p:grpSpPr>
          <a:xfrm>
            <a:off x="2982777" y="3069320"/>
            <a:ext cx="3240000" cy="3240000"/>
            <a:chOff x="2880537" y="3069320"/>
            <a:chExt cx="3240000" cy="3240000"/>
          </a:xfrm>
        </p:grpSpPr>
        <p:grpSp>
          <p:nvGrpSpPr>
            <p:cNvPr id="358405" name="Group 5">
              <a:extLst>
                <a:ext uri="{FF2B5EF4-FFF2-40B4-BE49-F238E27FC236}">
                  <a16:creationId xmlns:a16="http://schemas.microsoft.com/office/drawing/2014/main" id="{E94E9464-BE1D-02A1-C85E-16979C5FF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3345" y="3180786"/>
              <a:ext cx="2987469" cy="2741825"/>
              <a:chOff x="1801" y="1026"/>
              <a:chExt cx="2052" cy="1724"/>
            </a:xfrm>
            <a:noFill/>
          </p:grpSpPr>
          <p:grpSp>
            <p:nvGrpSpPr>
              <p:cNvPr id="358406" name="Group 6">
                <a:extLst>
                  <a:ext uri="{FF2B5EF4-FFF2-40B4-BE49-F238E27FC236}">
                    <a16:creationId xmlns:a16="http://schemas.microsoft.com/office/drawing/2014/main" id="{AE77AB99-4920-57DA-AFFE-8059CDA6D4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92" y="2656"/>
                <a:ext cx="864" cy="94"/>
                <a:chOff x="5593" y="11338"/>
                <a:chExt cx="1082" cy="118"/>
              </a:xfrm>
              <a:grpFill/>
            </p:grpSpPr>
            <p:sp>
              <p:nvSpPr>
                <p:cNvPr id="358407" name="Line 7">
                  <a:extLst>
                    <a:ext uri="{FF2B5EF4-FFF2-40B4-BE49-F238E27FC236}">
                      <a16:creationId xmlns:a16="http://schemas.microsoft.com/office/drawing/2014/main" id="{37829F3F-9050-0CA5-0666-673BC8A822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614" y="11338"/>
                  <a:ext cx="1061" cy="0"/>
                </a:xfrm>
                <a:prstGeom prst="line">
                  <a:avLst/>
                </a:prstGeom>
                <a:grpFill/>
                <a:ln w="19050">
                  <a:solidFill>
                    <a:schemeClr val="tx2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8408" name="Line 8">
                  <a:extLst>
                    <a:ext uri="{FF2B5EF4-FFF2-40B4-BE49-F238E27FC236}">
                      <a16:creationId xmlns:a16="http://schemas.microsoft.com/office/drawing/2014/main" id="{627BCA54-1C09-985F-A3E2-7F26EFFBCD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93" y="11456"/>
                  <a:ext cx="1061" cy="0"/>
                </a:xfrm>
                <a:prstGeom prst="line">
                  <a:avLst/>
                </a:prstGeom>
                <a:grpFill/>
                <a:ln w="19050">
                  <a:solidFill>
                    <a:schemeClr val="tx2"/>
                  </a:solidFill>
                  <a:prstDash val="dash"/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58409" name="AutoShape 9">
                <a:extLst>
                  <a:ext uri="{FF2B5EF4-FFF2-40B4-BE49-F238E27FC236}">
                    <a16:creationId xmlns:a16="http://schemas.microsoft.com/office/drawing/2014/main" id="{28B097A7-E083-0DFE-4FDB-FA8BA5B44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9" y="1026"/>
                <a:ext cx="1743" cy="1505"/>
              </a:xfrm>
              <a:prstGeom prst="triangle">
                <a:avLst>
                  <a:gd name="adj" fmla="val 50000"/>
                </a:avLst>
              </a:prstGeom>
              <a:grpFill/>
              <a:ln w="19050">
                <a:solidFill>
                  <a:schemeClr val="tx1">
                    <a:lumMod val="85000"/>
                    <a:lumOff val="15000"/>
                  </a:schemeClr>
                </a:solidFill>
                <a:prstDash val="lg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58410" name="Line 10">
                <a:extLst>
                  <a:ext uri="{FF2B5EF4-FFF2-40B4-BE49-F238E27FC236}">
                    <a16:creationId xmlns:a16="http://schemas.microsoft.com/office/drawing/2014/main" id="{308B8D39-2151-0196-B24A-03D69E6F5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20000" flipV="1">
                <a:off x="1895" y="1150"/>
                <a:ext cx="754" cy="1134"/>
              </a:xfrm>
              <a:prstGeom prst="line">
                <a:avLst/>
              </a:prstGeom>
              <a:grpFill/>
              <a:ln w="19050">
                <a:solidFill>
                  <a:schemeClr val="tx2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11" name="Line 11">
                <a:extLst>
                  <a:ext uri="{FF2B5EF4-FFF2-40B4-BE49-F238E27FC236}">
                    <a16:creationId xmlns:a16="http://schemas.microsoft.com/office/drawing/2014/main" id="{4C71A9DB-3D1E-E3D3-6AC6-D6BDA317F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420000" flipV="1">
                <a:off x="1801" y="1103"/>
                <a:ext cx="754" cy="1134"/>
              </a:xfrm>
              <a:prstGeom prst="line">
                <a:avLst/>
              </a:prstGeom>
              <a:grpFill/>
              <a:ln w="19050">
                <a:solidFill>
                  <a:schemeClr val="tx2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12" name="Line 12">
                <a:extLst>
                  <a:ext uri="{FF2B5EF4-FFF2-40B4-BE49-F238E27FC236}">
                    <a16:creationId xmlns:a16="http://schemas.microsoft.com/office/drawing/2014/main" id="{BA569645-02BA-613C-4B62-3E2A91DF7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0000">
                <a:off x="3052" y="1120"/>
                <a:ext cx="707" cy="1134"/>
              </a:xfrm>
              <a:prstGeom prst="line">
                <a:avLst/>
              </a:prstGeom>
              <a:grpFill/>
              <a:ln w="19050">
                <a:solidFill>
                  <a:schemeClr val="tx2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13" name="Line 13">
                <a:extLst>
                  <a:ext uri="{FF2B5EF4-FFF2-40B4-BE49-F238E27FC236}">
                    <a16:creationId xmlns:a16="http://schemas.microsoft.com/office/drawing/2014/main" id="{49BDFDB5-7EC9-BA3F-0A8E-9E65EE06A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60000">
                <a:off x="3146" y="1073"/>
                <a:ext cx="707" cy="1134"/>
              </a:xfrm>
              <a:prstGeom prst="line">
                <a:avLst/>
              </a:prstGeom>
              <a:grpFill/>
              <a:ln w="19050">
                <a:solidFill>
                  <a:schemeClr val="tx2"/>
                </a:solidFill>
                <a:prstDash val="dash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8414" name="Oval 14">
              <a:extLst>
                <a:ext uri="{FF2B5EF4-FFF2-40B4-BE49-F238E27FC236}">
                  <a16:creationId xmlns:a16="http://schemas.microsoft.com/office/drawing/2014/main" id="{83540F77-723F-2B9D-4592-272B30C94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537" y="3069320"/>
              <a:ext cx="3240000" cy="3240000"/>
            </a:xfrm>
            <a:prstGeom prst="ellipse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lIns="0" rIns="0">
              <a:spAutoFit/>
            </a:bodyPr>
            <a:lstStyle/>
            <a:p>
              <a:pPr algn="ctr"/>
              <a:endParaRPr lang="en-GB" altLang="en-US" sz="30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pPr algn="ctr"/>
              <a:endParaRPr lang="en-GB" altLang="en-US" sz="30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GB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Synthesis</a:t>
              </a:r>
            </a:p>
            <a:p>
              <a:pPr algn="ctr"/>
              <a:endParaRPr lang="en-GB" altLang="en-US" sz="32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  <a:p>
              <a:pPr algn="ctr"/>
              <a:endParaRPr lang="en-GB" altLang="en-US" sz="1400" b="1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E1D96D4-6B0A-F364-7C4C-4E650CA24079}"/>
              </a:ext>
            </a:extLst>
          </p:cNvPr>
          <p:cNvSpPr txBox="1"/>
          <p:nvPr/>
        </p:nvSpPr>
        <p:spPr>
          <a:xfrm>
            <a:off x="6457445" y="3026774"/>
            <a:ext cx="25807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Requires management of complex transference and countertransference dynamics across all dimensions of the triad</a:t>
            </a:r>
          </a:p>
          <a:p>
            <a:pPr algn="ctr"/>
            <a:r>
              <a:rPr lang="en-GB" alt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05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1050" b="0" dirty="0" err="1">
                <a:latin typeface="Arial" panose="020B0604020202020204" pitchFamily="34" charset="0"/>
                <a:cs typeface="Arial" panose="020B0604020202020204" pitchFamily="34" charset="0"/>
              </a:rPr>
              <a:t>Schaverien</a:t>
            </a:r>
            <a:r>
              <a:rPr lang="en-GB" altLang="en-US" sz="1050" b="0" dirty="0">
                <a:latin typeface="Arial" panose="020B0604020202020204" pitchFamily="34" charset="0"/>
                <a:cs typeface="Arial" panose="020B0604020202020204" pitchFamily="34" charset="0"/>
              </a:rPr>
              <a:t>, 1999: 154)</a:t>
            </a:r>
            <a:endParaRPr lang="en-GB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C9A12528-276B-E06D-216C-5ACBACA6CA03}"/>
              </a:ext>
            </a:extLst>
          </p:cNvPr>
          <p:cNvSpPr>
            <a:spLocks noChangeShapeType="1"/>
          </p:cNvSpPr>
          <p:nvPr/>
        </p:nvSpPr>
        <p:spPr bwMode="auto">
          <a:xfrm rot="60000" flipV="1">
            <a:off x="6691124" y="2922814"/>
            <a:ext cx="2087913" cy="3644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EDB0CCF6-0A6E-339E-1D02-76A195D1D18F}"/>
              </a:ext>
            </a:extLst>
          </p:cNvPr>
          <p:cNvSpPr>
            <a:spLocks noChangeShapeType="1"/>
          </p:cNvSpPr>
          <p:nvPr/>
        </p:nvSpPr>
        <p:spPr bwMode="auto">
          <a:xfrm rot="60000" flipV="1">
            <a:off x="6660356" y="2808605"/>
            <a:ext cx="2089805" cy="32528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658A-8E03-CED9-B256-2AA97A07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358" y="224631"/>
            <a:ext cx="6048970" cy="972121"/>
          </a:xfrm>
        </p:spPr>
        <p:txBody>
          <a:bodyPr/>
          <a:lstStyle/>
          <a:p>
            <a:r>
              <a:rPr lang="en-GB" sz="3600" dirty="0"/>
              <a:t>Statutory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C84DC-29C6-1CC0-4BB3-C94A3A9EE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8" y="1484783"/>
            <a:ext cx="8522822" cy="5039842"/>
          </a:xfrm>
        </p:spPr>
        <p:txBody>
          <a:bodyPr/>
          <a:lstStyle/>
          <a:p>
            <a:r>
              <a:rPr lang="en-GB" b="1" dirty="0"/>
              <a:t>Health &amp; Care Professions Council</a:t>
            </a:r>
            <a:endParaRPr lang="en-GB" b="0" dirty="0"/>
          </a:p>
          <a:p>
            <a:pPr lvl="1"/>
            <a:r>
              <a:rPr lang="en-GB" altLang="en-US" sz="1800" dirty="0"/>
              <a:t>Legislation</a:t>
            </a:r>
            <a:r>
              <a:rPr lang="en-GB" altLang="en-US" sz="1600" dirty="0"/>
              <a:t> </a:t>
            </a:r>
            <a:r>
              <a:rPr lang="en-GB" altLang="en-US" sz="600" dirty="0"/>
              <a:t>(HMSO, 1997, 2001)</a:t>
            </a:r>
            <a:r>
              <a:rPr lang="en-GB" altLang="en-US" sz="1600" dirty="0"/>
              <a:t>. </a:t>
            </a:r>
            <a:r>
              <a:rPr lang="en-GB" altLang="en-US" sz="1800" dirty="0"/>
              <a:t>One of the Allied Health Professions </a:t>
            </a:r>
            <a:r>
              <a:rPr lang="en-GB" altLang="en-US" sz="1200" dirty="0"/>
              <a:t>(AHP)</a:t>
            </a:r>
            <a:br>
              <a:rPr lang="en-GB" altLang="en-US" sz="1200" dirty="0"/>
            </a:br>
            <a:endParaRPr lang="en-GB" sz="1400" b="1" dirty="0"/>
          </a:p>
          <a:p>
            <a:r>
              <a:rPr lang="en-GB" dirty="0"/>
              <a:t>2 legally protected titles:</a:t>
            </a:r>
          </a:p>
          <a:p>
            <a:pPr lvl="1"/>
            <a:endParaRPr lang="en-GB" sz="2800" dirty="0"/>
          </a:p>
          <a:p>
            <a:pPr marL="625475" lvl="1" indent="-228600">
              <a:buNone/>
            </a:pPr>
            <a:r>
              <a:rPr lang="en-GB" sz="1600" dirty="0"/>
              <a:t>“Article 39(1) of the </a:t>
            </a:r>
            <a:r>
              <a:rPr lang="en-GB" sz="1600" i="1" dirty="0"/>
              <a:t>Health Professions Order 2001 </a:t>
            </a:r>
            <a:r>
              <a:rPr lang="en-GB" sz="1600" dirty="0"/>
              <a:t>makes it </a:t>
            </a:r>
            <a:r>
              <a:rPr lang="en-GB" sz="1800" dirty="0">
                <a:solidFill>
                  <a:srgbClr val="E229A8"/>
                </a:solidFill>
              </a:rPr>
              <a:t>a criminal offence </a:t>
            </a:r>
            <a:br>
              <a:rPr lang="en-GB" sz="1600" dirty="0">
                <a:solidFill>
                  <a:schemeClr val="bg2"/>
                </a:solidFill>
              </a:rPr>
            </a:br>
            <a:r>
              <a:rPr lang="en-GB" sz="1600" dirty="0"/>
              <a:t>for a person, with intent to deceive (whether clearly or by implication) to:</a:t>
            </a:r>
          </a:p>
          <a:p>
            <a:pPr marL="625475" lvl="2"/>
            <a:r>
              <a:rPr lang="en-GB" sz="1600" dirty="0"/>
              <a:t>say that they are on the HCPC Register;</a:t>
            </a:r>
          </a:p>
          <a:p>
            <a:pPr marL="625475" lvl="2"/>
            <a:r>
              <a:rPr lang="en-GB" sz="1600" dirty="0"/>
              <a:t>use a designated title to which they are not entitled; or</a:t>
            </a:r>
          </a:p>
          <a:p>
            <a:pPr marL="625475" lvl="2"/>
            <a:r>
              <a:rPr lang="en-GB" sz="1600" dirty="0"/>
              <a:t>say falsely that they have qualifications in a profession we regulate.”</a:t>
            </a:r>
          </a:p>
          <a:p>
            <a:pPr marL="625475" lvl="2"/>
            <a:r>
              <a:rPr lang="en-GB" sz="1600" dirty="0"/>
              <a:t>“The words “by implication” mean that an unregistered person may be </a:t>
            </a:r>
            <a:br>
              <a:rPr lang="en-GB" sz="1600" dirty="0"/>
            </a:br>
            <a:r>
              <a:rPr lang="en-GB" sz="1600" dirty="0"/>
              <a:t>committing an offence even if they do not use the designated title directly </a:t>
            </a:r>
            <a:br>
              <a:rPr lang="en-GB" sz="1600" dirty="0"/>
            </a:br>
            <a:r>
              <a:rPr lang="en-GB" sz="1600" dirty="0">
                <a:latin typeface="Arial Narrow" panose="020B0606020202030204" pitchFamily="34" charset="0"/>
              </a:rPr>
              <a:t>(for example, if they describe the service they provide as “chiropody” or “physiotherapy”)</a:t>
            </a:r>
            <a:r>
              <a:rPr lang="en-GB" sz="1600" dirty="0"/>
              <a:t>.” </a:t>
            </a:r>
            <a:r>
              <a:rPr lang="en-GB" sz="1100" dirty="0"/>
              <a:t> (HCPC, 2023)</a:t>
            </a:r>
            <a:r>
              <a:rPr lang="en-GB" sz="1600" dirty="0"/>
              <a:t> </a:t>
            </a:r>
          </a:p>
          <a:p>
            <a:pPr marL="714565" lvl="2" indent="0" algn="ctr">
              <a:buNone/>
            </a:pPr>
            <a:br>
              <a:rPr lang="en-GB" sz="3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1600" dirty="0">
                <a:solidFill>
                  <a:schemeClr val="tx2"/>
                </a:solidFill>
                <a:latin typeface="Arial Narrow" panose="020B0606020202030204" pitchFamily="34" charset="0"/>
              </a:rPr>
              <a:t>or, for example, as  ‘art therapy’ or ‘art psychotherapy’</a:t>
            </a:r>
            <a:br>
              <a:rPr lang="en-GB" sz="1600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en-GB" sz="105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GB" sz="1000" b="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https://www.hcpc-uk.org/concerns/what-we-investigate/misuse-of-title/</a:t>
            </a:r>
            <a:r>
              <a:rPr lang="en-GB" sz="1000" b="0" dirty="0">
                <a:solidFill>
                  <a:srgbClr val="0000FF"/>
                </a:solidFill>
              </a:rPr>
              <a:t>  </a:t>
            </a:r>
            <a:r>
              <a:rPr lang="en-GB" sz="1100" b="0" dirty="0">
                <a:solidFill>
                  <a:srgbClr val="0000FF"/>
                </a:solidFill>
              </a:rPr>
              <a:t> </a:t>
            </a:r>
            <a:r>
              <a:rPr lang="en-GB" sz="1000" dirty="0">
                <a:solidFill>
                  <a:srgbClr val="0000FF"/>
                </a:solidFill>
              </a:rPr>
              <a:t>        </a:t>
            </a:r>
            <a:r>
              <a:rPr lang="en-GB" sz="1000" b="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https://www.hcpc-uk.org/about-us/who-we-regulate/the-professions/</a:t>
            </a:r>
            <a:r>
              <a:rPr lang="en-GB" sz="1000" b="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CF0ED-AFF3-8F40-9A6C-C471CCCC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E229A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B4C858C-328C-464C-8C4E-0537A1A04AE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890BECA-319F-BEEE-1F6F-009A112BB08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 dirty="0"/>
              <a:t>Dr Caryl Sibbett, Kairos Consultancy 2023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7842827-D4C4-9232-BB35-0F8A6A9D09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792" y="327876"/>
            <a:ext cx="1346550" cy="138294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387934-81D2-5CA1-0C51-42D9B97E78F5}"/>
              </a:ext>
            </a:extLst>
          </p:cNvPr>
          <p:cNvSpPr txBox="1"/>
          <p:nvPr/>
        </p:nvSpPr>
        <p:spPr>
          <a:xfrm>
            <a:off x="5683929" y="2410878"/>
            <a:ext cx="2088232" cy="420956"/>
          </a:xfrm>
          <a:prstGeom prst="roundRect">
            <a:avLst/>
          </a:prstGeom>
          <a:solidFill>
            <a:srgbClr val="0000CC"/>
          </a:solidFill>
          <a:ln w="12700">
            <a:noFill/>
          </a:ln>
        </p:spPr>
        <p:txBody>
          <a:bodyPr wrap="square" lIns="36000" tIns="0" rIns="36000" bIns="7200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‘Art Therapist’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95B7B2-52CE-FC8E-72A9-FEAB09FA8408}"/>
              </a:ext>
            </a:extLst>
          </p:cNvPr>
          <p:cNvSpPr txBox="1"/>
          <p:nvPr/>
        </p:nvSpPr>
        <p:spPr>
          <a:xfrm>
            <a:off x="5671229" y="2911078"/>
            <a:ext cx="2783270" cy="420956"/>
          </a:xfrm>
          <a:prstGeom prst="roundRect">
            <a:avLst/>
          </a:prstGeom>
          <a:solidFill>
            <a:srgbClr val="0000CC"/>
          </a:solidFill>
          <a:ln w="12700">
            <a:noFill/>
          </a:ln>
        </p:spPr>
        <p:txBody>
          <a:bodyPr wrap="square" lIns="36000" tIns="0" rIns="36000" bIns="7200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‘Art Psychotherapist’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E11411-099A-F39C-9EB1-1C59815C89A8}"/>
              </a:ext>
            </a:extLst>
          </p:cNvPr>
          <p:cNvSpPr/>
          <p:nvPr/>
        </p:nvSpPr>
        <p:spPr bwMode="auto">
          <a:xfrm>
            <a:off x="201123" y="3512819"/>
            <a:ext cx="8728047" cy="2609181"/>
          </a:xfrm>
          <a:prstGeom prst="roundRect">
            <a:avLst/>
          </a:prstGeom>
          <a:noFill/>
          <a:ln w="12700" cap="flat" cmpd="sng" algn="ctr">
            <a:solidFill>
              <a:srgbClr val="0000FF"/>
            </a:solidFill>
            <a:prstDash val="sysDot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5C6F743-4E86-5D17-44BD-BE028CCBB2D8}"/>
              </a:ext>
            </a:extLst>
          </p:cNvPr>
          <p:cNvSpPr/>
          <p:nvPr/>
        </p:nvSpPr>
        <p:spPr bwMode="auto">
          <a:xfrm rot="20895200">
            <a:off x="5092930" y="2588736"/>
            <a:ext cx="555216" cy="222878"/>
          </a:xfrm>
          <a:prstGeom prst="rightArrow">
            <a:avLst>
              <a:gd name="adj1" fmla="val 39596"/>
              <a:gd name="adj2" fmla="val 50000"/>
            </a:avLst>
          </a:prstGeom>
          <a:solidFill>
            <a:srgbClr val="0000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0C5D8F1-91D8-04BB-A29A-C5FBE66041BC}"/>
              </a:ext>
            </a:extLst>
          </p:cNvPr>
          <p:cNvSpPr/>
          <p:nvPr/>
        </p:nvSpPr>
        <p:spPr bwMode="auto">
          <a:xfrm rot="613550">
            <a:off x="5100637" y="2852576"/>
            <a:ext cx="555216" cy="222878"/>
          </a:xfrm>
          <a:prstGeom prst="rightArrow">
            <a:avLst>
              <a:gd name="adj1" fmla="val 39596"/>
              <a:gd name="adj2" fmla="val 50000"/>
            </a:avLst>
          </a:prstGeom>
          <a:solidFill>
            <a:srgbClr val="0000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E4F4907E-3B2D-55CF-04E2-6DAE24CA4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26" y="182124"/>
            <a:ext cx="5353036" cy="13026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dirty="0"/>
              <a:t>Trauma informed </a:t>
            </a:r>
            <a:br>
              <a:rPr lang="en-GB" altLang="en-US" sz="3600" dirty="0"/>
            </a:br>
            <a:r>
              <a:rPr lang="en-GB" altLang="en-US" sz="3600" dirty="0"/>
              <a:t>Art Therapy</a:t>
            </a:r>
          </a:p>
        </p:txBody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BAB96631-8B74-16D8-F2CE-C5C446F683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557338"/>
            <a:ext cx="8831138" cy="504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GB" altLang="en-US" sz="2000" i="1" dirty="0">
                <a:sym typeface="Wingdings" panose="05000000000000000000" pitchFamily="2" charset="2"/>
              </a:rPr>
              <a:t>A </a:t>
            </a:r>
            <a:r>
              <a:rPr lang="en-GB" altLang="en-US" sz="2000" i="1" u="sng" dirty="0">
                <a:sym typeface="Wingdings" panose="05000000000000000000" pitchFamily="2" charset="2"/>
              </a:rPr>
              <a:t>T</a:t>
            </a:r>
            <a:r>
              <a:rPr lang="en-GB" altLang="en-US" sz="2000" i="1" dirty="0">
                <a:sym typeface="Wingdings" panose="05000000000000000000" pitchFamily="2" charset="2"/>
              </a:rPr>
              <a:t>rauma </a:t>
            </a:r>
            <a:r>
              <a:rPr lang="en-GB" altLang="en-US" sz="2000" i="1" u="sng" dirty="0">
                <a:sym typeface="Wingdings" panose="05000000000000000000" pitchFamily="2" charset="2"/>
              </a:rPr>
              <a:t>I</a:t>
            </a:r>
            <a:r>
              <a:rPr lang="en-GB" altLang="en-US" sz="2000" i="1" dirty="0">
                <a:sym typeface="Wingdings" panose="05000000000000000000" pitchFamily="2" charset="2"/>
              </a:rPr>
              <a:t>nformed </a:t>
            </a:r>
            <a:r>
              <a:rPr lang="en-GB" altLang="en-US" sz="2000" i="1" u="sng" dirty="0">
                <a:sym typeface="Wingdings" panose="05000000000000000000" pitchFamily="2" charset="2"/>
              </a:rPr>
              <a:t>A</a:t>
            </a:r>
            <a:r>
              <a:rPr lang="en-GB" altLang="en-US" sz="2000" i="1" dirty="0">
                <a:sym typeface="Wingdings" panose="05000000000000000000" pitchFamily="2" charset="2"/>
              </a:rPr>
              <a:t>pproach shifts the focus:</a:t>
            </a:r>
          </a:p>
          <a:p>
            <a:pPr marL="0" indent="0" algn="ctr">
              <a:buNone/>
            </a:pPr>
            <a:r>
              <a:rPr lang="en-GB" altLang="en-US" sz="2000" i="1" dirty="0">
                <a:solidFill>
                  <a:schemeClr val="tx1"/>
                </a:solidFill>
                <a:sym typeface="Wingdings" panose="05000000000000000000" pitchFamily="2" charset="2"/>
              </a:rPr>
              <a:t>from  -  </a:t>
            </a:r>
            <a:r>
              <a:rPr lang="en-GB" altLang="en-US" dirty="0">
                <a:solidFill>
                  <a:schemeClr val="tx1"/>
                </a:solidFill>
                <a:sym typeface="Wingdings" panose="05000000000000000000" pitchFamily="2" charset="2"/>
              </a:rPr>
              <a:t>What’s wrong with you?</a:t>
            </a:r>
          </a:p>
          <a:p>
            <a:pPr marL="0" indent="0" algn="ctr">
              <a:buNone/>
            </a:pPr>
            <a:r>
              <a:rPr lang="en-GB" altLang="en-US" sz="2000" i="1" dirty="0">
                <a:sym typeface="Wingdings" panose="05000000000000000000" pitchFamily="2" charset="2"/>
              </a:rPr>
              <a:t>to -  </a:t>
            </a:r>
            <a:r>
              <a:rPr lang="en-GB" altLang="en-US" dirty="0">
                <a:sym typeface="Wingdings" panose="05000000000000000000" pitchFamily="2" charset="2"/>
              </a:rPr>
              <a:t>What happened to you?</a:t>
            </a:r>
            <a:br>
              <a:rPr lang="en-GB" altLang="en-US" dirty="0">
                <a:sym typeface="Wingdings" panose="05000000000000000000" pitchFamily="2" charset="2"/>
              </a:rPr>
            </a:br>
            <a:r>
              <a:rPr lang="en-GB" altLang="en-US" dirty="0">
                <a:sym typeface="Wingdings" panose="05000000000000000000" pitchFamily="2" charset="2"/>
              </a:rPr>
              <a:t>What do you need? What can help?</a:t>
            </a:r>
            <a:endParaRPr lang="en-GB" altLang="en-US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GB" altLang="en-US" dirty="0">
                <a:sym typeface="Wingdings" panose="05000000000000000000" pitchFamily="2" charset="2"/>
              </a:rPr>
              <a:t>Trauma Informed Art Therapy is</a:t>
            </a:r>
            <a:r>
              <a:rPr lang="en-GB" altLang="en-US" sz="2400" dirty="0">
                <a:sym typeface="Wingdings" panose="05000000000000000000" pitchFamily="2" charset="2"/>
              </a:rPr>
              <a:t>:</a:t>
            </a:r>
            <a:endParaRPr lang="en-GB" altLang="en-US" dirty="0">
              <a:sym typeface="Wingdings" panose="05000000000000000000" pitchFamily="2" charset="2"/>
            </a:endParaRPr>
          </a:p>
          <a:p>
            <a:pPr lvl="1"/>
            <a:r>
              <a:rPr lang="en-GB" altLang="en-US" dirty="0">
                <a:sym typeface="Wingdings" panose="05000000000000000000" pitchFamily="2" charset="2"/>
              </a:rPr>
              <a:t>Guided by research: ACEs </a:t>
            </a:r>
            <a:r>
              <a:rPr lang="en-GB" altLang="en-US" sz="1000" dirty="0">
                <a:sym typeface="Wingdings" panose="05000000000000000000" pitchFamily="2" charset="2"/>
              </a:rPr>
              <a:t>(</a:t>
            </a:r>
            <a:r>
              <a:rPr lang="en-GB" sz="1000" dirty="0" err="1"/>
              <a:t>Felitti</a:t>
            </a:r>
            <a:r>
              <a:rPr lang="en-GB" sz="1000" dirty="0"/>
              <a:t> </a:t>
            </a:r>
            <a:r>
              <a:rPr lang="en-GB" sz="1000" i="1" dirty="0"/>
              <a:t>et al</a:t>
            </a:r>
            <a:r>
              <a:rPr lang="en-GB" sz="1000" dirty="0"/>
              <a:t>, 1998)</a:t>
            </a:r>
            <a:r>
              <a:rPr lang="en-GB" dirty="0">
                <a:sym typeface="Wingdings" panose="05000000000000000000" pitchFamily="2" charset="2"/>
              </a:rPr>
              <a:t>, 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altLang="en-US" dirty="0">
                <a:sym typeface="Wingdings" panose="05000000000000000000" pitchFamily="2" charset="2"/>
              </a:rPr>
              <a:t>PCEs </a:t>
            </a:r>
            <a:r>
              <a:rPr lang="en-GB" altLang="en-US" sz="1800" dirty="0">
                <a:sym typeface="Wingdings" panose="05000000000000000000" pitchFamily="2" charset="2"/>
              </a:rPr>
              <a:t>(Positive experiences), </a:t>
            </a:r>
            <a:r>
              <a:rPr lang="en-GB" kern="1200" dirty="0"/>
              <a:t>neuroscience etc.</a:t>
            </a:r>
          </a:p>
          <a:p>
            <a:pPr lvl="1"/>
            <a:r>
              <a:rPr lang="en-GB" altLang="en-US" dirty="0">
                <a:sym typeface="Wingdings" panose="05000000000000000000" pitchFamily="2" charset="2"/>
              </a:rPr>
              <a:t>Guided by theories: therapy, systemic etc.</a:t>
            </a:r>
          </a:p>
          <a:p>
            <a:pPr lvl="1"/>
            <a:r>
              <a:rPr lang="en-GB" kern="1200" dirty="0"/>
              <a:t>Person-centred. Holistic. </a:t>
            </a:r>
            <a:r>
              <a:rPr lang="en-GB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Multi-sensory. </a:t>
            </a:r>
          </a:p>
          <a:p>
            <a:pPr lvl="1"/>
            <a:r>
              <a:rPr lang="en-GB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Strengths-based. </a:t>
            </a:r>
            <a:r>
              <a:rPr lang="en-GB" alt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Risk &amp; protective factors.</a:t>
            </a:r>
            <a:endParaRPr lang="en-GB" altLang="en-US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en-GB" kern="1200" dirty="0"/>
              <a:t>Underpinned by TIA / TIP principles …</a:t>
            </a:r>
            <a:br>
              <a:rPr lang="en-GB" sz="700" dirty="0">
                <a:solidFill>
                  <a:srgbClr val="F5B5E1"/>
                </a:solidFill>
              </a:rPr>
            </a:br>
            <a:r>
              <a:rPr lang="en-GB" sz="300" b="0" dirty="0">
                <a:solidFill>
                  <a:srgbClr val="F5B5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(Harris &amp; Fallot, 2001; Fallot and Harris, 2009; SAMHSA, 2014; Sweeney </a:t>
            </a:r>
            <a:r>
              <a:rPr lang="en-GB" sz="300" b="0" i="1" dirty="0">
                <a:solidFill>
                  <a:srgbClr val="F5B5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GB" sz="300" b="0" dirty="0">
                <a:solidFill>
                  <a:srgbClr val="F5B5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2016)</a:t>
            </a:r>
            <a:endParaRPr lang="en-GB" sz="650" b="1" i="0" dirty="0">
              <a:solidFill>
                <a:srgbClr val="F5B5E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595999-CA24-0B88-68BA-AB7008E4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E229A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fld id="{204F7786-7A1D-47AE-966D-66F209BA25E5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D62F126F-3386-648B-1253-36CE64C9753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 dirty="0"/>
              <a:t>Dr Caryl Sibbett, Kairos Consultancy 2023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4F96CC-9E92-8CAF-1E86-BBDD7D7E7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976" y="3553765"/>
            <a:ext cx="1705570" cy="307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8A3C5-486C-86F0-44B5-8E7ADBFF0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5" b="97351" l="0" r="97966">
                        <a14:foregroundMark x1="90847" y1="23841" x2="91864" y2="31126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6944" y="44624"/>
            <a:ext cx="2342055" cy="239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lumMod val="50000"/>
                <a:lumOff val="50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376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D9F81D-8247-A96D-B833-0C9EDC35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4" y="379495"/>
            <a:ext cx="831198" cy="1177297"/>
          </a:xfrm>
        </p:spPr>
        <p:txBody>
          <a:bodyPr/>
          <a:lstStyle/>
          <a:p>
            <a:pPr algn="l"/>
            <a:r>
              <a:rPr lang="en-GB" sz="1800" dirty="0"/>
              <a:t>TIA </a:t>
            </a:r>
            <a:br>
              <a:rPr lang="en-GB" sz="1800" dirty="0"/>
            </a:br>
            <a:r>
              <a:rPr lang="en-GB" sz="1050" dirty="0"/>
              <a:t>principles</a:t>
            </a:r>
            <a:br>
              <a:rPr lang="en-GB" sz="1400" b="0" dirty="0"/>
            </a:br>
            <a:br>
              <a:rPr lang="en-GB" sz="1000" b="0" dirty="0"/>
            </a:br>
            <a:r>
              <a:rPr lang="en-GB" sz="600" b="0" dirty="0">
                <a:latin typeface="Calibri" panose="020F0502020204030204" pitchFamily="34" charset="0"/>
                <a:cs typeface="Calibri" panose="020F0502020204030204" pitchFamily="34" charset="0"/>
              </a:rPr>
              <a:t>(Harris &amp; Fallot, 2001; Fallot and Harris, 2009; SAMHSA, 2014; Sweeney </a:t>
            </a:r>
            <a:r>
              <a:rPr lang="en-GB" sz="600" b="0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GB" sz="600" b="0" dirty="0">
                <a:latin typeface="Calibri" panose="020F0502020204030204" pitchFamily="34" charset="0"/>
                <a:cs typeface="Calibri" panose="020F0502020204030204" pitchFamily="34" charset="0"/>
              </a:rPr>
              <a:t>, 2016)</a:t>
            </a:r>
            <a:endParaRPr lang="en-GB" sz="1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E229A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fld id="{204F7786-7A1D-47AE-966D-66F209BA25E5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E1CD17-0F01-8959-840B-22CFE128E27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 dirty="0"/>
              <a:t>Dr Caryl Sibbett, Kairos Consultancy 2023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D725D4-19EC-55B1-C5FC-735D2A3785D1}"/>
              </a:ext>
            </a:extLst>
          </p:cNvPr>
          <p:cNvSpPr txBox="1"/>
          <p:nvPr/>
        </p:nvSpPr>
        <p:spPr>
          <a:xfrm>
            <a:off x="2117941" y="6525344"/>
            <a:ext cx="700321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>
            <a:spAutoFit/>
          </a:bodyPr>
          <a:lstStyle/>
          <a:p>
            <a:pPr marL="0" lvl="1" indent="0" algn="ctr">
              <a:spcBef>
                <a:spcPts val="0"/>
              </a:spcBef>
              <a:spcAft>
                <a:spcPts val="200"/>
              </a:spcAft>
              <a:buFont typeface="Wingdings" pitchFamily="2" charset="2"/>
              <a:buNone/>
            </a:pPr>
            <a:r>
              <a:rPr lang="en-GB" sz="1200" b="0" kern="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(These TIA Principles underpin NI Master’s level Art Psychotherapy training as designed by Dr Sibbett 2015)</a:t>
            </a:r>
            <a:endParaRPr lang="en-GB" sz="1600" b="0" kern="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B13C00-9496-6AFF-06A8-52525E6D0C0D}"/>
              </a:ext>
            </a:extLst>
          </p:cNvPr>
          <p:cNvGrpSpPr/>
          <p:nvPr/>
        </p:nvGrpSpPr>
        <p:grpSpPr>
          <a:xfrm>
            <a:off x="6419672" y="83357"/>
            <a:ext cx="2405916" cy="1454385"/>
            <a:chOff x="6486564" y="-11289"/>
            <a:chExt cx="2405916" cy="1454385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0A3B2731-81FD-BF1D-25D3-E409DCF27F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9269" y="459943"/>
              <a:ext cx="1943211" cy="983153"/>
            </a:xfrm>
            <a:prstGeom prst="roundRect">
              <a:avLst>
                <a:gd name="adj" fmla="val 547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72000" tIns="45720" rIns="72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115000"/>
                <a:buFont typeface="Wingdings" pitchFamily="2" charset="2"/>
                <a:buChar char="§"/>
                <a:defRPr sz="2800" b="1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75000"/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>
                <a:spcBef>
                  <a:spcPts val="0"/>
                </a:spcBef>
                <a:spcAft>
                  <a:spcPts val="200"/>
                </a:spcAft>
                <a:buNone/>
              </a:pP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Safety</a:t>
              </a:r>
              <a:r>
                <a:rPr lang="en-GB" sz="2000" kern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kern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physical psychological, moral &amp; cultural safety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9B19BF3-A7C8-83BD-A440-CDA31A25C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6564" y="-11289"/>
              <a:ext cx="1073441" cy="1073441"/>
            </a:xfrm>
            <a:prstGeom prst="round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8B8B53-3942-24D2-4184-4794B278C4C0}"/>
              </a:ext>
            </a:extLst>
          </p:cNvPr>
          <p:cNvGrpSpPr/>
          <p:nvPr/>
        </p:nvGrpSpPr>
        <p:grpSpPr>
          <a:xfrm>
            <a:off x="251520" y="3813818"/>
            <a:ext cx="3384376" cy="2701366"/>
            <a:chOff x="258337" y="3802958"/>
            <a:chExt cx="3384376" cy="2701366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CAE6077D-AE13-09CD-EAB1-4546A8FE5C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8337" y="4650030"/>
              <a:ext cx="3384376" cy="1854294"/>
            </a:xfrm>
            <a:prstGeom prst="roundRect">
              <a:avLst>
                <a:gd name="adj" fmla="val 7535"/>
              </a:avLst>
            </a:prstGeom>
            <a:solidFill>
              <a:srgbClr val="CCECFF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72000" tIns="45720" rIns="72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115000"/>
                <a:buFont typeface="Wingdings" pitchFamily="2" charset="2"/>
                <a:buChar char="§"/>
                <a:defRPr sz="2800" b="1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75000"/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>
                <a:spcBef>
                  <a:spcPts val="0"/>
                </a:spcBef>
                <a:spcAft>
                  <a:spcPts val="200"/>
                </a:spcAft>
                <a:buNone/>
              </a:pP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Cultural</a:t>
              </a:r>
              <a:r>
                <a:rPr lang="en-GB" kern="0" dirty="0">
                  <a:solidFill>
                    <a:srgbClr val="9900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awareness</a:t>
              </a:r>
              <a:r>
                <a:rPr lang="en-GB" kern="0" dirty="0">
                  <a:solidFill>
                    <a:srgbClr val="9900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/ competence</a:t>
              </a:r>
              <a:r>
                <a:rPr lang="en-GB" sz="1600" kern="0" dirty="0">
                  <a:solidFill>
                    <a:srgbClr val="99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kern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recognising historical &amp; community-specific trauma, impact of </a:t>
              </a:r>
              <a:r>
                <a:rPr lang="en-GB" sz="1600" kern="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intersectionalities</a:t>
              </a:r>
              <a:r>
                <a:rPr lang="en-GB" sz="1600" kern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cultural healing potential, gender responsive, prizing diversity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845AF42-550F-FF58-7652-5FA3A694E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7656" y="3802958"/>
              <a:ext cx="995373" cy="97585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8401E39-08F6-FF8F-088D-9744D963BE39}"/>
              </a:ext>
            </a:extLst>
          </p:cNvPr>
          <p:cNvGrpSpPr/>
          <p:nvPr/>
        </p:nvGrpSpPr>
        <p:grpSpPr>
          <a:xfrm>
            <a:off x="3027777" y="1454457"/>
            <a:ext cx="3164724" cy="2504001"/>
            <a:chOff x="113855" y="3762526"/>
            <a:chExt cx="3164724" cy="2455739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B7D9FDA9-9131-8475-FD27-5211247E3C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3855" y="4659609"/>
              <a:ext cx="3164724" cy="1558656"/>
            </a:xfrm>
            <a:prstGeom prst="roundRect">
              <a:avLst>
                <a:gd name="adj" fmla="val 7735"/>
              </a:avLst>
            </a:prstGeom>
            <a:solidFill>
              <a:srgbClr val="FFFF99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72000" tIns="45720" rIns="72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115000"/>
                <a:buFont typeface="Wingdings" pitchFamily="2" charset="2"/>
                <a:buChar char="§"/>
                <a:defRPr sz="2800" b="1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75000"/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>
                <a:spcBef>
                  <a:spcPts val="0"/>
                </a:spcBef>
                <a:spcAft>
                  <a:spcPts val="200"/>
                </a:spcAft>
                <a:buNone/>
              </a:pP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Empowerment, choice, control </a:t>
              </a:r>
              <a:r>
                <a:rPr lang="en-GB" sz="1600" kern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strengths-based approaches, building strengths &amp; skills, individualised approach, promoting voice &amp; autonomy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5DB6F0-A60F-0AA6-3E45-FAB923F0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150618">
              <a:off x="1132653" y="3762526"/>
              <a:ext cx="1180785" cy="118078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00D733-839E-8244-7AEA-23F1D25EBECD}"/>
              </a:ext>
            </a:extLst>
          </p:cNvPr>
          <p:cNvGrpSpPr/>
          <p:nvPr/>
        </p:nvGrpSpPr>
        <p:grpSpPr>
          <a:xfrm>
            <a:off x="6588224" y="4005064"/>
            <a:ext cx="2182050" cy="2469282"/>
            <a:chOff x="6841163" y="4009211"/>
            <a:chExt cx="2182050" cy="2469282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91153369-99E1-2100-30D9-69CE378501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841163" y="5017775"/>
              <a:ext cx="2182050" cy="1460718"/>
            </a:xfrm>
            <a:prstGeom prst="roundRect">
              <a:avLst>
                <a:gd name="adj" fmla="val 5654"/>
              </a:avLst>
            </a:prstGeom>
            <a:solidFill>
              <a:srgbClr val="F2F2F2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72000" tIns="45720" rIns="72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115000"/>
                <a:buFont typeface="Wingdings" pitchFamily="2" charset="2"/>
                <a:buChar char="§"/>
                <a:defRPr sz="2800" b="1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75000"/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>
                <a:spcBef>
                  <a:spcPts val="0"/>
                </a:spcBef>
                <a:spcAft>
                  <a:spcPts val="200"/>
                </a:spcAft>
                <a:buNone/>
              </a:pP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Pathways</a:t>
              </a:r>
              <a:r>
                <a:rPr lang="en-GB" kern="0" dirty="0">
                  <a:solidFill>
                    <a:srgbClr val="9900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to </a:t>
              </a: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trauma-specific</a:t>
              </a:r>
              <a:r>
                <a:rPr lang="en-GB" kern="0" dirty="0">
                  <a:solidFill>
                    <a:srgbClr val="9900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care</a:t>
              </a:r>
              <a:r>
                <a:rPr lang="en-GB" sz="2000" kern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kern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signposting, </a:t>
              </a:r>
              <a:r>
                <a:rPr lang="en-GB" sz="1600" kern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referral, co-ordination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7DE23E0-45EF-87CD-4A2A-66613A75F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AE5D9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769" b="89744" l="4969" r="93789">
                          <a14:foregroundMark x1="21799" y1="55370" x2="40373" y2="57051"/>
                          <a14:foregroundMark x1="4969" y1="53846" x2="11406" y2="54429"/>
                          <a14:foregroundMark x1="40373" y1="57051" x2="41304" y2="58333"/>
                          <a14:foregroundMark x1="49379" y1="35256" x2="74534" y2="22436"/>
                          <a14:foregroundMark x1="45963" y1="35256" x2="80059" y2="18836"/>
                          <a14:foregroundMark x1="56522" y1="18590" x2="78882" y2="9615"/>
                          <a14:foregroundMark x1="44720" y1="33974" x2="44720" y2="42949"/>
                          <a14:foregroundMark x1="49068" y1="81410" x2="90373" y2="73077"/>
                          <a14:foregroundMark x1="64286" y1="85897" x2="94099" y2="83333"/>
                          <a14:foregroundMark x1="75466" y1="5769" x2="75466" y2="5769"/>
                          <a14:backgroundMark x1="23292" y1="21795" x2="39441" y2="37821"/>
                          <a14:backgroundMark x1="54969" y1="56410" x2="92236" y2="48077"/>
                          <a14:backgroundMark x1="92236" y1="48077" x2="92236" y2="48077"/>
                          <a14:backgroundMark x1="80745" y1="19231" x2="81677" y2="17949"/>
                          <a14:backgroundMark x1="80124" y1="18590" x2="86025" y2="15385"/>
                          <a14:backgroundMark x1="8385" y1="62179" x2="38509" y2="8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41163" y="4009211"/>
              <a:ext cx="2137532" cy="114191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7634FB0-596C-150F-285B-0FE700E2E367}"/>
              </a:ext>
            </a:extLst>
          </p:cNvPr>
          <p:cNvGrpSpPr/>
          <p:nvPr/>
        </p:nvGrpSpPr>
        <p:grpSpPr>
          <a:xfrm>
            <a:off x="187557" y="1620429"/>
            <a:ext cx="2563580" cy="2052993"/>
            <a:chOff x="455401" y="1657783"/>
            <a:chExt cx="2563580" cy="2052993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2DA269BA-2B8F-9BD2-AA2C-0EB81DC83D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5401" y="2629308"/>
              <a:ext cx="2563580" cy="1081468"/>
            </a:xfrm>
            <a:prstGeom prst="roundRect">
              <a:avLst>
                <a:gd name="adj" fmla="val 5707"/>
              </a:avLst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72000" tIns="45720" rIns="72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115000"/>
                <a:buFont typeface="Wingdings" pitchFamily="2" charset="2"/>
                <a:buChar char="§"/>
                <a:defRPr sz="2800" b="1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75000"/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>
                <a:spcBef>
                  <a:spcPts val="0"/>
                </a:spcBef>
                <a:spcAft>
                  <a:spcPts val="200"/>
                </a:spcAft>
                <a:buNone/>
              </a:pP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Trustworthiness, transparency</a:t>
              </a:r>
              <a:r>
                <a:rPr lang="en-GB" sz="1600" kern="0" dirty="0">
                  <a:solidFill>
                    <a:srgbClr val="8400D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kern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fidelity, building trust, openness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2452615-C5B9-EDA1-22F7-76BA369C6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9830" y="1657783"/>
              <a:ext cx="1073441" cy="107344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93E0CC7-B74D-F172-ED55-822A12F6F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8253" y="1888131"/>
              <a:ext cx="504056" cy="504056"/>
            </a:xfrm>
            <a:prstGeom prst="ellipse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EFABED-5077-C07B-0EA7-4335ED3FD73D}"/>
              </a:ext>
            </a:extLst>
          </p:cNvPr>
          <p:cNvGrpSpPr/>
          <p:nvPr/>
        </p:nvGrpSpPr>
        <p:grpSpPr>
          <a:xfrm>
            <a:off x="4187938" y="4365104"/>
            <a:ext cx="1830677" cy="1914162"/>
            <a:chOff x="3748670" y="1719322"/>
            <a:chExt cx="1830677" cy="1914162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93AF7157-CF73-97CF-3E60-6F045A239E6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748670" y="2688475"/>
              <a:ext cx="1830677" cy="945009"/>
            </a:xfrm>
            <a:prstGeom prst="roundRect">
              <a:avLst>
                <a:gd name="adj" fmla="val 7545"/>
              </a:avLst>
            </a:prstGeom>
            <a:solidFill>
              <a:srgbClr val="CC99FF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72000" tIns="45720" rIns="72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115000"/>
                <a:buFont typeface="Wingdings" pitchFamily="2" charset="2"/>
                <a:buChar char="§"/>
                <a:defRPr sz="2800" b="1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75000"/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>
                <a:spcBef>
                  <a:spcPts val="0"/>
                </a:spcBef>
                <a:spcAft>
                  <a:spcPts val="200"/>
                </a:spcAft>
                <a:buNone/>
              </a:pP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Peer support</a:t>
              </a:r>
              <a:r>
                <a:rPr lang="en-GB" sz="2000" kern="0" dirty="0"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kern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survivor self / help,</a:t>
              </a:r>
              <a:br>
                <a:rPr lang="en-GB" sz="1600" kern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600" kern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partnerships</a:t>
              </a:r>
            </a:p>
          </p:txBody>
        </p:sp>
        <p:pic>
          <p:nvPicPr>
            <p:cNvPr id="39" name="Content Placeholder 22">
              <a:extLst>
                <a:ext uri="{FF2B5EF4-FFF2-40B4-BE49-F238E27FC236}">
                  <a16:creationId xmlns:a16="http://schemas.microsoft.com/office/drawing/2014/main" id="{90941358-ECAF-9FAE-CC16-27DE05F90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 bwMode="auto">
            <a:xfrm>
              <a:off x="4143273" y="1719322"/>
              <a:ext cx="1094910" cy="107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6F785B9-6540-9AB0-0F52-325A3528CAF2}"/>
              </a:ext>
            </a:extLst>
          </p:cNvPr>
          <p:cNvGrpSpPr/>
          <p:nvPr/>
        </p:nvGrpSpPr>
        <p:grpSpPr>
          <a:xfrm>
            <a:off x="6415449" y="1533550"/>
            <a:ext cx="2477031" cy="2323731"/>
            <a:chOff x="6415449" y="1533550"/>
            <a:chExt cx="2477031" cy="232373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234ABD8-1423-D934-E49A-1C0870D7E808}"/>
                </a:ext>
              </a:extLst>
            </p:cNvPr>
            <p:cNvGrpSpPr/>
            <p:nvPr/>
          </p:nvGrpSpPr>
          <p:grpSpPr>
            <a:xfrm>
              <a:off x="6415449" y="1533550"/>
              <a:ext cx="2477031" cy="2323731"/>
              <a:chOff x="6332590" y="1548824"/>
              <a:chExt cx="2477031" cy="2323731"/>
            </a:xfrm>
          </p:grpSpPr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A065450B-9921-1200-34E1-0459A68D0AA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32590" y="2298584"/>
                <a:ext cx="2477031" cy="1573971"/>
              </a:xfrm>
              <a:prstGeom prst="roundRect">
                <a:avLst>
                  <a:gd name="adj" fmla="val 7321"/>
                </a:avLst>
              </a:prstGeom>
              <a:solidFill>
                <a:srgbClr val="CCFFCC"/>
              </a:solidFill>
              <a:ln>
                <a:solidFill>
                  <a:srgbClr val="00B050"/>
                </a:solidFill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  <p:txBody>
              <a:bodyPr vert="horz" wrap="square" lIns="72000" tIns="45720" rIns="7200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E229A8"/>
                  </a:buClr>
                  <a:buSzPct val="115000"/>
                  <a:buFont typeface="Wingdings" pitchFamily="2" charset="2"/>
                  <a:buChar char="§"/>
                  <a:defRPr sz="2800" b="1">
                    <a:solidFill>
                      <a:srgbClr val="00006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E229A8"/>
                  </a:buClr>
                  <a:buSzPct val="75000"/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lvl="1" indent="0" algn="ctr">
                  <a:spcBef>
                    <a:spcPts val="0"/>
                  </a:spcBef>
                  <a:spcAft>
                    <a:spcPts val="200"/>
                  </a:spcAft>
                  <a:buNone/>
                </a:pPr>
                <a:r>
                  <a:rPr lang="en-GB" kern="0" dirty="0">
                    <a:solidFill>
                      <a:srgbClr val="9900FF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Collaboration, </a:t>
                </a:r>
                <a:r>
                  <a:rPr lang="en-GB" kern="0" dirty="0">
                    <a:solidFill>
                      <a:srgbClr val="8400DE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mutuality</a:t>
                </a:r>
                <a:r>
                  <a:rPr lang="en-GB" sz="1600" kern="0" dirty="0">
                    <a:solidFill>
                      <a:srgbClr val="99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1600" kern="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power aware &amp; sharing, shared decision-making, respect, connection, hope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9EF9154-615D-3672-FBEF-F31781E0A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92930" y="1548824"/>
                <a:ext cx="1073441" cy="107344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B25B63-E49C-412A-0CFA-DDC640690530}"/>
                </a:ext>
              </a:extLst>
            </p:cNvPr>
            <p:cNvSpPr txBox="1"/>
            <p:nvPr/>
          </p:nvSpPr>
          <p:spPr>
            <a:xfrm>
              <a:off x="7673826" y="2611082"/>
              <a:ext cx="120395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kern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Co-production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4883DC4-F8BC-C90F-A9BD-8E3B68ACFB50}"/>
              </a:ext>
            </a:extLst>
          </p:cNvPr>
          <p:cNvGrpSpPr/>
          <p:nvPr/>
        </p:nvGrpSpPr>
        <p:grpSpPr>
          <a:xfrm>
            <a:off x="457384" y="-118700"/>
            <a:ext cx="2871022" cy="1582242"/>
            <a:chOff x="457384" y="-118700"/>
            <a:chExt cx="2871022" cy="1582242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B01C32DD-7C85-571A-A37C-4059963E01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6741" y="154966"/>
              <a:ext cx="2401665" cy="1308576"/>
            </a:xfrm>
            <a:prstGeom prst="roundRect">
              <a:avLst>
                <a:gd name="adj" fmla="val 6962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115000"/>
                <a:buFont typeface="Wingdings" pitchFamily="2" charset="2"/>
                <a:buChar char="§"/>
                <a:defRPr sz="2800" b="1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75000"/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>
                <a:spcBef>
                  <a:spcPts val="0"/>
                </a:spcBef>
                <a:spcAft>
                  <a:spcPts val="200"/>
                </a:spcAft>
                <a:buNone/>
              </a:pP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Trauma</a:t>
              </a:r>
              <a:r>
                <a:rPr lang="en-GB" kern="0" dirty="0">
                  <a:solidFill>
                    <a:srgbClr val="99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br>
                <a:rPr lang="en-GB" kern="0" dirty="0">
                  <a:solidFill>
                    <a:srgbClr val="99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awareness</a:t>
              </a:r>
              <a:r>
                <a:rPr lang="en-GB" sz="1600" kern="0" dirty="0">
                  <a:solidFill>
                    <a:srgbClr val="99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kern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recognise prevalence, types, levels &amp; </a:t>
              </a:r>
              <a:br>
                <a:rPr lang="en-GB" sz="1600" kern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600" kern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impacts of trauma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561D8-70CC-7F53-0FF5-0330CD57ADA1}"/>
                </a:ext>
              </a:extLst>
            </p:cNvPr>
            <p:cNvGrpSpPr/>
            <p:nvPr/>
          </p:nvGrpSpPr>
          <p:grpSpPr>
            <a:xfrm>
              <a:off x="457384" y="-118700"/>
              <a:ext cx="930853" cy="1013114"/>
              <a:chOff x="526852" y="-77182"/>
              <a:chExt cx="846230" cy="92101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19665DE-18A0-C781-F95C-9640984C57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prstClr val="black"/>
                  <a:srgbClr val="AE5D91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>
                            <a14:foregroundMark x1="63256" y1="30769" x2="49767" y2="78205"/>
                            <a14:foregroundMark x1="49767" y1="78205" x2="67442" y2="35470"/>
                            <a14:foregroundMark x1="67442" y1="35470" x2="64186" y2="32906"/>
                            <a14:foregroundMark x1="42791" y1="34615" x2="65581" y2="52991"/>
                            <a14:foregroundMark x1="26977" y1="45726" x2="62791" y2="59829"/>
                            <a14:foregroundMark x1="38140" y1="30342" x2="34419" y2="47009"/>
                            <a14:foregroundMark x1="42326" y1="30342" x2="64651" y2="30342"/>
                            <a14:foregroundMark x1="70233" y1="40598" x2="57674" y2="77778"/>
                            <a14:foregroundMark x1="34884" y1="52137" x2="53953" y2="87179"/>
                            <a14:foregroundMark x1="49767" y1="43590" x2="54419" y2="37179"/>
                            <a14:foregroundMark x1="73023" y1="24786" x2="73023" y2="24786"/>
                            <a14:foregroundMark x1="57674" y1="80342" x2="57674" y2="80342"/>
                            <a14:foregroundMark x1="71628" y1="25641" x2="77674" y2="20513"/>
                            <a14:foregroundMark x1="50233" y1="18803" x2="50233" y2="11966"/>
                            <a14:foregroundMark x1="30698" y1="24359" x2="24186" y2="20513"/>
                            <a14:foregroundMark x1="21875" y1="45673" x2="22791" y2="46154"/>
                            <a14:foregroundMark x1="23721" y1="70513" x2="27907" y2="66239"/>
                            <a14:foregroundMark x1="72558" y1="66239" x2="78605" y2="69658"/>
                            <a14:foregroundMark x1="80465" y1="46154" x2="89767" y2="46581"/>
                            <a14:foregroundMark x1="72558" y1="25641" x2="75349" y2="22222"/>
                            <a14:foregroundMark x1="46977" y1="47863" x2="55349" y2="47863"/>
                            <a14:foregroundMark x1="32093" y1="31197" x2="71163" y2="33761"/>
                            <a14:foregroundMark x1="29767" y1="36752" x2="50698" y2="85897"/>
                            <a14:foregroundMark x1="50698" y1="85897" x2="74419" y2="35470"/>
                            <a14:foregroundMark x1="74419" y1="35470" x2="31628" y2="35470"/>
                            <a14:foregroundMark x1="40930" y1="79915" x2="40930" y2="79915"/>
                            <a14:foregroundMark x1="42791" y1="77350" x2="40930" y2="69231"/>
                            <a14:foregroundMark x1="41395" y1="67521" x2="28372" y2="54274"/>
                            <a14:foregroundMark x1="42791" y1="82479" x2="51163" y2="82906"/>
                            <a14:foregroundMark x1="65116" y1="63675" x2="74419" y2="53846"/>
                            <a14:foregroundMark x1="72558" y1="37179" x2="73488" y2="47863"/>
                            <a14:foregroundMark x1="73488" y1="41453" x2="74884" y2="50855"/>
                            <a14:foregroundMark x1="58605" y1="25214" x2="66977" y2="31624"/>
                            <a14:foregroundMark x1="41395" y1="26496" x2="55349" y2="25214"/>
                            <a14:foregroundMark x1="47907" y1="23932" x2="57674" y2="24786"/>
                            <a14:foregroundMark x1="21199" y1="46581" x2="22791" y2="46581"/>
                            <a14:foregroundMark x1="25116" y1="20513" x2="30698" y2="25641"/>
                            <a14:foregroundMark x1="50698" y1="11538" x2="51163" y2="20513"/>
                            <a14:foregroundMark x1="75349" y1="21795" x2="69767" y2="27778"/>
                            <a14:foregroundMark x1="76744" y1="46581" x2="86512" y2="46154"/>
                            <a14:foregroundMark x1="69767" y1="63248" x2="75814" y2="67521"/>
                            <a14:foregroundMark x1="25116" y1="68803" x2="33488" y2="60684"/>
                            <a14:foregroundMark x1="21111" y1="46698" x2="26512" y2="47009"/>
                            <a14:foregroundMark x1="26512" y1="23932" x2="34419" y2="29487"/>
                            <a14:foregroundMark x1="50698" y1="23077" x2="50698" y2="16667"/>
                            <a14:foregroundMark x1="13023" y1="46154" x2="21860" y2="46154"/>
                            <a14:backgroundMark x1="15814" y1="41880" x2="15971" y2="4190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6852" y="-77182"/>
                <a:ext cx="846230" cy="92101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D365A30-7DCC-5CCC-35E7-6A1F8C9260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4326" t="28312" r="27680" b="28312"/>
              <a:stretch/>
            </p:blipFill>
            <p:spPr>
              <a:xfrm>
                <a:off x="835449" y="237852"/>
                <a:ext cx="264377" cy="238936"/>
              </a:xfrm>
              <a:prstGeom prst="ellipse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A7AAC5A-F02E-DDC5-56E8-C035EB2EBE5A}"/>
              </a:ext>
            </a:extLst>
          </p:cNvPr>
          <p:cNvGrpSpPr/>
          <p:nvPr/>
        </p:nvGrpSpPr>
        <p:grpSpPr>
          <a:xfrm>
            <a:off x="3354915" y="23913"/>
            <a:ext cx="2864595" cy="1458470"/>
            <a:chOff x="3354915" y="23913"/>
            <a:chExt cx="2864595" cy="1458470"/>
          </a:xfrm>
        </p:grpSpPr>
        <p:sp>
          <p:nvSpPr>
            <p:cNvPr id="2" name="Content Placeholder 2">
              <a:extLst>
                <a:ext uri="{FF2B5EF4-FFF2-40B4-BE49-F238E27FC236}">
                  <a16:creationId xmlns:a16="http://schemas.microsoft.com/office/drawing/2014/main" id="{22AAF055-37A8-9083-472F-D876D434B20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35895" y="135388"/>
              <a:ext cx="2583615" cy="1346995"/>
            </a:xfrm>
            <a:prstGeom prst="roundRect">
              <a:avLst>
                <a:gd name="adj" fmla="val 6629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72000" tIns="45720" rIns="7200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115000"/>
                <a:buFont typeface="Wingdings" pitchFamily="2" charset="2"/>
                <a:buChar char="§"/>
                <a:defRPr sz="2800" b="1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E229A8"/>
                </a:buClr>
                <a:buSzPct val="75000"/>
                <a:buFont typeface="Wingdings" pitchFamily="2" charset="2"/>
                <a:buChar char="Ø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 algn="ctr">
                <a:spcBef>
                  <a:spcPts val="0"/>
                </a:spcBef>
                <a:spcAft>
                  <a:spcPts val="200"/>
                </a:spcAft>
                <a:buNone/>
              </a:pP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Resist</a:t>
              </a:r>
              <a:r>
                <a:rPr lang="en-GB" kern="0" dirty="0">
                  <a:solidFill>
                    <a:srgbClr val="9900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br>
                <a:rPr lang="en-GB" kern="0" dirty="0">
                  <a:solidFill>
                    <a:srgbClr val="9900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kern="0" dirty="0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re-</a:t>
              </a:r>
              <a:r>
                <a:rPr lang="en-GB" kern="0" dirty="0" err="1">
                  <a:solidFill>
                    <a:srgbClr val="8400DE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traumatisiation</a:t>
              </a:r>
              <a:r>
                <a:rPr lang="en-GB" sz="1600" kern="0" dirty="0">
                  <a:solidFill>
                    <a:srgbClr val="99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kern="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managing power &amp; avoiding retraumatising practices                                     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741223E-4DA8-18BB-5CE6-17F9DA1F6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duotone>
                <a:prstClr val="black"/>
                <a:srgbClr val="AE5D9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49333" y1="17333" x2="50667" y2="83111"/>
                          <a14:foregroundMark x1="32444" y1="44000" x2="71556" y2="48000"/>
                          <a14:foregroundMark x1="71556" y1="48000" x2="72000" y2="48000"/>
                          <a14:foregroundMark x1="31111" y1="33333" x2="40000" y2="60000"/>
                          <a14:backgroundMark x1="21778" y1="24444" x2="47556" y2="13333"/>
                        </a14:backgroundRemoval>
                      </a14:imgEffect>
                    </a14:imgLayer>
                  </a14:imgProps>
                </a:ext>
              </a:extLst>
            </a:blip>
            <a:srcRect l="14579" t="11645" r="14807" b="12319"/>
            <a:stretch/>
          </p:blipFill>
          <p:spPr>
            <a:xfrm>
              <a:off x="3354915" y="23913"/>
              <a:ext cx="686877" cy="739627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517708E-86B1-0682-0986-175CC0AFD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26" t="28312" r="27680" b="28312"/>
          <a:stretch/>
        </p:blipFill>
        <p:spPr>
          <a:xfrm>
            <a:off x="3504698" y="198168"/>
            <a:ext cx="425784" cy="3848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312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CF6767-44B1-6FC1-20C8-5E438DE0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C445F-027A-325B-7E03-4CA24E8BD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Art therapy in PBNI (from 1987-2011 – 24 years)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Initial experiential staff workshops to introduce its theory and practice for maximising relevant referrals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Team of supervised volunteers provided the service both in the community and prisons over many years 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Structured referral system and review processes ensured integration in clients’ supervision plans 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7ACC7-D3A4-123F-FF8F-EED43EE8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1F4824-2783-1453-12E1-82DC31BF765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/>
              <a:t>Dr Caryl Sibbett, Kairos Consultancy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8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0EE6-8D84-588C-2114-5E3547A3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A7B72-F7DA-735D-C5BC-7A8C42F01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32" y="1340768"/>
            <a:ext cx="8955072" cy="5183857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dirty="0"/>
              <a:t>Art therapy enhanced the supervision process through: 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Provision of a ‘calm and non-threatening environment’ </a:t>
            </a:r>
            <a:br>
              <a:rPr lang="en-GB" sz="2000" dirty="0"/>
            </a:br>
            <a:r>
              <a:rPr lang="en-GB" sz="2000" dirty="0"/>
              <a:t>allowing behaviours and moods to emerge which may not </a:t>
            </a:r>
            <a:br>
              <a:rPr lang="en-GB" sz="2000" dirty="0"/>
            </a:br>
            <a:r>
              <a:rPr lang="en-GB" sz="2000" dirty="0"/>
              <a:t>have been evident elsewhere, leading to a fuller risk assessment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Contributing to the monitoring and managing of personality traits through structured creativity 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Extending possibilities of emotional expression beyond verbal means</a:t>
            </a:r>
          </a:p>
          <a:p>
            <a:pPr lvl="1">
              <a:spcBef>
                <a:spcPts val="600"/>
              </a:spcBef>
            </a:pPr>
            <a:endParaRPr lang="en-GB" sz="1400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Client feedback </a:t>
            </a:r>
            <a:r>
              <a:rPr lang="en-GB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1800" dirty="0"/>
              <a:t>Art therapy helped: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The development of concentration, focus and patience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Feelings of accomplishment and achievement  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Reduction of stress and opportunities for relaxation   </a:t>
            </a:r>
          </a:p>
          <a:p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E076D-6674-2207-5531-359FA1BF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932A1-2630-24C7-CB6C-7352183F44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/>
              <a:t>Dr Caryl Sibbett, Kairos Consultancy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A49D-D347-A8A9-CCC7-7A7CDD08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7726-7D3C-D5AE-C11A-6D6BCCAC0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20" y="44624"/>
            <a:ext cx="9004635" cy="6768752"/>
          </a:xfrm>
          <a:solidFill>
            <a:schemeClr val="tx1"/>
          </a:solidFill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endParaRPr lang="en-GB" sz="100" b="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2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FEEDBACK: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2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‘It’s a sense of achievement.  You know, doing something you didn’t </a:t>
            </a:r>
            <a:br>
              <a:rPr lang="en-GB" sz="22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you could do. It makes you feel good about yourself, seeing </a:t>
            </a:r>
            <a:br>
              <a:rPr lang="en-GB" sz="22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 picture) going through all the different stages’.  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2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‘It’s therapeutic. You could get into it. Nothing’s unusual in art – </a:t>
            </a:r>
            <a:br>
              <a:rPr lang="en-GB" sz="22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do whatever you want and everybody’s different’.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2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know what this art is about – it’s about drawing your own conclusions’. 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altLang="en-US" sz="2200" b="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“I get it, this is a different way to draw a gun!”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altLang="en-US" sz="2200" b="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“…red paint instead of blood.”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2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 painting doesn’t get rid of the feeling – but it’s shared with somebody’. 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21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 benefits of art therapy don’t finish just because the picture is finished – </a:t>
            </a:r>
            <a:br>
              <a:rPr lang="en-GB" sz="21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1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carries on, surely? When we walked out of the room, </a:t>
            </a:r>
            <a:br>
              <a:rPr lang="en-GB" sz="21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100" b="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wasn’t the end of it, otherwise what was the point in keeping the pictures?’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17712-F140-2527-44FD-EAE46877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01B3-7768-4384-80AC-00AF286D707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175D2-3FE9-9DC0-B56D-5F91E79D11F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24625"/>
            <a:ext cx="5641975" cy="180975"/>
          </a:xfrm>
        </p:spPr>
        <p:txBody>
          <a:bodyPr/>
          <a:lstStyle/>
          <a:p>
            <a:pPr>
              <a:defRPr/>
            </a:pPr>
            <a:r>
              <a:rPr lang="pt-BR"/>
              <a:t>Dr Caryl Sibbett, Kairos Consultancy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6681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KairosConsultancy">
  <a:themeElements>
    <a:clrScheme name="Custom 16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00FF"/>
      </a:hlink>
      <a:folHlink>
        <a:srgbClr val="703DFF"/>
      </a:folHlink>
    </a:clrScheme>
    <a:fontScheme name="Presentation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resentation1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KairosConsultancy" id="{188BDF9B-A346-44F4-B101-41CC54A45D82}" vid="{967D3392-7B16-4D13-8F8A-3BCC93FC35C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ThemeKairosConsultancy</Template>
  <TotalTime>0</TotalTime>
  <Pages>33</Pages>
  <Words>3665</Words>
  <Application>Microsoft Office PowerPoint</Application>
  <PresentationFormat>On-screen Show (4:3)</PresentationFormat>
  <Paragraphs>265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Abadi</vt:lpstr>
      <vt:lpstr>Arial</vt:lpstr>
      <vt:lpstr>Arial Narrow</vt:lpstr>
      <vt:lpstr>Book Antiqua</vt:lpstr>
      <vt:lpstr>Calibri</vt:lpstr>
      <vt:lpstr>Comic Sans MS</vt:lpstr>
      <vt:lpstr>Helvetica</vt:lpstr>
      <vt:lpstr>Times New Roman</vt:lpstr>
      <vt:lpstr>Verdana</vt:lpstr>
      <vt:lpstr>Verdana, Arial, Helvetica, sans-serif</vt:lpstr>
      <vt:lpstr>Wingdings</vt:lpstr>
      <vt:lpstr>ThemeKairosConsultancy</vt:lpstr>
      <vt:lpstr>Trauma Informed Art Therapy</vt:lpstr>
      <vt:lpstr>Art Therapy</vt:lpstr>
      <vt:lpstr>Therapeutic triad</vt:lpstr>
      <vt:lpstr>Statutory Regulation </vt:lpstr>
      <vt:lpstr>Trauma informed  Art Therapy</vt:lpstr>
      <vt:lpstr>TIA  principles  (Harris &amp; Fallot, 2001; Fallot and Harris, 2009; SAMHSA, 2014; Sweeney et al, 2016)</vt:lpstr>
      <vt:lpstr>PowerPoint Presentation</vt:lpstr>
      <vt:lpstr>PowerPoint Presentation</vt:lpstr>
      <vt:lpstr>PowerPoint Presentation</vt:lpstr>
      <vt:lpstr>PowerPoint Presentation</vt:lpstr>
      <vt:lpstr>1</vt:lpstr>
      <vt:lpstr>2</vt:lpstr>
      <vt:lpstr>3</vt:lpstr>
      <vt:lpstr>4</vt:lpstr>
      <vt:lpstr>PowerPoint Presentation</vt:lpstr>
      <vt:lpstr>PowerPoint Presentation</vt:lpstr>
      <vt:lpstr>Statutory Regulator</vt:lpstr>
      <vt:lpstr>Professional Body: British Association of Art Therapists</vt:lpstr>
      <vt:lpstr>HCPC &amp; BAAT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MScAP Mod4</dc:title>
  <dc:creator>Dr Caryl Sibbett</dc:creator>
  <cp:lastModifiedBy>Caryl Sibbett</cp:lastModifiedBy>
  <cp:revision>385</cp:revision>
  <cp:lastPrinted>2013-02-11T23:52:55Z</cp:lastPrinted>
  <dcterms:created xsi:type="dcterms:W3CDTF">1998-09-28T12:11:17Z</dcterms:created>
  <dcterms:modified xsi:type="dcterms:W3CDTF">2023-04-08T16:01:55Z</dcterms:modified>
</cp:coreProperties>
</file>