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742" r:id="rId3"/>
    <p:sldId id="257" r:id="rId4"/>
    <p:sldId id="744" r:id="rId5"/>
    <p:sldId id="746" r:id="rId6"/>
    <p:sldId id="332" r:id="rId7"/>
    <p:sldId id="747" r:id="rId8"/>
    <p:sldId id="748" r:id="rId9"/>
    <p:sldId id="749" r:id="rId10"/>
    <p:sldId id="750" r:id="rId11"/>
    <p:sldId id="75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5"/>
    <p:restoredTop sz="61797"/>
  </p:normalViewPr>
  <p:slideViewPr>
    <p:cSldViewPr snapToGrid="0">
      <p:cViewPr varScale="1">
        <p:scale>
          <a:sx n="75" d="100"/>
          <a:sy n="75" d="100"/>
        </p:scale>
        <p:origin x="21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CFF9A-DBA0-AD4D-B5F0-9C5DCDFB2D7E}" type="doc">
      <dgm:prSet loTypeId="urn:microsoft.com/office/officeart/2005/8/layout/matrix2" loCatId="" qsTypeId="urn:microsoft.com/office/officeart/2005/8/quickstyle/simple2" qsCatId="simple" csTypeId="urn:microsoft.com/office/officeart/2005/8/colors/colorful5" csCatId="colorful" phldr="1"/>
      <dgm:spPr/>
      <dgm:t>
        <a:bodyPr/>
        <a:lstStyle/>
        <a:p>
          <a:endParaRPr lang="en-GB"/>
        </a:p>
      </dgm:t>
    </dgm:pt>
    <dgm:pt modelId="{4DC9F4D6-429A-D04F-9455-63D1A84E7398}">
      <dgm:prSet phldrT="[Text]"/>
      <dgm:spPr/>
      <dgm:t>
        <a:bodyPr/>
        <a:lstStyle/>
        <a:p>
          <a:r>
            <a:rPr lang="en-GB" dirty="0"/>
            <a:t>Actual Age</a:t>
          </a:r>
        </a:p>
      </dgm:t>
    </dgm:pt>
    <dgm:pt modelId="{D60D2EF2-1F60-1648-8945-38A88D12ABB7}" type="parTrans" cxnId="{991F9164-9A82-F44A-BBD1-A1B4769103F0}">
      <dgm:prSet/>
      <dgm:spPr/>
      <dgm:t>
        <a:bodyPr/>
        <a:lstStyle/>
        <a:p>
          <a:endParaRPr lang="en-GB"/>
        </a:p>
      </dgm:t>
    </dgm:pt>
    <dgm:pt modelId="{5F073FCE-6A37-0140-8088-FEA01B869F50}" type="sibTrans" cxnId="{991F9164-9A82-F44A-BBD1-A1B4769103F0}">
      <dgm:prSet/>
      <dgm:spPr/>
      <dgm:t>
        <a:bodyPr/>
        <a:lstStyle/>
        <a:p>
          <a:endParaRPr lang="en-GB"/>
        </a:p>
      </dgm:t>
    </dgm:pt>
    <dgm:pt modelId="{8CAEB4C8-EBF5-1D4A-B6E6-667A3798B76C}">
      <dgm:prSet phldrT="[Text]"/>
      <dgm:spPr/>
      <dgm:t>
        <a:bodyPr/>
        <a:lstStyle/>
        <a:p>
          <a:r>
            <a:rPr lang="en-GB" dirty="0"/>
            <a:t>Physical Age</a:t>
          </a:r>
        </a:p>
      </dgm:t>
    </dgm:pt>
    <dgm:pt modelId="{94A7F4A7-B59F-2644-983D-945F648F2EDE}" type="parTrans" cxnId="{95F8B16F-5EEA-2C40-AE9C-398BD4FBD118}">
      <dgm:prSet/>
      <dgm:spPr/>
      <dgm:t>
        <a:bodyPr/>
        <a:lstStyle/>
        <a:p>
          <a:endParaRPr lang="en-GB"/>
        </a:p>
      </dgm:t>
    </dgm:pt>
    <dgm:pt modelId="{8D4D94A4-1B47-9D4E-83B6-8A9F190F3AA7}" type="sibTrans" cxnId="{95F8B16F-5EEA-2C40-AE9C-398BD4FBD118}">
      <dgm:prSet/>
      <dgm:spPr/>
      <dgm:t>
        <a:bodyPr/>
        <a:lstStyle/>
        <a:p>
          <a:endParaRPr lang="en-GB"/>
        </a:p>
      </dgm:t>
    </dgm:pt>
    <dgm:pt modelId="{8A66E1D0-6972-CB43-8933-FAA7E5FA8DA0}">
      <dgm:prSet phldrT="[Text]"/>
      <dgm:spPr/>
      <dgm:t>
        <a:bodyPr/>
        <a:lstStyle/>
        <a:p>
          <a:r>
            <a:rPr lang="en-GB" dirty="0"/>
            <a:t>Street Age</a:t>
          </a:r>
        </a:p>
      </dgm:t>
    </dgm:pt>
    <dgm:pt modelId="{4F29FCD7-0ACC-D94E-8A5E-D47CA8CDCB5D}" type="parTrans" cxnId="{78AC290C-1103-8040-828D-D516DD2D67B4}">
      <dgm:prSet/>
      <dgm:spPr/>
      <dgm:t>
        <a:bodyPr/>
        <a:lstStyle/>
        <a:p>
          <a:endParaRPr lang="en-GB"/>
        </a:p>
      </dgm:t>
    </dgm:pt>
    <dgm:pt modelId="{04ECFE25-092A-EC45-8B3A-1DDAFF4535E7}" type="sibTrans" cxnId="{78AC290C-1103-8040-828D-D516DD2D67B4}">
      <dgm:prSet/>
      <dgm:spPr/>
      <dgm:t>
        <a:bodyPr/>
        <a:lstStyle/>
        <a:p>
          <a:endParaRPr lang="en-GB"/>
        </a:p>
      </dgm:t>
    </dgm:pt>
    <dgm:pt modelId="{E05304A7-B018-D844-A954-B2C96106C9C3}">
      <dgm:prSet phldrT="[Text]"/>
      <dgm:spPr/>
      <dgm:t>
        <a:bodyPr/>
        <a:lstStyle/>
        <a:p>
          <a:r>
            <a:rPr lang="en-GB" dirty="0"/>
            <a:t>Emotional Age </a:t>
          </a:r>
        </a:p>
      </dgm:t>
    </dgm:pt>
    <dgm:pt modelId="{537EE587-6EC9-A047-AFAD-12433C865F52}" type="parTrans" cxnId="{19B59392-EC1C-B843-BA7A-82B98F2539AE}">
      <dgm:prSet/>
      <dgm:spPr/>
      <dgm:t>
        <a:bodyPr/>
        <a:lstStyle/>
        <a:p>
          <a:endParaRPr lang="en-GB"/>
        </a:p>
      </dgm:t>
    </dgm:pt>
    <dgm:pt modelId="{86A1EDD4-0E06-4D41-B9D0-4E9EDE17EB21}" type="sibTrans" cxnId="{19B59392-EC1C-B843-BA7A-82B98F2539AE}">
      <dgm:prSet/>
      <dgm:spPr/>
      <dgm:t>
        <a:bodyPr/>
        <a:lstStyle/>
        <a:p>
          <a:endParaRPr lang="en-GB"/>
        </a:p>
      </dgm:t>
    </dgm:pt>
    <dgm:pt modelId="{D08F157D-C6D5-3D48-B1F1-3B91AE0B6B3E}" type="pres">
      <dgm:prSet presAssocID="{EFECFF9A-DBA0-AD4D-B5F0-9C5DCDFB2D7E}" presName="matrix" presStyleCnt="0">
        <dgm:presLayoutVars>
          <dgm:chMax val="1"/>
          <dgm:dir/>
          <dgm:resizeHandles val="exact"/>
        </dgm:presLayoutVars>
      </dgm:prSet>
      <dgm:spPr/>
    </dgm:pt>
    <dgm:pt modelId="{727A0A9E-2B04-8847-9FD4-D4BB4652308F}" type="pres">
      <dgm:prSet presAssocID="{EFECFF9A-DBA0-AD4D-B5F0-9C5DCDFB2D7E}" presName="axisShape" presStyleLbl="bgShp" presStyleIdx="0" presStyleCnt="1"/>
      <dgm:spPr/>
    </dgm:pt>
    <dgm:pt modelId="{5D0A81D7-8647-304A-B860-51B01035A884}" type="pres">
      <dgm:prSet presAssocID="{EFECFF9A-DBA0-AD4D-B5F0-9C5DCDFB2D7E}" presName="rect1" presStyleLbl="node1" presStyleIdx="0" presStyleCnt="4">
        <dgm:presLayoutVars>
          <dgm:chMax val="0"/>
          <dgm:chPref val="0"/>
          <dgm:bulletEnabled val="1"/>
        </dgm:presLayoutVars>
      </dgm:prSet>
      <dgm:spPr/>
    </dgm:pt>
    <dgm:pt modelId="{632352B1-0949-9541-9AC0-5B6317A9AE4A}" type="pres">
      <dgm:prSet presAssocID="{EFECFF9A-DBA0-AD4D-B5F0-9C5DCDFB2D7E}" presName="rect2" presStyleLbl="node1" presStyleIdx="1" presStyleCnt="4">
        <dgm:presLayoutVars>
          <dgm:chMax val="0"/>
          <dgm:chPref val="0"/>
          <dgm:bulletEnabled val="1"/>
        </dgm:presLayoutVars>
      </dgm:prSet>
      <dgm:spPr/>
    </dgm:pt>
    <dgm:pt modelId="{69E85ED0-D4C2-FB44-BB3F-8F66A2FB82E8}" type="pres">
      <dgm:prSet presAssocID="{EFECFF9A-DBA0-AD4D-B5F0-9C5DCDFB2D7E}" presName="rect3" presStyleLbl="node1" presStyleIdx="2" presStyleCnt="4">
        <dgm:presLayoutVars>
          <dgm:chMax val="0"/>
          <dgm:chPref val="0"/>
          <dgm:bulletEnabled val="1"/>
        </dgm:presLayoutVars>
      </dgm:prSet>
      <dgm:spPr/>
    </dgm:pt>
    <dgm:pt modelId="{3904CA86-898D-D542-AE0D-7052354F947E}" type="pres">
      <dgm:prSet presAssocID="{EFECFF9A-DBA0-AD4D-B5F0-9C5DCDFB2D7E}" presName="rect4" presStyleLbl="node1" presStyleIdx="3" presStyleCnt="4">
        <dgm:presLayoutVars>
          <dgm:chMax val="0"/>
          <dgm:chPref val="0"/>
          <dgm:bulletEnabled val="1"/>
        </dgm:presLayoutVars>
      </dgm:prSet>
      <dgm:spPr/>
    </dgm:pt>
  </dgm:ptLst>
  <dgm:cxnLst>
    <dgm:cxn modelId="{78AC290C-1103-8040-828D-D516DD2D67B4}" srcId="{EFECFF9A-DBA0-AD4D-B5F0-9C5DCDFB2D7E}" destId="{8A66E1D0-6972-CB43-8933-FAA7E5FA8DA0}" srcOrd="2" destOrd="0" parTransId="{4F29FCD7-0ACC-D94E-8A5E-D47CA8CDCB5D}" sibTransId="{04ECFE25-092A-EC45-8B3A-1DDAFF4535E7}"/>
    <dgm:cxn modelId="{FAEBEC20-21DA-D847-BDE6-89C11B08EE97}" type="presOf" srcId="{EFECFF9A-DBA0-AD4D-B5F0-9C5DCDFB2D7E}" destId="{D08F157D-C6D5-3D48-B1F1-3B91AE0B6B3E}" srcOrd="0" destOrd="0" presId="urn:microsoft.com/office/officeart/2005/8/layout/matrix2"/>
    <dgm:cxn modelId="{B40AA657-9039-1545-A2EB-4422BBDBD92A}" type="presOf" srcId="{8A66E1D0-6972-CB43-8933-FAA7E5FA8DA0}" destId="{69E85ED0-D4C2-FB44-BB3F-8F66A2FB82E8}" srcOrd="0" destOrd="0" presId="urn:microsoft.com/office/officeart/2005/8/layout/matrix2"/>
    <dgm:cxn modelId="{991F9164-9A82-F44A-BBD1-A1B4769103F0}" srcId="{EFECFF9A-DBA0-AD4D-B5F0-9C5DCDFB2D7E}" destId="{4DC9F4D6-429A-D04F-9455-63D1A84E7398}" srcOrd="0" destOrd="0" parTransId="{D60D2EF2-1F60-1648-8945-38A88D12ABB7}" sibTransId="{5F073FCE-6A37-0140-8088-FEA01B869F50}"/>
    <dgm:cxn modelId="{95F8B16F-5EEA-2C40-AE9C-398BD4FBD118}" srcId="{EFECFF9A-DBA0-AD4D-B5F0-9C5DCDFB2D7E}" destId="{8CAEB4C8-EBF5-1D4A-B6E6-667A3798B76C}" srcOrd="1" destOrd="0" parTransId="{94A7F4A7-B59F-2644-983D-945F648F2EDE}" sibTransId="{8D4D94A4-1B47-9D4E-83B6-8A9F190F3AA7}"/>
    <dgm:cxn modelId="{F3AFAB78-EDCC-B945-A45D-8AB6476F596A}" type="presOf" srcId="{E05304A7-B018-D844-A954-B2C96106C9C3}" destId="{3904CA86-898D-D542-AE0D-7052354F947E}" srcOrd="0" destOrd="0" presId="urn:microsoft.com/office/officeart/2005/8/layout/matrix2"/>
    <dgm:cxn modelId="{19B59392-EC1C-B843-BA7A-82B98F2539AE}" srcId="{EFECFF9A-DBA0-AD4D-B5F0-9C5DCDFB2D7E}" destId="{E05304A7-B018-D844-A954-B2C96106C9C3}" srcOrd="3" destOrd="0" parTransId="{537EE587-6EC9-A047-AFAD-12433C865F52}" sibTransId="{86A1EDD4-0E06-4D41-B9D0-4E9EDE17EB21}"/>
    <dgm:cxn modelId="{BCB268BE-72CB-594D-ADA1-7F671EDD8D35}" type="presOf" srcId="{8CAEB4C8-EBF5-1D4A-B6E6-667A3798B76C}" destId="{632352B1-0949-9541-9AC0-5B6317A9AE4A}" srcOrd="0" destOrd="0" presId="urn:microsoft.com/office/officeart/2005/8/layout/matrix2"/>
    <dgm:cxn modelId="{7E321DD9-8896-8C45-9A1C-A0CA93ABD354}" type="presOf" srcId="{4DC9F4D6-429A-D04F-9455-63D1A84E7398}" destId="{5D0A81D7-8647-304A-B860-51B01035A884}" srcOrd="0" destOrd="0" presId="urn:microsoft.com/office/officeart/2005/8/layout/matrix2"/>
    <dgm:cxn modelId="{0C678016-BD97-B644-954C-CDAA3809D885}" type="presParOf" srcId="{D08F157D-C6D5-3D48-B1F1-3B91AE0B6B3E}" destId="{727A0A9E-2B04-8847-9FD4-D4BB4652308F}" srcOrd="0" destOrd="0" presId="urn:microsoft.com/office/officeart/2005/8/layout/matrix2"/>
    <dgm:cxn modelId="{E5492CB9-218C-6E45-9BBA-B214294F1386}" type="presParOf" srcId="{D08F157D-C6D5-3D48-B1F1-3B91AE0B6B3E}" destId="{5D0A81D7-8647-304A-B860-51B01035A884}" srcOrd="1" destOrd="0" presId="urn:microsoft.com/office/officeart/2005/8/layout/matrix2"/>
    <dgm:cxn modelId="{98764FD3-7166-4F43-937A-F56FC31CE2E9}" type="presParOf" srcId="{D08F157D-C6D5-3D48-B1F1-3B91AE0B6B3E}" destId="{632352B1-0949-9541-9AC0-5B6317A9AE4A}" srcOrd="2" destOrd="0" presId="urn:microsoft.com/office/officeart/2005/8/layout/matrix2"/>
    <dgm:cxn modelId="{0762E429-234A-3348-B701-22786133CA79}" type="presParOf" srcId="{D08F157D-C6D5-3D48-B1F1-3B91AE0B6B3E}" destId="{69E85ED0-D4C2-FB44-BB3F-8F66A2FB82E8}" srcOrd="3" destOrd="0" presId="urn:microsoft.com/office/officeart/2005/8/layout/matrix2"/>
    <dgm:cxn modelId="{DCA42A11-FC20-F043-9BAB-F5CE7F928382}" type="presParOf" srcId="{D08F157D-C6D5-3D48-B1F1-3B91AE0B6B3E}" destId="{3904CA86-898D-D542-AE0D-7052354F947E}"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F50F75-2B16-A647-A44F-A1154739D230}" type="doc">
      <dgm:prSet loTypeId="urn:microsoft.com/office/officeart/2005/8/layout/radial3" loCatId="" qsTypeId="urn:microsoft.com/office/officeart/2005/8/quickstyle/3d4" qsCatId="3D" csTypeId="urn:microsoft.com/office/officeart/2005/8/colors/colorful1" csCatId="colorful" phldr="1"/>
      <dgm:spPr/>
      <dgm:t>
        <a:bodyPr/>
        <a:lstStyle/>
        <a:p>
          <a:endParaRPr lang="en-GB"/>
        </a:p>
      </dgm:t>
    </dgm:pt>
    <dgm:pt modelId="{AAAA74F6-1E52-0F4D-9894-7354D2AE61C8}">
      <dgm:prSet phldrT="[Text]"/>
      <dgm:spPr/>
      <dgm:t>
        <a:bodyPr/>
        <a:lstStyle/>
        <a:p>
          <a:r>
            <a:rPr lang="en-GB" dirty="0"/>
            <a:t>Trauma </a:t>
          </a:r>
        </a:p>
      </dgm:t>
    </dgm:pt>
    <dgm:pt modelId="{C89AC2ED-DCD1-8F41-803F-3E7544E3575A}" type="parTrans" cxnId="{9398C477-6362-0443-992D-977B44C8D2F5}">
      <dgm:prSet/>
      <dgm:spPr/>
      <dgm:t>
        <a:bodyPr/>
        <a:lstStyle/>
        <a:p>
          <a:endParaRPr lang="en-GB"/>
        </a:p>
      </dgm:t>
    </dgm:pt>
    <dgm:pt modelId="{CD7924CE-3192-DE4E-A11C-5029D7C3E0E3}" type="sibTrans" cxnId="{9398C477-6362-0443-992D-977B44C8D2F5}">
      <dgm:prSet/>
      <dgm:spPr/>
      <dgm:t>
        <a:bodyPr/>
        <a:lstStyle/>
        <a:p>
          <a:endParaRPr lang="en-GB"/>
        </a:p>
      </dgm:t>
    </dgm:pt>
    <dgm:pt modelId="{8315A7E8-27E3-C447-B3DA-BE12F8995312}">
      <dgm:prSet phldrT="[Text]"/>
      <dgm:spPr/>
      <dgm:t>
        <a:bodyPr/>
        <a:lstStyle/>
        <a:p>
          <a:r>
            <a:rPr lang="en-GB" dirty="0"/>
            <a:t>Managerial</a:t>
          </a:r>
        </a:p>
      </dgm:t>
    </dgm:pt>
    <dgm:pt modelId="{43ED16CB-9A7A-1546-80A8-6B766C0ABA8C}" type="parTrans" cxnId="{C35B5649-98C3-0A4A-873C-5B54D21E00F0}">
      <dgm:prSet/>
      <dgm:spPr/>
      <dgm:t>
        <a:bodyPr/>
        <a:lstStyle/>
        <a:p>
          <a:endParaRPr lang="en-GB"/>
        </a:p>
      </dgm:t>
    </dgm:pt>
    <dgm:pt modelId="{F34D3F22-20B3-2646-AD50-D9DEB790B76F}" type="sibTrans" cxnId="{C35B5649-98C3-0A4A-873C-5B54D21E00F0}">
      <dgm:prSet/>
      <dgm:spPr/>
      <dgm:t>
        <a:bodyPr/>
        <a:lstStyle/>
        <a:p>
          <a:endParaRPr lang="en-GB"/>
        </a:p>
      </dgm:t>
    </dgm:pt>
    <dgm:pt modelId="{243220ED-7E63-564F-BE6A-041217611B55}">
      <dgm:prSet phldrT="[Text]"/>
      <dgm:spPr/>
      <dgm:t>
        <a:bodyPr/>
        <a:lstStyle/>
        <a:p>
          <a:r>
            <a:rPr lang="en-GB" dirty="0"/>
            <a:t>Operational</a:t>
          </a:r>
        </a:p>
      </dgm:t>
    </dgm:pt>
    <dgm:pt modelId="{B78D7E15-12A7-0243-944A-9D99E61223B1}" type="parTrans" cxnId="{701AADC9-22AD-7E43-A716-FE47CAF3A9F7}">
      <dgm:prSet/>
      <dgm:spPr/>
      <dgm:t>
        <a:bodyPr/>
        <a:lstStyle/>
        <a:p>
          <a:endParaRPr lang="en-GB"/>
        </a:p>
      </dgm:t>
    </dgm:pt>
    <dgm:pt modelId="{F4158FBE-886E-B344-B333-81F1D432A907}" type="sibTrans" cxnId="{701AADC9-22AD-7E43-A716-FE47CAF3A9F7}">
      <dgm:prSet/>
      <dgm:spPr/>
      <dgm:t>
        <a:bodyPr/>
        <a:lstStyle/>
        <a:p>
          <a:endParaRPr lang="en-GB"/>
        </a:p>
      </dgm:t>
    </dgm:pt>
    <dgm:pt modelId="{E6F56673-1F5A-0B4D-A2E6-6A2217FDFC32}">
      <dgm:prSet phldrT="[Text]"/>
      <dgm:spPr/>
      <dgm:t>
        <a:bodyPr/>
        <a:lstStyle/>
        <a:p>
          <a:r>
            <a:rPr lang="en-GB" dirty="0"/>
            <a:t>Professional</a:t>
          </a:r>
        </a:p>
      </dgm:t>
    </dgm:pt>
    <dgm:pt modelId="{10B80BC4-2D29-0543-8C8B-EDA058E9B3AA}" type="parTrans" cxnId="{F409EE72-A184-624A-BC15-402468CA0776}">
      <dgm:prSet/>
      <dgm:spPr/>
      <dgm:t>
        <a:bodyPr/>
        <a:lstStyle/>
        <a:p>
          <a:endParaRPr lang="en-GB"/>
        </a:p>
      </dgm:t>
    </dgm:pt>
    <dgm:pt modelId="{D991E481-848A-3945-BAAE-6D293A8029AE}" type="sibTrans" cxnId="{F409EE72-A184-624A-BC15-402468CA0776}">
      <dgm:prSet/>
      <dgm:spPr/>
      <dgm:t>
        <a:bodyPr/>
        <a:lstStyle/>
        <a:p>
          <a:endParaRPr lang="en-GB"/>
        </a:p>
      </dgm:t>
    </dgm:pt>
    <dgm:pt modelId="{7D79329D-4FFA-5B47-B7E4-9C28341CEE1A}">
      <dgm:prSet phldrT="[Text]"/>
      <dgm:spPr/>
      <dgm:t>
        <a:bodyPr/>
        <a:lstStyle/>
        <a:p>
          <a:r>
            <a:rPr lang="en-GB" dirty="0"/>
            <a:t>Personal</a:t>
          </a:r>
        </a:p>
      </dgm:t>
    </dgm:pt>
    <dgm:pt modelId="{D5C07471-FEDD-4647-BC83-5A34A31825A2}" type="parTrans" cxnId="{C0913C35-A5BE-8547-9EAA-5DC7807E9317}">
      <dgm:prSet/>
      <dgm:spPr/>
      <dgm:t>
        <a:bodyPr/>
        <a:lstStyle/>
        <a:p>
          <a:endParaRPr lang="en-GB"/>
        </a:p>
      </dgm:t>
    </dgm:pt>
    <dgm:pt modelId="{8B71E852-9405-EA4A-AC6F-C40F618017DE}" type="sibTrans" cxnId="{C0913C35-A5BE-8547-9EAA-5DC7807E9317}">
      <dgm:prSet/>
      <dgm:spPr/>
      <dgm:t>
        <a:bodyPr/>
        <a:lstStyle/>
        <a:p>
          <a:endParaRPr lang="en-GB"/>
        </a:p>
      </dgm:t>
    </dgm:pt>
    <dgm:pt modelId="{FE153A91-CD48-7443-B9EC-4268A73B2746}" type="pres">
      <dgm:prSet presAssocID="{67F50F75-2B16-A647-A44F-A1154739D230}" presName="composite" presStyleCnt="0">
        <dgm:presLayoutVars>
          <dgm:chMax val="1"/>
          <dgm:dir/>
          <dgm:resizeHandles val="exact"/>
        </dgm:presLayoutVars>
      </dgm:prSet>
      <dgm:spPr/>
    </dgm:pt>
    <dgm:pt modelId="{7DCE974D-79B6-B24E-A43B-DED4B4E82F03}" type="pres">
      <dgm:prSet presAssocID="{67F50F75-2B16-A647-A44F-A1154739D230}" presName="radial" presStyleCnt="0">
        <dgm:presLayoutVars>
          <dgm:animLvl val="ctr"/>
        </dgm:presLayoutVars>
      </dgm:prSet>
      <dgm:spPr/>
    </dgm:pt>
    <dgm:pt modelId="{95D2380A-6CAF-1341-8C5F-EAA819DF7A06}" type="pres">
      <dgm:prSet presAssocID="{AAAA74F6-1E52-0F4D-9894-7354D2AE61C8}" presName="centerShape" presStyleLbl="vennNode1" presStyleIdx="0" presStyleCnt="5"/>
      <dgm:spPr/>
    </dgm:pt>
    <dgm:pt modelId="{AD14A197-A7D1-0543-89EC-4F9CA2376D9A}" type="pres">
      <dgm:prSet presAssocID="{8315A7E8-27E3-C447-B3DA-BE12F8995312}" presName="node" presStyleLbl="vennNode1" presStyleIdx="1" presStyleCnt="5">
        <dgm:presLayoutVars>
          <dgm:bulletEnabled val="1"/>
        </dgm:presLayoutVars>
      </dgm:prSet>
      <dgm:spPr/>
    </dgm:pt>
    <dgm:pt modelId="{57E47317-E1AF-B24B-84C0-4643B9B06D09}" type="pres">
      <dgm:prSet presAssocID="{243220ED-7E63-564F-BE6A-041217611B55}" presName="node" presStyleLbl="vennNode1" presStyleIdx="2" presStyleCnt="5">
        <dgm:presLayoutVars>
          <dgm:bulletEnabled val="1"/>
        </dgm:presLayoutVars>
      </dgm:prSet>
      <dgm:spPr/>
    </dgm:pt>
    <dgm:pt modelId="{52DED336-699E-6C4F-9329-18423FA15A4B}" type="pres">
      <dgm:prSet presAssocID="{E6F56673-1F5A-0B4D-A2E6-6A2217FDFC32}" presName="node" presStyleLbl="vennNode1" presStyleIdx="3" presStyleCnt="5">
        <dgm:presLayoutVars>
          <dgm:bulletEnabled val="1"/>
        </dgm:presLayoutVars>
      </dgm:prSet>
      <dgm:spPr/>
    </dgm:pt>
    <dgm:pt modelId="{F34DF7BB-1535-0741-AFB2-38ACF9A7B726}" type="pres">
      <dgm:prSet presAssocID="{7D79329D-4FFA-5B47-B7E4-9C28341CEE1A}" presName="node" presStyleLbl="vennNode1" presStyleIdx="4" presStyleCnt="5">
        <dgm:presLayoutVars>
          <dgm:bulletEnabled val="1"/>
        </dgm:presLayoutVars>
      </dgm:prSet>
      <dgm:spPr/>
    </dgm:pt>
  </dgm:ptLst>
  <dgm:cxnLst>
    <dgm:cxn modelId="{E7E27813-E46D-5447-AFCD-9C79F04F1AF4}" type="presOf" srcId="{8315A7E8-27E3-C447-B3DA-BE12F8995312}" destId="{AD14A197-A7D1-0543-89EC-4F9CA2376D9A}" srcOrd="0" destOrd="0" presId="urn:microsoft.com/office/officeart/2005/8/layout/radial3"/>
    <dgm:cxn modelId="{E2256627-12D1-EA4C-92EA-63795A9A95AE}" type="presOf" srcId="{AAAA74F6-1E52-0F4D-9894-7354D2AE61C8}" destId="{95D2380A-6CAF-1341-8C5F-EAA819DF7A06}" srcOrd="0" destOrd="0" presId="urn:microsoft.com/office/officeart/2005/8/layout/radial3"/>
    <dgm:cxn modelId="{0E9C9431-B67E-BD4F-B1FB-62339080451A}" type="presOf" srcId="{243220ED-7E63-564F-BE6A-041217611B55}" destId="{57E47317-E1AF-B24B-84C0-4643B9B06D09}" srcOrd="0" destOrd="0" presId="urn:microsoft.com/office/officeart/2005/8/layout/radial3"/>
    <dgm:cxn modelId="{C0913C35-A5BE-8547-9EAA-5DC7807E9317}" srcId="{AAAA74F6-1E52-0F4D-9894-7354D2AE61C8}" destId="{7D79329D-4FFA-5B47-B7E4-9C28341CEE1A}" srcOrd="3" destOrd="0" parTransId="{D5C07471-FEDD-4647-BC83-5A34A31825A2}" sibTransId="{8B71E852-9405-EA4A-AC6F-C40F618017DE}"/>
    <dgm:cxn modelId="{C35B5649-98C3-0A4A-873C-5B54D21E00F0}" srcId="{AAAA74F6-1E52-0F4D-9894-7354D2AE61C8}" destId="{8315A7E8-27E3-C447-B3DA-BE12F8995312}" srcOrd="0" destOrd="0" parTransId="{43ED16CB-9A7A-1546-80A8-6B766C0ABA8C}" sibTransId="{F34D3F22-20B3-2646-AD50-D9DEB790B76F}"/>
    <dgm:cxn modelId="{F3017D68-CBB9-6249-A2DE-B9BCA36EC40D}" type="presOf" srcId="{E6F56673-1F5A-0B4D-A2E6-6A2217FDFC32}" destId="{52DED336-699E-6C4F-9329-18423FA15A4B}" srcOrd="0" destOrd="0" presId="urn:microsoft.com/office/officeart/2005/8/layout/radial3"/>
    <dgm:cxn modelId="{F409EE72-A184-624A-BC15-402468CA0776}" srcId="{AAAA74F6-1E52-0F4D-9894-7354D2AE61C8}" destId="{E6F56673-1F5A-0B4D-A2E6-6A2217FDFC32}" srcOrd="2" destOrd="0" parTransId="{10B80BC4-2D29-0543-8C8B-EDA058E9B3AA}" sibTransId="{D991E481-848A-3945-BAAE-6D293A8029AE}"/>
    <dgm:cxn modelId="{9398C477-6362-0443-992D-977B44C8D2F5}" srcId="{67F50F75-2B16-A647-A44F-A1154739D230}" destId="{AAAA74F6-1E52-0F4D-9894-7354D2AE61C8}" srcOrd="0" destOrd="0" parTransId="{C89AC2ED-DCD1-8F41-803F-3E7544E3575A}" sibTransId="{CD7924CE-3192-DE4E-A11C-5029D7C3E0E3}"/>
    <dgm:cxn modelId="{701AADC9-22AD-7E43-A716-FE47CAF3A9F7}" srcId="{AAAA74F6-1E52-0F4D-9894-7354D2AE61C8}" destId="{243220ED-7E63-564F-BE6A-041217611B55}" srcOrd="1" destOrd="0" parTransId="{B78D7E15-12A7-0243-944A-9D99E61223B1}" sibTransId="{F4158FBE-886E-B344-B333-81F1D432A907}"/>
    <dgm:cxn modelId="{C77EE3CD-BEEC-CA48-94B2-DA196D30D4F1}" type="presOf" srcId="{67F50F75-2B16-A647-A44F-A1154739D230}" destId="{FE153A91-CD48-7443-B9EC-4268A73B2746}" srcOrd="0" destOrd="0" presId="urn:microsoft.com/office/officeart/2005/8/layout/radial3"/>
    <dgm:cxn modelId="{01FB72E5-D297-D146-8FD1-2FFF9C0F1C03}" type="presOf" srcId="{7D79329D-4FFA-5B47-B7E4-9C28341CEE1A}" destId="{F34DF7BB-1535-0741-AFB2-38ACF9A7B726}" srcOrd="0" destOrd="0" presId="urn:microsoft.com/office/officeart/2005/8/layout/radial3"/>
    <dgm:cxn modelId="{BC6DCA41-816D-1D49-B07A-DA5C9929F27D}" type="presParOf" srcId="{FE153A91-CD48-7443-B9EC-4268A73B2746}" destId="{7DCE974D-79B6-B24E-A43B-DED4B4E82F03}" srcOrd="0" destOrd="0" presId="urn:microsoft.com/office/officeart/2005/8/layout/radial3"/>
    <dgm:cxn modelId="{20711FD6-F96C-174C-9E9D-A98A69109568}" type="presParOf" srcId="{7DCE974D-79B6-B24E-A43B-DED4B4E82F03}" destId="{95D2380A-6CAF-1341-8C5F-EAA819DF7A06}" srcOrd="0" destOrd="0" presId="urn:microsoft.com/office/officeart/2005/8/layout/radial3"/>
    <dgm:cxn modelId="{30FA0FD9-D91C-4248-A19A-CF65314ECBC4}" type="presParOf" srcId="{7DCE974D-79B6-B24E-A43B-DED4B4E82F03}" destId="{AD14A197-A7D1-0543-89EC-4F9CA2376D9A}" srcOrd="1" destOrd="0" presId="urn:microsoft.com/office/officeart/2005/8/layout/radial3"/>
    <dgm:cxn modelId="{2186A8A9-58F8-AD46-B24F-62CDDF7E9704}" type="presParOf" srcId="{7DCE974D-79B6-B24E-A43B-DED4B4E82F03}" destId="{57E47317-E1AF-B24B-84C0-4643B9B06D09}" srcOrd="2" destOrd="0" presId="urn:microsoft.com/office/officeart/2005/8/layout/radial3"/>
    <dgm:cxn modelId="{903E2B21-6966-EB4C-9652-F0AB7D42AA3C}" type="presParOf" srcId="{7DCE974D-79B6-B24E-A43B-DED4B4E82F03}" destId="{52DED336-699E-6C4F-9329-18423FA15A4B}" srcOrd="3" destOrd="0" presId="urn:microsoft.com/office/officeart/2005/8/layout/radial3"/>
    <dgm:cxn modelId="{1C2AE480-ABBC-554D-ABF3-A32B6CDA7C26}" type="presParOf" srcId="{7DCE974D-79B6-B24E-A43B-DED4B4E82F03}" destId="{F34DF7BB-1535-0741-AFB2-38ACF9A7B726}"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A0A9E-2B04-8847-9FD4-D4BB4652308F}">
      <dsp:nvSpPr>
        <dsp:cNvPr id="0" name=""/>
        <dsp:cNvSpPr/>
      </dsp:nvSpPr>
      <dsp:spPr>
        <a:xfrm>
          <a:off x="494922" y="0"/>
          <a:ext cx="5012265" cy="5012265"/>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0A81D7-8647-304A-B860-51B01035A884}">
      <dsp:nvSpPr>
        <dsp:cNvPr id="0" name=""/>
        <dsp:cNvSpPr/>
      </dsp:nvSpPr>
      <dsp:spPr>
        <a:xfrm>
          <a:off x="820719" y="325797"/>
          <a:ext cx="2004906" cy="200490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Actual Age</a:t>
          </a:r>
        </a:p>
      </dsp:txBody>
      <dsp:txXfrm>
        <a:off x="918590" y="423668"/>
        <a:ext cx="1809164" cy="1809164"/>
      </dsp:txXfrm>
    </dsp:sp>
    <dsp:sp modelId="{632352B1-0949-9541-9AC0-5B6317A9AE4A}">
      <dsp:nvSpPr>
        <dsp:cNvPr id="0" name=""/>
        <dsp:cNvSpPr/>
      </dsp:nvSpPr>
      <dsp:spPr>
        <a:xfrm>
          <a:off x="3176484" y="325797"/>
          <a:ext cx="2004906" cy="2004906"/>
        </a:xfrm>
        <a:prstGeom prst="roundRect">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Physical Age</a:t>
          </a:r>
        </a:p>
      </dsp:txBody>
      <dsp:txXfrm>
        <a:off x="3274355" y="423668"/>
        <a:ext cx="1809164" cy="1809164"/>
      </dsp:txXfrm>
    </dsp:sp>
    <dsp:sp modelId="{69E85ED0-D4C2-FB44-BB3F-8F66A2FB82E8}">
      <dsp:nvSpPr>
        <dsp:cNvPr id="0" name=""/>
        <dsp:cNvSpPr/>
      </dsp:nvSpPr>
      <dsp:spPr>
        <a:xfrm>
          <a:off x="820719" y="2681562"/>
          <a:ext cx="2004906" cy="2004906"/>
        </a:xfrm>
        <a:prstGeom prst="roundRect">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Street Age</a:t>
          </a:r>
        </a:p>
      </dsp:txBody>
      <dsp:txXfrm>
        <a:off x="918590" y="2779433"/>
        <a:ext cx="1809164" cy="1809164"/>
      </dsp:txXfrm>
    </dsp:sp>
    <dsp:sp modelId="{3904CA86-898D-D542-AE0D-7052354F947E}">
      <dsp:nvSpPr>
        <dsp:cNvPr id="0" name=""/>
        <dsp:cNvSpPr/>
      </dsp:nvSpPr>
      <dsp:spPr>
        <a:xfrm>
          <a:off x="3176484" y="2681562"/>
          <a:ext cx="2004906" cy="2004906"/>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Emotional Age </a:t>
          </a:r>
        </a:p>
      </dsp:txBody>
      <dsp:txXfrm>
        <a:off x="3274355" y="2779433"/>
        <a:ext cx="1809164" cy="180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2380A-6CAF-1341-8C5F-EAA819DF7A06}">
      <dsp:nvSpPr>
        <dsp:cNvPr id="0" name=""/>
        <dsp:cNvSpPr/>
      </dsp:nvSpPr>
      <dsp:spPr>
        <a:xfrm>
          <a:off x="1893485" y="1174753"/>
          <a:ext cx="2926580" cy="2926580"/>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GB" sz="5000" kern="1200" dirty="0"/>
            <a:t>Trauma </a:t>
          </a:r>
        </a:p>
      </dsp:txBody>
      <dsp:txXfrm>
        <a:off x="2322073" y="1603341"/>
        <a:ext cx="2069404" cy="2069404"/>
      </dsp:txXfrm>
    </dsp:sp>
    <dsp:sp modelId="{AD14A197-A7D1-0543-89EC-4F9CA2376D9A}">
      <dsp:nvSpPr>
        <dsp:cNvPr id="0" name=""/>
        <dsp:cNvSpPr/>
      </dsp:nvSpPr>
      <dsp:spPr>
        <a:xfrm>
          <a:off x="2625130" y="522"/>
          <a:ext cx="1463290" cy="1463290"/>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Managerial</a:t>
          </a:r>
        </a:p>
      </dsp:txBody>
      <dsp:txXfrm>
        <a:off x="2839424" y="214816"/>
        <a:ext cx="1034702" cy="1034702"/>
      </dsp:txXfrm>
    </dsp:sp>
    <dsp:sp modelId="{57E47317-E1AF-B24B-84C0-4643B9B06D09}">
      <dsp:nvSpPr>
        <dsp:cNvPr id="0" name=""/>
        <dsp:cNvSpPr/>
      </dsp:nvSpPr>
      <dsp:spPr>
        <a:xfrm>
          <a:off x="4531007" y="1906398"/>
          <a:ext cx="1463290" cy="1463290"/>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Operational</a:t>
          </a:r>
        </a:p>
      </dsp:txBody>
      <dsp:txXfrm>
        <a:off x="4745301" y="2120692"/>
        <a:ext cx="1034702" cy="1034702"/>
      </dsp:txXfrm>
    </dsp:sp>
    <dsp:sp modelId="{52DED336-699E-6C4F-9329-18423FA15A4B}">
      <dsp:nvSpPr>
        <dsp:cNvPr id="0" name=""/>
        <dsp:cNvSpPr/>
      </dsp:nvSpPr>
      <dsp:spPr>
        <a:xfrm>
          <a:off x="2625130" y="3812275"/>
          <a:ext cx="1463290" cy="1463290"/>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Professional</a:t>
          </a:r>
        </a:p>
      </dsp:txBody>
      <dsp:txXfrm>
        <a:off x="2839424" y="4026569"/>
        <a:ext cx="1034702" cy="1034702"/>
      </dsp:txXfrm>
    </dsp:sp>
    <dsp:sp modelId="{F34DF7BB-1535-0741-AFB2-38ACF9A7B726}">
      <dsp:nvSpPr>
        <dsp:cNvPr id="0" name=""/>
        <dsp:cNvSpPr/>
      </dsp:nvSpPr>
      <dsp:spPr>
        <a:xfrm>
          <a:off x="719254" y="1906398"/>
          <a:ext cx="1463290" cy="1463290"/>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Personal</a:t>
          </a:r>
        </a:p>
      </dsp:txBody>
      <dsp:txXfrm>
        <a:off x="933548" y="2120692"/>
        <a:ext cx="1034702" cy="103470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9D1CA-3218-F04E-8964-DF47C514B8CE}" type="datetimeFigureOut">
              <a:rPr lang="en-US" smtClean="0"/>
              <a:t>3/27/23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82FBA-7216-A84B-9D4B-17BF16D80161}" type="slidenum">
              <a:rPr lang="en-US" smtClean="0"/>
              <a:t>‹#›</a:t>
            </a:fld>
            <a:endParaRPr lang="en-US"/>
          </a:p>
        </p:txBody>
      </p:sp>
    </p:spTree>
    <p:extLst>
      <p:ext uri="{BB962C8B-B14F-4D97-AF65-F5344CB8AC3E}">
        <p14:creationId xmlns:p14="http://schemas.microsoft.com/office/powerpoint/2010/main" val="218642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00530-BAD5-8946-91E1-D01E71F7C2D0}" type="slidenum">
              <a:rPr lang="en-US" smtClean="0"/>
              <a:t>2</a:t>
            </a:fld>
            <a:endParaRPr lang="en-US"/>
          </a:p>
        </p:txBody>
      </p:sp>
    </p:spTree>
    <p:extLst>
      <p:ext uri="{BB962C8B-B14F-4D97-AF65-F5344CB8AC3E}">
        <p14:creationId xmlns:p14="http://schemas.microsoft.com/office/powerpoint/2010/main" val="224902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latin typeface="Lato" charset="0"/>
              </a:rPr>
              <a:t>The bottom line is: </a:t>
            </a:r>
            <a:r>
              <a:rPr lang="en-US" sz="1200" dirty="0">
                <a:latin typeface="Lato" charset="0"/>
              </a:rPr>
              <a:t>a child who is in danger operates out of their ‘primitive brain’. This is the part of the brain responsible for the child’s survival systems of fight/flight/freeze. </a:t>
            </a:r>
            <a:endParaRPr lang="en-US" sz="1200" dirty="0"/>
          </a:p>
          <a:p>
            <a:r>
              <a:rPr lang="en-US" sz="1200" dirty="0">
                <a:latin typeface="Lato" charset="0"/>
              </a:rPr>
              <a:t>The problem for </a:t>
            </a:r>
            <a:r>
              <a:rPr lang="en-US" sz="1200" dirty="0" err="1">
                <a:latin typeface="Lato" charset="0"/>
              </a:rPr>
              <a:t>traumatised</a:t>
            </a:r>
            <a:r>
              <a:rPr lang="en-US" sz="1200" dirty="0">
                <a:latin typeface="Lato" charset="0"/>
              </a:rPr>
              <a:t> children is that when they transition into a safe environment, the survival responses do not turn off. </a:t>
            </a:r>
            <a:endParaRPr lang="en-US" sz="1200" dirty="0"/>
          </a:p>
          <a:p>
            <a:endParaRPr lang="en-US" dirty="0"/>
          </a:p>
        </p:txBody>
      </p:sp>
      <p:sp>
        <p:nvSpPr>
          <p:cNvPr id="4" name="Slide Number Placeholder 3"/>
          <p:cNvSpPr>
            <a:spLocks noGrp="1"/>
          </p:cNvSpPr>
          <p:nvPr>
            <p:ph type="sldNum" sz="quarter" idx="5"/>
          </p:nvPr>
        </p:nvSpPr>
        <p:spPr/>
        <p:txBody>
          <a:bodyPr/>
          <a:lstStyle/>
          <a:p>
            <a:fld id="{77782FBA-7216-A84B-9D4B-17BF16D80161}" type="slidenum">
              <a:rPr lang="en-US" smtClean="0"/>
              <a:t>4</a:t>
            </a:fld>
            <a:endParaRPr lang="en-US"/>
          </a:p>
        </p:txBody>
      </p:sp>
    </p:spTree>
    <p:extLst>
      <p:ext uri="{BB962C8B-B14F-4D97-AF65-F5344CB8AC3E}">
        <p14:creationId xmlns:p14="http://schemas.microsoft.com/office/powerpoint/2010/main" val="288999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82FBA-7216-A84B-9D4B-17BF16D80161}" type="slidenum">
              <a:rPr lang="en-US" smtClean="0"/>
              <a:t>5</a:t>
            </a:fld>
            <a:endParaRPr lang="en-US"/>
          </a:p>
        </p:txBody>
      </p:sp>
    </p:spTree>
    <p:extLst>
      <p:ext uri="{BB962C8B-B14F-4D97-AF65-F5344CB8AC3E}">
        <p14:creationId xmlns:p14="http://schemas.microsoft.com/office/powerpoint/2010/main" val="339458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82FBA-7216-A84B-9D4B-17BF16D80161}" type="slidenum">
              <a:rPr lang="en-US" smtClean="0"/>
              <a:t>7</a:t>
            </a:fld>
            <a:endParaRPr lang="en-US"/>
          </a:p>
        </p:txBody>
      </p:sp>
    </p:spTree>
    <p:extLst>
      <p:ext uri="{BB962C8B-B14F-4D97-AF65-F5344CB8AC3E}">
        <p14:creationId xmlns:p14="http://schemas.microsoft.com/office/powerpoint/2010/main" val="386690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82FBA-7216-A84B-9D4B-17BF16D80161}" type="slidenum">
              <a:rPr lang="en-US" smtClean="0"/>
              <a:t>8</a:t>
            </a:fld>
            <a:endParaRPr lang="en-US"/>
          </a:p>
        </p:txBody>
      </p:sp>
    </p:spTree>
    <p:extLst>
      <p:ext uri="{BB962C8B-B14F-4D97-AF65-F5344CB8AC3E}">
        <p14:creationId xmlns:p14="http://schemas.microsoft.com/office/powerpoint/2010/main" val="379444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82FBA-7216-A84B-9D4B-17BF16D80161}" type="slidenum">
              <a:rPr lang="en-US" smtClean="0"/>
              <a:t>9</a:t>
            </a:fld>
            <a:endParaRPr lang="en-US"/>
          </a:p>
        </p:txBody>
      </p:sp>
    </p:spTree>
    <p:extLst>
      <p:ext uri="{BB962C8B-B14F-4D97-AF65-F5344CB8AC3E}">
        <p14:creationId xmlns:p14="http://schemas.microsoft.com/office/powerpoint/2010/main" val="596456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82FBA-7216-A84B-9D4B-17BF16D80161}" type="slidenum">
              <a:rPr lang="en-US" smtClean="0"/>
              <a:t>10</a:t>
            </a:fld>
            <a:endParaRPr lang="en-US"/>
          </a:p>
        </p:txBody>
      </p:sp>
    </p:spTree>
    <p:extLst>
      <p:ext uri="{BB962C8B-B14F-4D97-AF65-F5344CB8AC3E}">
        <p14:creationId xmlns:p14="http://schemas.microsoft.com/office/powerpoint/2010/main" val="2346071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82FBA-7216-A84B-9D4B-17BF16D80161}" type="slidenum">
              <a:rPr lang="en-US" smtClean="0"/>
              <a:t>11</a:t>
            </a:fld>
            <a:endParaRPr lang="en-US"/>
          </a:p>
        </p:txBody>
      </p:sp>
    </p:spTree>
    <p:extLst>
      <p:ext uri="{BB962C8B-B14F-4D97-AF65-F5344CB8AC3E}">
        <p14:creationId xmlns:p14="http://schemas.microsoft.com/office/powerpoint/2010/main" val="373880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7159D-36CA-CFE2-06AA-5788859CAE0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BE02DAE-A16A-C7EF-7D54-776D47D7EF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64A04B6-18BB-50A9-16FD-6EF3D9FE582C}"/>
              </a:ext>
            </a:extLst>
          </p:cNvPr>
          <p:cNvSpPr>
            <a:spLocks noGrp="1"/>
          </p:cNvSpPr>
          <p:nvPr>
            <p:ph type="dt" sz="half" idx="10"/>
          </p:nvPr>
        </p:nvSpPr>
        <p:spPr/>
        <p:txBody>
          <a:bodyPr/>
          <a:lstStyle/>
          <a:p>
            <a:fld id="{1E11F0DD-B0F9-D042-96DF-E04126DCC6BA}" type="datetime1">
              <a:rPr lang="en-GB" smtClean="0"/>
              <a:t>27/03/2023</a:t>
            </a:fld>
            <a:endParaRPr lang="en-US"/>
          </a:p>
        </p:txBody>
      </p:sp>
      <p:sp>
        <p:nvSpPr>
          <p:cNvPr id="5" name="Footer Placeholder 4">
            <a:extLst>
              <a:ext uri="{FF2B5EF4-FFF2-40B4-BE49-F238E27FC236}">
                <a16:creationId xmlns:a16="http://schemas.microsoft.com/office/drawing/2014/main" id="{A3038AFF-2331-CF44-011E-4C2CF227B2A7}"/>
              </a:ext>
            </a:extLst>
          </p:cNvPr>
          <p:cNvSpPr>
            <a:spLocks noGrp="1"/>
          </p:cNvSpPr>
          <p:nvPr>
            <p:ph type="ftr" sz="quarter" idx="11"/>
          </p:nvPr>
        </p:nvSpPr>
        <p:spPr/>
        <p:txBody>
          <a:bodyPr/>
          <a:lstStyle/>
          <a:p>
            <a:r>
              <a:rPr lang="en-US"/>
              <a:t>©Leonard Consultancy  2023</a:t>
            </a:r>
          </a:p>
        </p:txBody>
      </p:sp>
      <p:sp>
        <p:nvSpPr>
          <p:cNvPr id="6" name="Slide Number Placeholder 5">
            <a:extLst>
              <a:ext uri="{FF2B5EF4-FFF2-40B4-BE49-F238E27FC236}">
                <a16:creationId xmlns:a16="http://schemas.microsoft.com/office/drawing/2014/main" id="{4F900688-79A1-82D9-0F51-2D05034329A8}"/>
              </a:ext>
            </a:extLst>
          </p:cNvPr>
          <p:cNvSpPr>
            <a:spLocks noGrp="1"/>
          </p:cNvSpPr>
          <p:nvPr>
            <p:ph type="sldNum" sz="quarter" idx="12"/>
          </p:nvPr>
        </p:nvSpPr>
        <p:spPr/>
        <p:txBody>
          <a:bodyPr/>
          <a:lstStyle/>
          <a:p>
            <a:fld id="{E969631F-9239-7F4F-B9B5-BAE40948F9FD}" type="slidenum">
              <a:rPr lang="en-US" smtClean="0"/>
              <a:t>‹#›</a:t>
            </a:fld>
            <a:endParaRPr lang="en-US"/>
          </a:p>
        </p:txBody>
      </p:sp>
    </p:spTree>
    <p:extLst>
      <p:ext uri="{BB962C8B-B14F-4D97-AF65-F5344CB8AC3E}">
        <p14:creationId xmlns:p14="http://schemas.microsoft.com/office/powerpoint/2010/main" val="406564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0985-E383-C8C8-EB99-9FE7EE94D8E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4DD47E-99B2-43DE-03DD-7EF05EFC42C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0D9D1B-54B6-22BE-33EA-DDCC70A6F2CB}"/>
              </a:ext>
            </a:extLst>
          </p:cNvPr>
          <p:cNvSpPr>
            <a:spLocks noGrp="1"/>
          </p:cNvSpPr>
          <p:nvPr>
            <p:ph type="dt" sz="half" idx="10"/>
          </p:nvPr>
        </p:nvSpPr>
        <p:spPr/>
        <p:txBody>
          <a:bodyPr/>
          <a:lstStyle/>
          <a:p>
            <a:fld id="{147DE0BE-8E16-B242-B79E-7B9D6FFA8AEC}" type="datetime1">
              <a:rPr lang="en-GB" smtClean="0"/>
              <a:t>27/03/2023</a:t>
            </a:fld>
            <a:endParaRPr lang="en-US"/>
          </a:p>
        </p:txBody>
      </p:sp>
      <p:sp>
        <p:nvSpPr>
          <p:cNvPr id="5" name="Footer Placeholder 4">
            <a:extLst>
              <a:ext uri="{FF2B5EF4-FFF2-40B4-BE49-F238E27FC236}">
                <a16:creationId xmlns:a16="http://schemas.microsoft.com/office/drawing/2014/main" id="{74052827-15A6-F361-F5C6-F8D8767EE20C}"/>
              </a:ext>
            </a:extLst>
          </p:cNvPr>
          <p:cNvSpPr>
            <a:spLocks noGrp="1"/>
          </p:cNvSpPr>
          <p:nvPr>
            <p:ph type="ftr" sz="quarter" idx="11"/>
          </p:nvPr>
        </p:nvSpPr>
        <p:spPr/>
        <p:txBody>
          <a:bodyPr/>
          <a:lstStyle/>
          <a:p>
            <a:r>
              <a:rPr lang="en-US"/>
              <a:t>©Leonard Consultancy  2023</a:t>
            </a:r>
          </a:p>
        </p:txBody>
      </p:sp>
      <p:sp>
        <p:nvSpPr>
          <p:cNvPr id="6" name="Slide Number Placeholder 5">
            <a:extLst>
              <a:ext uri="{FF2B5EF4-FFF2-40B4-BE49-F238E27FC236}">
                <a16:creationId xmlns:a16="http://schemas.microsoft.com/office/drawing/2014/main" id="{F95DFCA0-1D89-5CAA-F05D-5BB073613C00}"/>
              </a:ext>
            </a:extLst>
          </p:cNvPr>
          <p:cNvSpPr>
            <a:spLocks noGrp="1"/>
          </p:cNvSpPr>
          <p:nvPr>
            <p:ph type="sldNum" sz="quarter" idx="12"/>
          </p:nvPr>
        </p:nvSpPr>
        <p:spPr/>
        <p:txBody>
          <a:bodyPr/>
          <a:lstStyle/>
          <a:p>
            <a:fld id="{E969631F-9239-7F4F-B9B5-BAE40948F9FD}" type="slidenum">
              <a:rPr lang="en-US" smtClean="0"/>
              <a:t>‹#›</a:t>
            </a:fld>
            <a:endParaRPr lang="en-US"/>
          </a:p>
        </p:txBody>
      </p:sp>
    </p:spTree>
    <p:extLst>
      <p:ext uri="{BB962C8B-B14F-4D97-AF65-F5344CB8AC3E}">
        <p14:creationId xmlns:p14="http://schemas.microsoft.com/office/powerpoint/2010/main" val="350805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AF03B-A111-8291-A7FF-A648E94629E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AD355C-A966-32FA-8FB0-E1C067A1E05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BC9F14-0ABD-9CF3-3FF2-63F8ECC945AA}"/>
              </a:ext>
            </a:extLst>
          </p:cNvPr>
          <p:cNvSpPr>
            <a:spLocks noGrp="1"/>
          </p:cNvSpPr>
          <p:nvPr>
            <p:ph type="dt" sz="half" idx="10"/>
          </p:nvPr>
        </p:nvSpPr>
        <p:spPr/>
        <p:txBody>
          <a:bodyPr/>
          <a:lstStyle/>
          <a:p>
            <a:fld id="{0C42310A-2141-7C46-B768-595F32BE2BFB}" type="datetime1">
              <a:rPr lang="en-GB" smtClean="0"/>
              <a:t>27/03/2023</a:t>
            </a:fld>
            <a:endParaRPr lang="en-US"/>
          </a:p>
        </p:txBody>
      </p:sp>
      <p:sp>
        <p:nvSpPr>
          <p:cNvPr id="5" name="Footer Placeholder 4">
            <a:extLst>
              <a:ext uri="{FF2B5EF4-FFF2-40B4-BE49-F238E27FC236}">
                <a16:creationId xmlns:a16="http://schemas.microsoft.com/office/drawing/2014/main" id="{A2AE71CB-2F8D-1651-0CE0-4D80BC90B404}"/>
              </a:ext>
            </a:extLst>
          </p:cNvPr>
          <p:cNvSpPr>
            <a:spLocks noGrp="1"/>
          </p:cNvSpPr>
          <p:nvPr>
            <p:ph type="ftr" sz="quarter" idx="11"/>
          </p:nvPr>
        </p:nvSpPr>
        <p:spPr/>
        <p:txBody>
          <a:bodyPr/>
          <a:lstStyle/>
          <a:p>
            <a:r>
              <a:rPr lang="en-US"/>
              <a:t>©Leonard Consultancy  2023</a:t>
            </a:r>
          </a:p>
        </p:txBody>
      </p:sp>
      <p:sp>
        <p:nvSpPr>
          <p:cNvPr id="6" name="Slide Number Placeholder 5">
            <a:extLst>
              <a:ext uri="{FF2B5EF4-FFF2-40B4-BE49-F238E27FC236}">
                <a16:creationId xmlns:a16="http://schemas.microsoft.com/office/drawing/2014/main" id="{32CAFEF7-E0C3-B2AE-FAC3-FE4814FEFE61}"/>
              </a:ext>
            </a:extLst>
          </p:cNvPr>
          <p:cNvSpPr>
            <a:spLocks noGrp="1"/>
          </p:cNvSpPr>
          <p:nvPr>
            <p:ph type="sldNum" sz="quarter" idx="12"/>
          </p:nvPr>
        </p:nvSpPr>
        <p:spPr/>
        <p:txBody>
          <a:bodyPr/>
          <a:lstStyle/>
          <a:p>
            <a:fld id="{E969631F-9239-7F4F-B9B5-BAE40948F9FD}" type="slidenum">
              <a:rPr lang="en-US" smtClean="0"/>
              <a:t>‹#›</a:t>
            </a:fld>
            <a:endParaRPr lang="en-US"/>
          </a:p>
        </p:txBody>
      </p:sp>
    </p:spTree>
    <p:extLst>
      <p:ext uri="{BB962C8B-B14F-4D97-AF65-F5344CB8AC3E}">
        <p14:creationId xmlns:p14="http://schemas.microsoft.com/office/powerpoint/2010/main" val="145206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D2BB8-B62E-9B58-A248-C40E81E7DAF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0C796A6-73C0-CDCC-D07A-0D25D7CAEC3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BA4E35-4FC7-E4C9-29CA-E93842B5C983}"/>
              </a:ext>
            </a:extLst>
          </p:cNvPr>
          <p:cNvSpPr>
            <a:spLocks noGrp="1"/>
          </p:cNvSpPr>
          <p:nvPr>
            <p:ph type="dt" sz="half" idx="10"/>
          </p:nvPr>
        </p:nvSpPr>
        <p:spPr/>
        <p:txBody>
          <a:bodyPr/>
          <a:lstStyle/>
          <a:p>
            <a:fld id="{4370B492-B121-094D-AB6B-97CB436FB0CE}" type="datetime1">
              <a:rPr lang="en-GB" smtClean="0"/>
              <a:t>27/03/2023</a:t>
            </a:fld>
            <a:endParaRPr lang="en-US"/>
          </a:p>
        </p:txBody>
      </p:sp>
      <p:sp>
        <p:nvSpPr>
          <p:cNvPr id="5" name="Footer Placeholder 4">
            <a:extLst>
              <a:ext uri="{FF2B5EF4-FFF2-40B4-BE49-F238E27FC236}">
                <a16:creationId xmlns:a16="http://schemas.microsoft.com/office/drawing/2014/main" id="{A4A34B8D-BB8D-40E8-38F3-C436F65D9441}"/>
              </a:ext>
            </a:extLst>
          </p:cNvPr>
          <p:cNvSpPr>
            <a:spLocks noGrp="1"/>
          </p:cNvSpPr>
          <p:nvPr>
            <p:ph type="ftr" sz="quarter" idx="11"/>
          </p:nvPr>
        </p:nvSpPr>
        <p:spPr/>
        <p:txBody>
          <a:bodyPr/>
          <a:lstStyle/>
          <a:p>
            <a:r>
              <a:rPr lang="en-US"/>
              <a:t>©Leonard Consultancy  2023</a:t>
            </a:r>
          </a:p>
        </p:txBody>
      </p:sp>
      <p:sp>
        <p:nvSpPr>
          <p:cNvPr id="6" name="Slide Number Placeholder 5">
            <a:extLst>
              <a:ext uri="{FF2B5EF4-FFF2-40B4-BE49-F238E27FC236}">
                <a16:creationId xmlns:a16="http://schemas.microsoft.com/office/drawing/2014/main" id="{7DE6676D-D9A9-C010-9FA8-B957885607FF}"/>
              </a:ext>
            </a:extLst>
          </p:cNvPr>
          <p:cNvSpPr>
            <a:spLocks noGrp="1"/>
          </p:cNvSpPr>
          <p:nvPr>
            <p:ph type="sldNum" sz="quarter" idx="12"/>
          </p:nvPr>
        </p:nvSpPr>
        <p:spPr/>
        <p:txBody>
          <a:bodyPr/>
          <a:lstStyle/>
          <a:p>
            <a:fld id="{E969631F-9239-7F4F-B9B5-BAE40948F9FD}" type="slidenum">
              <a:rPr lang="en-US" smtClean="0"/>
              <a:t>‹#›</a:t>
            </a:fld>
            <a:endParaRPr lang="en-US"/>
          </a:p>
        </p:txBody>
      </p:sp>
    </p:spTree>
    <p:extLst>
      <p:ext uri="{BB962C8B-B14F-4D97-AF65-F5344CB8AC3E}">
        <p14:creationId xmlns:p14="http://schemas.microsoft.com/office/powerpoint/2010/main" val="297779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BAC8-9C62-BB1F-3600-34EADE033CF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0D13D83-A649-C2C6-E19C-1CD51D434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841DC9A-8B5D-59B0-ABCF-EE44B2F9828B}"/>
              </a:ext>
            </a:extLst>
          </p:cNvPr>
          <p:cNvSpPr>
            <a:spLocks noGrp="1"/>
          </p:cNvSpPr>
          <p:nvPr>
            <p:ph type="dt" sz="half" idx="10"/>
          </p:nvPr>
        </p:nvSpPr>
        <p:spPr/>
        <p:txBody>
          <a:bodyPr/>
          <a:lstStyle/>
          <a:p>
            <a:fld id="{BD0721E4-ADA5-044C-A97F-3CBB5BA02297}" type="datetime1">
              <a:rPr lang="en-GB" smtClean="0"/>
              <a:t>27/03/2023</a:t>
            </a:fld>
            <a:endParaRPr lang="en-US"/>
          </a:p>
        </p:txBody>
      </p:sp>
      <p:sp>
        <p:nvSpPr>
          <p:cNvPr id="5" name="Footer Placeholder 4">
            <a:extLst>
              <a:ext uri="{FF2B5EF4-FFF2-40B4-BE49-F238E27FC236}">
                <a16:creationId xmlns:a16="http://schemas.microsoft.com/office/drawing/2014/main" id="{628B7413-DBFE-4A6F-43E3-618D8C2BA117}"/>
              </a:ext>
            </a:extLst>
          </p:cNvPr>
          <p:cNvSpPr>
            <a:spLocks noGrp="1"/>
          </p:cNvSpPr>
          <p:nvPr>
            <p:ph type="ftr" sz="quarter" idx="11"/>
          </p:nvPr>
        </p:nvSpPr>
        <p:spPr/>
        <p:txBody>
          <a:bodyPr/>
          <a:lstStyle/>
          <a:p>
            <a:r>
              <a:rPr lang="en-US"/>
              <a:t>©Leonard Consultancy  2023</a:t>
            </a:r>
          </a:p>
        </p:txBody>
      </p:sp>
      <p:sp>
        <p:nvSpPr>
          <p:cNvPr id="6" name="Slide Number Placeholder 5">
            <a:extLst>
              <a:ext uri="{FF2B5EF4-FFF2-40B4-BE49-F238E27FC236}">
                <a16:creationId xmlns:a16="http://schemas.microsoft.com/office/drawing/2014/main" id="{228DD70E-E219-83F6-AEF8-B39503CF0902}"/>
              </a:ext>
            </a:extLst>
          </p:cNvPr>
          <p:cNvSpPr>
            <a:spLocks noGrp="1"/>
          </p:cNvSpPr>
          <p:nvPr>
            <p:ph type="sldNum" sz="quarter" idx="12"/>
          </p:nvPr>
        </p:nvSpPr>
        <p:spPr/>
        <p:txBody>
          <a:bodyPr/>
          <a:lstStyle/>
          <a:p>
            <a:fld id="{E969631F-9239-7F4F-B9B5-BAE40948F9FD}" type="slidenum">
              <a:rPr lang="en-US" smtClean="0"/>
              <a:t>‹#›</a:t>
            </a:fld>
            <a:endParaRPr lang="en-US"/>
          </a:p>
        </p:txBody>
      </p:sp>
    </p:spTree>
    <p:extLst>
      <p:ext uri="{BB962C8B-B14F-4D97-AF65-F5344CB8AC3E}">
        <p14:creationId xmlns:p14="http://schemas.microsoft.com/office/powerpoint/2010/main" val="18256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D5EE-DE16-876A-C7CF-08E0CA4E895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1A5B5A3-8ACE-0997-3B64-B00581234C4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F7C09F1-00A7-AA32-F615-8533B6FF56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D3C0B04-4DD3-DD35-5D49-D68F295727BB}"/>
              </a:ext>
            </a:extLst>
          </p:cNvPr>
          <p:cNvSpPr>
            <a:spLocks noGrp="1"/>
          </p:cNvSpPr>
          <p:nvPr>
            <p:ph type="dt" sz="half" idx="10"/>
          </p:nvPr>
        </p:nvSpPr>
        <p:spPr/>
        <p:txBody>
          <a:bodyPr/>
          <a:lstStyle/>
          <a:p>
            <a:fld id="{E991A2C9-5036-3646-A09F-237BFE572FA6}" type="datetime1">
              <a:rPr lang="en-GB" smtClean="0"/>
              <a:t>27/03/2023</a:t>
            </a:fld>
            <a:endParaRPr lang="en-US"/>
          </a:p>
        </p:txBody>
      </p:sp>
      <p:sp>
        <p:nvSpPr>
          <p:cNvPr id="6" name="Footer Placeholder 5">
            <a:extLst>
              <a:ext uri="{FF2B5EF4-FFF2-40B4-BE49-F238E27FC236}">
                <a16:creationId xmlns:a16="http://schemas.microsoft.com/office/drawing/2014/main" id="{3AF51DA1-FFCC-96B5-0E87-858309DAB030}"/>
              </a:ext>
            </a:extLst>
          </p:cNvPr>
          <p:cNvSpPr>
            <a:spLocks noGrp="1"/>
          </p:cNvSpPr>
          <p:nvPr>
            <p:ph type="ftr" sz="quarter" idx="11"/>
          </p:nvPr>
        </p:nvSpPr>
        <p:spPr/>
        <p:txBody>
          <a:bodyPr/>
          <a:lstStyle/>
          <a:p>
            <a:r>
              <a:rPr lang="en-US"/>
              <a:t>©Leonard Consultancy  2023</a:t>
            </a:r>
          </a:p>
        </p:txBody>
      </p:sp>
      <p:sp>
        <p:nvSpPr>
          <p:cNvPr id="7" name="Slide Number Placeholder 6">
            <a:extLst>
              <a:ext uri="{FF2B5EF4-FFF2-40B4-BE49-F238E27FC236}">
                <a16:creationId xmlns:a16="http://schemas.microsoft.com/office/drawing/2014/main" id="{A0091E3A-2E7C-937B-A7C3-AE06AE389EBF}"/>
              </a:ext>
            </a:extLst>
          </p:cNvPr>
          <p:cNvSpPr>
            <a:spLocks noGrp="1"/>
          </p:cNvSpPr>
          <p:nvPr>
            <p:ph type="sldNum" sz="quarter" idx="12"/>
          </p:nvPr>
        </p:nvSpPr>
        <p:spPr/>
        <p:txBody>
          <a:bodyPr/>
          <a:lstStyle/>
          <a:p>
            <a:fld id="{E969631F-9239-7F4F-B9B5-BAE40948F9FD}" type="slidenum">
              <a:rPr lang="en-US" smtClean="0"/>
              <a:t>‹#›</a:t>
            </a:fld>
            <a:endParaRPr lang="en-US"/>
          </a:p>
        </p:txBody>
      </p:sp>
    </p:spTree>
    <p:extLst>
      <p:ext uri="{BB962C8B-B14F-4D97-AF65-F5344CB8AC3E}">
        <p14:creationId xmlns:p14="http://schemas.microsoft.com/office/powerpoint/2010/main" val="122532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C9A9-638C-C9E6-65AB-56D49B9B9FC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5CA4EE-37F7-03EC-3DAB-2C6FBB5711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B26CCC-DED8-5D4F-2164-09BAA8BDDE1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9E3AF5E-B9BF-6AF9-837F-918701EEF1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CBC03E-BB8C-A88B-838D-BE45A1812E5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534FD6D-8EC2-B5E1-B0E4-60D65134F6EE}"/>
              </a:ext>
            </a:extLst>
          </p:cNvPr>
          <p:cNvSpPr>
            <a:spLocks noGrp="1"/>
          </p:cNvSpPr>
          <p:nvPr>
            <p:ph type="dt" sz="half" idx="10"/>
          </p:nvPr>
        </p:nvSpPr>
        <p:spPr/>
        <p:txBody>
          <a:bodyPr/>
          <a:lstStyle/>
          <a:p>
            <a:fld id="{DDE3DEE7-7373-2145-A508-1A1F399714EB}" type="datetime1">
              <a:rPr lang="en-GB" smtClean="0"/>
              <a:t>27/03/2023</a:t>
            </a:fld>
            <a:endParaRPr lang="en-US"/>
          </a:p>
        </p:txBody>
      </p:sp>
      <p:sp>
        <p:nvSpPr>
          <p:cNvPr id="8" name="Footer Placeholder 7">
            <a:extLst>
              <a:ext uri="{FF2B5EF4-FFF2-40B4-BE49-F238E27FC236}">
                <a16:creationId xmlns:a16="http://schemas.microsoft.com/office/drawing/2014/main" id="{D164B9B9-AD4E-ED00-E84A-ED19417B3FBD}"/>
              </a:ext>
            </a:extLst>
          </p:cNvPr>
          <p:cNvSpPr>
            <a:spLocks noGrp="1"/>
          </p:cNvSpPr>
          <p:nvPr>
            <p:ph type="ftr" sz="quarter" idx="11"/>
          </p:nvPr>
        </p:nvSpPr>
        <p:spPr/>
        <p:txBody>
          <a:bodyPr/>
          <a:lstStyle/>
          <a:p>
            <a:r>
              <a:rPr lang="en-US"/>
              <a:t>©Leonard Consultancy  2023</a:t>
            </a:r>
          </a:p>
        </p:txBody>
      </p:sp>
      <p:sp>
        <p:nvSpPr>
          <p:cNvPr id="9" name="Slide Number Placeholder 8">
            <a:extLst>
              <a:ext uri="{FF2B5EF4-FFF2-40B4-BE49-F238E27FC236}">
                <a16:creationId xmlns:a16="http://schemas.microsoft.com/office/drawing/2014/main" id="{0F5569E4-D358-450B-C8FD-EEA5D5D21624}"/>
              </a:ext>
            </a:extLst>
          </p:cNvPr>
          <p:cNvSpPr>
            <a:spLocks noGrp="1"/>
          </p:cNvSpPr>
          <p:nvPr>
            <p:ph type="sldNum" sz="quarter" idx="12"/>
          </p:nvPr>
        </p:nvSpPr>
        <p:spPr/>
        <p:txBody>
          <a:bodyPr/>
          <a:lstStyle/>
          <a:p>
            <a:fld id="{E969631F-9239-7F4F-B9B5-BAE40948F9FD}" type="slidenum">
              <a:rPr lang="en-US" smtClean="0"/>
              <a:t>‹#›</a:t>
            </a:fld>
            <a:endParaRPr lang="en-US"/>
          </a:p>
        </p:txBody>
      </p:sp>
    </p:spTree>
    <p:extLst>
      <p:ext uri="{BB962C8B-B14F-4D97-AF65-F5344CB8AC3E}">
        <p14:creationId xmlns:p14="http://schemas.microsoft.com/office/powerpoint/2010/main" val="285253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4DBF1-3E56-0CB4-4AFC-3D94E17A88F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4176D6B-C884-842F-F47A-EFAE9B6680C4}"/>
              </a:ext>
            </a:extLst>
          </p:cNvPr>
          <p:cNvSpPr>
            <a:spLocks noGrp="1"/>
          </p:cNvSpPr>
          <p:nvPr>
            <p:ph type="dt" sz="half" idx="10"/>
          </p:nvPr>
        </p:nvSpPr>
        <p:spPr/>
        <p:txBody>
          <a:bodyPr/>
          <a:lstStyle/>
          <a:p>
            <a:fld id="{FB665EE4-E75C-844F-929E-E3C025617F1D}" type="datetime1">
              <a:rPr lang="en-GB" smtClean="0"/>
              <a:t>27/03/2023</a:t>
            </a:fld>
            <a:endParaRPr lang="en-US"/>
          </a:p>
        </p:txBody>
      </p:sp>
      <p:sp>
        <p:nvSpPr>
          <p:cNvPr id="4" name="Footer Placeholder 3">
            <a:extLst>
              <a:ext uri="{FF2B5EF4-FFF2-40B4-BE49-F238E27FC236}">
                <a16:creationId xmlns:a16="http://schemas.microsoft.com/office/drawing/2014/main" id="{778B7910-89D8-FB76-3541-570637B49B46}"/>
              </a:ext>
            </a:extLst>
          </p:cNvPr>
          <p:cNvSpPr>
            <a:spLocks noGrp="1"/>
          </p:cNvSpPr>
          <p:nvPr>
            <p:ph type="ftr" sz="quarter" idx="11"/>
          </p:nvPr>
        </p:nvSpPr>
        <p:spPr/>
        <p:txBody>
          <a:bodyPr/>
          <a:lstStyle/>
          <a:p>
            <a:r>
              <a:rPr lang="en-US"/>
              <a:t>©Leonard Consultancy  2023</a:t>
            </a:r>
          </a:p>
        </p:txBody>
      </p:sp>
      <p:sp>
        <p:nvSpPr>
          <p:cNvPr id="5" name="Slide Number Placeholder 4">
            <a:extLst>
              <a:ext uri="{FF2B5EF4-FFF2-40B4-BE49-F238E27FC236}">
                <a16:creationId xmlns:a16="http://schemas.microsoft.com/office/drawing/2014/main" id="{E627F9DE-5125-9667-E651-7ACE47F10337}"/>
              </a:ext>
            </a:extLst>
          </p:cNvPr>
          <p:cNvSpPr>
            <a:spLocks noGrp="1"/>
          </p:cNvSpPr>
          <p:nvPr>
            <p:ph type="sldNum" sz="quarter" idx="12"/>
          </p:nvPr>
        </p:nvSpPr>
        <p:spPr/>
        <p:txBody>
          <a:bodyPr/>
          <a:lstStyle/>
          <a:p>
            <a:fld id="{E969631F-9239-7F4F-B9B5-BAE40948F9FD}" type="slidenum">
              <a:rPr lang="en-US" smtClean="0"/>
              <a:t>‹#›</a:t>
            </a:fld>
            <a:endParaRPr lang="en-US"/>
          </a:p>
        </p:txBody>
      </p:sp>
    </p:spTree>
    <p:extLst>
      <p:ext uri="{BB962C8B-B14F-4D97-AF65-F5344CB8AC3E}">
        <p14:creationId xmlns:p14="http://schemas.microsoft.com/office/powerpoint/2010/main" val="355269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79AD2-E067-B60C-D135-1FA364916285}"/>
              </a:ext>
            </a:extLst>
          </p:cNvPr>
          <p:cNvSpPr>
            <a:spLocks noGrp="1"/>
          </p:cNvSpPr>
          <p:nvPr>
            <p:ph type="dt" sz="half" idx="10"/>
          </p:nvPr>
        </p:nvSpPr>
        <p:spPr/>
        <p:txBody>
          <a:bodyPr/>
          <a:lstStyle/>
          <a:p>
            <a:fld id="{88AB67B0-3D3A-0A49-A521-28112C358B84}" type="datetime1">
              <a:rPr lang="en-GB" smtClean="0"/>
              <a:t>27/03/2023</a:t>
            </a:fld>
            <a:endParaRPr lang="en-US"/>
          </a:p>
        </p:txBody>
      </p:sp>
      <p:sp>
        <p:nvSpPr>
          <p:cNvPr id="3" name="Footer Placeholder 2">
            <a:extLst>
              <a:ext uri="{FF2B5EF4-FFF2-40B4-BE49-F238E27FC236}">
                <a16:creationId xmlns:a16="http://schemas.microsoft.com/office/drawing/2014/main" id="{9FD268A6-06B9-6DCD-2405-8ABF06D9223F}"/>
              </a:ext>
            </a:extLst>
          </p:cNvPr>
          <p:cNvSpPr>
            <a:spLocks noGrp="1"/>
          </p:cNvSpPr>
          <p:nvPr>
            <p:ph type="ftr" sz="quarter" idx="11"/>
          </p:nvPr>
        </p:nvSpPr>
        <p:spPr/>
        <p:txBody>
          <a:bodyPr/>
          <a:lstStyle/>
          <a:p>
            <a:r>
              <a:rPr lang="en-US"/>
              <a:t>©Leonard Consultancy  2023</a:t>
            </a:r>
          </a:p>
        </p:txBody>
      </p:sp>
      <p:sp>
        <p:nvSpPr>
          <p:cNvPr id="4" name="Slide Number Placeholder 3">
            <a:extLst>
              <a:ext uri="{FF2B5EF4-FFF2-40B4-BE49-F238E27FC236}">
                <a16:creationId xmlns:a16="http://schemas.microsoft.com/office/drawing/2014/main" id="{EE1352A7-9A45-2F8B-83B9-2C80F7612A43}"/>
              </a:ext>
            </a:extLst>
          </p:cNvPr>
          <p:cNvSpPr>
            <a:spLocks noGrp="1"/>
          </p:cNvSpPr>
          <p:nvPr>
            <p:ph type="sldNum" sz="quarter" idx="12"/>
          </p:nvPr>
        </p:nvSpPr>
        <p:spPr/>
        <p:txBody>
          <a:bodyPr/>
          <a:lstStyle/>
          <a:p>
            <a:fld id="{E969631F-9239-7F4F-B9B5-BAE40948F9FD}" type="slidenum">
              <a:rPr lang="en-US" smtClean="0"/>
              <a:t>‹#›</a:t>
            </a:fld>
            <a:endParaRPr lang="en-US"/>
          </a:p>
        </p:txBody>
      </p:sp>
    </p:spTree>
    <p:extLst>
      <p:ext uri="{BB962C8B-B14F-4D97-AF65-F5344CB8AC3E}">
        <p14:creationId xmlns:p14="http://schemas.microsoft.com/office/powerpoint/2010/main" val="391642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F898-7461-CF4F-49D7-BE0B625B74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03A1274-7CF9-34B7-3A88-5F058A353D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99C4B0B-051E-5933-08D5-5DA34BE0B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7EF78F1-5F3F-F9D4-F076-DA3156460D4A}"/>
              </a:ext>
            </a:extLst>
          </p:cNvPr>
          <p:cNvSpPr>
            <a:spLocks noGrp="1"/>
          </p:cNvSpPr>
          <p:nvPr>
            <p:ph type="dt" sz="half" idx="10"/>
          </p:nvPr>
        </p:nvSpPr>
        <p:spPr/>
        <p:txBody>
          <a:bodyPr/>
          <a:lstStyle/>
          <a:p>
            <a:fld id="{3393A56F-9E73-E746-AEFA-2B761E9E38C9}" type="datetime1">
              <a:rPr lang="en-GB" smtClean="0"/>
              <a:t>27/03/2023</a:t>
            </a:fld>
            <a:endParaRPr lang="en-US"/>
          </a:p>
        </p:txBody>
      </p:sp>
      <p:sp>
        <p:nvSpPr>
          <p:cNvPr id="6" name="Footer Placeholder 5">
            <a:extLst>
              <a:ext uri="{FF2B5EF4-FFF2-40B4-BE49-F238E27FC236}">
                <a16:creationId xmlns:a16="http://schemas.microsoft.com/office/drawing/2014/main" id="{5B96DC70-B0C1-8FA3-91C7-48ED63DC6290}"/>
              </a:ext>
            </a:extLst>
          </p:cNvPr>
          <p:cNvSpPr>
            <a:spLocks noGrp="1"/>
          </p:cNvSpPr>
          <p:nvPr>
            <p:ph type="ftr" sz="quarter" idx="11"/>
          </p:nvPr>
        </p:nvSpPr>
        <p:spPr/>
        <p:txBody>
          <a:bodyPr/>
          <a:lstStyle/>
          <a:p>
            <a:r>
              <a:rPr lang="en-US"/>
              <a:t>©Leonard Consultancy  2023</a:t>
            </a:r>
          </a:p>
        </p:txBody>
      </p:sp>
      <p:sp>
        <p:nvSpPr>
          <p:cNvPr id="7" name="Slide Number Placeholder 6">
            <a:extLst>
              <a:ext uri="{FF2B5EF4-FFF2-40B4-BE49-F238E27FC236}">
                <a16:creationId xmlns:a16="http://schemas.microsoft.com/office/drawing/2014/main" id="{4D681242-CACD-AAC2-2D67-2973E5197266}"/>
              </a:ext>
            </a:extLst>
          </p:cNvPr>
          <p:cNvSpPr>
            <a:spLocks noGrp="1"/>
          </p:cNvSpPr>
          <p:nvPr>
            <p:ph type="sldNum" sz="quarter" idx="12"/>
          </p:nvPr>
        </p:nvSpPr>
        <p:spPr/>
        <p:txBody>
          <a:bodyPr/>
          <a:lstStyle/>
          <a:p>
            <a:fld id="{E969631F-9239-7F4F-B9B5-BAE40948F9FD}" type="slidenum">
              <a:rPr lang="en-US" smtClean="0"/>
              <a:t>‹#›</a:t>
            </a:fld>
            <a:endParaRPr lang="en-US"/>
          </a:p>
        </p:txBody>
      </p:sp>
    </p:spTree>
    <p:extLst>
      <p:ext uri="{BB962C8B-B14F-4D97-AF65-F5344CB8AC3E}">
        <p14:creationId xmlns:p14="http://schemas.microsoft.com/office/powerpoint/2010/main" val="1228007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65E6-B141-6A09-F620-EEBA82076A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F92C2E0-2D37-7C0F-C680-731C1AB15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5526BF-CA1F-0548-89EF-EA8BEDB37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C943D2-8037-8E8D-06D0-20D4F5DEACF9}"/>
              </a:ext>
            </a:extLst>
          </p:cNvPr>
          <p:cNvSpPr>
            <a:spLocks noGrp="1"/>
          </p:cNvSpPr>
          <p:nvPr>
            <p:ph type="dt" sz="half" idx="10"/>
          </p:nvPr>
        </p:nvSpPr>
        <p:spPr/>
        <p:txBody>
          <a:bodyPr/>
          <a:lstStyle/>
          <a:p>
            <a:fld id="{68C98564-9CC1-374B-BF77-C2619D59BFE7}" type="datetime1">
              <a:rPr lang="en-GB" smtClean="0"/>
              <a:t>27/03/2023</a:t>
            </a:fld>
            <a:endParaRPr lang="en-US"/>
          </a:p>
        </p:txBody>
      </p:sp>
      <p:sp>
        <p:nvSpPr>
          <p:cNvPr id="6" name="Footer Placeholder 5">
            <a:extLst>
              <a:ext uri="{FF2B5EF4-FFF2-40B4-BE49-F238E27FC236}">
                <a16:creationId xmlns:a16="http://schemas.microsoft.com/office/drawing/2014/main" id="{11963D85-DF11-1167-106A-D85042CE6A69}"/>
              </a:ext>
            </a:extLst>
          </p:cNvPr>
          <p:cNvSpPr>
            <a:spLocks noGrp="1"/>
          </p:cNvSpPr>
          <p:nvPr>
            <p:ph type="ftr" sz="quarter" idx="11"/>
          </p:nvPr>
        </p:nvSpPr>
        <p:spPr/>
        <p:txBody>
          <a:bodyPr/>
          <a:lstStyle/>
          <a:p>
            <a:r>
              <a:rPr lang="en-US"/>
              <a:t>©Leonard Consultancy  2023</a:t>
            </a:r>
          </a:p>
        </p:txBody>
      </p:sp>
      <p:sp>
        <p:nvSpPr>
          <p:cNvPr id="7" name="Slide Number Placeholder 6">
            <a:extLst>
              <a:ext uri="{FF2B5EF4-FFF2-40B4-BE49-F238E27FC236}">
                <a16:creationId xmlns:a16="http://schemas.microsoft.com/office/drawing/2014/main" id="{9431CC80-9E1D-1E4B-088E-913265849EC5}"/>
              </a:ext>
            </a:extLst>
          </p:cNvPr>
          <p:cNvSpPr>
            <a:spLocks noGrp="1"/>
          </p:cNvSpPr>
          <p:nvPr>
            <p:ph type="sldNum" sz="quarter" idx="12"/>
          </p:nvPr>
        </p:nvSpPr>
        <p:spPr/>
        <p:txBody>
          <a:bodyPr/>
          <a:lstStyle/>
          <a:p>
            <a:fld id="{E969631F-9239-7F4F-B9B5-BAE40948F9FD}" type="slidenum">
              <a:rPr lang="en-US" smtClean="0"/>
              <a:t>‹#›</a:t>
            </a:fld>
            <a:endParaRPr lang="en-US"/>
          </a:p>
        </p:txBody>
      </p:sp>
    </p:spTree>
    <p:extLst>
      <p:ext uri="{BB962C8B-B14F-4D97-AF65-F5344CB8AC3E}">
        <p14:creationId xmlns:p14="http://schemas.microsoft.com/office/powerpoint/2010/main" val="58077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72201-7549-A4DB-DB2F-24E3224D46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6662619-3A86-E2B9-2F4C-9C4FC284E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106EC1-969F-EC76-0A5B-24DE8D2BB8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DEDBF-9A5F-954D-AD90-1DED417BEF8A}" type="datetime1">
              <a:rPr lang="en-GB" smtClean="0"/>
              <a:t>27/03/2023</a:t>
            </a:fld>
            <a:endParaRPr lang="en-US"/>
          </a:p>
        </p:txBody>
      </p:sp>
      <p:sp>
        <p:nvSpPr>
          <p:cNvPr id="5" name="Footer Placeholder 4">
            <a:extLst>
              <a:ext uri="{FF2B5EF4-FFF2-40B4-BE49-F238E27FC236}">
                <a16:creationId xmlns:a16="http://schemas.microsoft.com/office/drawing/2014/main" id="{405F0BF1-4B6B-FEE6-57A8-E901120BBB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©Leonard Consultancy  2023</a:t>
            </a:r>
          </a:p>
        </p:txBody>
      </p:sp>
      <p:sp>
        <p:nvSpPr>
          <p:cNvPr id="6" name="Slide Number Placeholder 5">
            <a:extLst>
              <a:ext uri="{FF2B5EF4-FFF2-40B4-BE49-F238E27FC236}">
                <a16:creationId xmlns:a16="http://schemas.microsoft.com/office/drawing/2014/main" id="{862BEE87-91F7-5929-2A72-16BB9A79FB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9631F-9239-7F4F-B9B5-BAE40948F9FD}" type="slidenum">
              <a:rPr lang="en-US" smtClean="0"/>
              <a:t>‹#›</a:t>
            </a:fld>
            <a:endParaRPr lang="en-US"/>
          </a:p>
        </p:txBody>
      </p:sp>
    </p:spTree>
    <p:extLst>
      <p:ext uri="{BB962C8B-B14F-4D97-AF65-F5344CB8AC3E}">
        <p14:creationId xmlns:p14="http://schemas.microsoft.com/office/powerpoint/2010/main" val="14067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logo&#10;&#10;Description automatically generated">
            <a:extLst>
              <a:ext uri="{FF2B5EF4-FFF2-40B4-BE49-F238E27FC236}">
                <a16:creationId xmlns:a16="http://schemas.microsoft.com/office/drawing/2014/main" id="{FC9BBF0D-64C0-D8D7-0F68-3EBC1DC018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192" b="210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525F9D5-5F21-E03C-2340-0C891314FBCA}"/>
              </a:ext>
            </a:extLst>
          </p:cNvPr>
          <p:cNvSpPr txBox="1"/>
          <p:nvPr/>
        </p:nvSpPr>
        <p:spPr>
          <a:xfrm>
            <a:off x="0" y="260583"/>
            <a:ext cx="5845836" cy="3970318"/>
          </a:xfrm>
          <a:prstGeom prst="rect">
            <a:avLst/>
          </a:prstGeom>
          <a:noFill/>
        </p:spPr>
        <p:txBody>
          <a:bodyPr wrap="square" rtlCol="0">
            <a:spAutoFit/>
          </a:bodyPr>
          <a:lstStyle/>
          <a:p>
            <a:r>
              <a:rPr lang="en-US" sz="3600" b="1" dirty="0">
                <a:solidFill>
                  <a:srgbClr val="002060"/>
                </a:solidFill>
                <a:latin typeface="Century Gothic" panose="020B0502020202020204" pitchFamily="34" charset="0"/>
                <a:ea typeface="Segoe UI Historic" panose="020B0502040204020203" pitchFamily="34" charset="0"/>
                <a:cs typeface="Segoe UI Historic" panose="020B0502040204020203" pitchFamily="34" charset="0"/>
              </a:rPr>
              <a:t>Applying a trauma lens in Probation Practice </a:t>
            </a:r>
          </a:p>
          <a:p>
            <a:endParaRPr lang="en-US" sz="3600" b="1" dirty="0">
              <a:solidFill>
                <a:srgbClr val="002060"/>
              </a:solidFill>
              <a:latin typeface="Century Gothic" panose="020B0502020202020204" pitchFamily="34" charset="0"/>
              <a:ea typeface="Segoe UI Historic" panose="020B0502040204020203" pitchFamily="34" charset="0"/>
              <a:cs typeface="Segoe UI Historic" panose="020B0502040204020203" pitchFamily="34" charset="0"/>
            </a:endParaRPr>
          </a:p>
          <a:p>
            <a:endParaRPr lang="en-US" sz="3600" b="1" dirty="0">
              <a:solidFill>
                <a:srgbClr val="002060"/>
              </a:solidFill>
              <a:latin typeface="Century Gothic" panose="020B0502020202020204" pitchFamily="34" charset="0"/>
              <a:ea typeface="Segoe UI Historic" panose="020B0502040204020203" pitchFamily="34" charset="0"/>
              <a:cs typeface="Segoe UI Historic" panose="020B0502040204020203" pitchFamily="34" charset="0"/>
            </a:endParaRPr>
          </a:p>
          <a:p>
            <a:endParaRPr lang="en-US" sz="3600" b="1" dirty="0">
              <a:solidFill>
                <a:srgbClr val="002060"/>
              </a:solidFill>
              <a:latin typeface="Century Gothic" panose="020B0502020202020204" pitchFamily="34" charset="0"/>
              <a:ea typeface="Segoe UI Historic" panose="020B0502040204020203" pitchFamily="34" charset="0"/>
              <a:cs typeface="Segoe UI Historic" panose="020B0502040204020203" pitchFamily="34" charset="0"/>
            </a:endParaRPr>
          </a:p>
          <a:p>
            <a:endParaRPr lang="en-US" sz="3600" b="1" dirty="0">
              <a:solidFill>
                <a:srgbClr val="002060"/>
              </a:solidFill>
              <a:latin typeface="Century Gothic" panose="020B0502020202020204" pitchFamily="34" charset="0"/>
              <a:ea typeface="Segoe UI Historic" panose="020B0502040204020203" pitchFamily="34" charset="0"/>
              <a:cs typeface="Segoe UI Historic" panose="020B0502040204020203" pitchFamily="34" charset="0"/>
            </a:endParaRPr>
          </a:p>
          <a:p>
            <a:r>
              <a:rPr lang="en-US" sz="3600" b="1" dirty="0">
                <a:solidFill>
                  <a:srgbClr val="002060"/>
                </a:solidFill>
                <a:latin typeface="Century Gothic" panose="020B0502020202020204" pitchFamily="34" charset="0"/>
                <a:ea typeface="Segoe UI Historic" panose="020B0502040204020203" pitchFamily="34" charset="0"/>
                <a:cs typeface="Segoe UI Historic" panose="020B0502040204020203" pitchFamily="34" charset="0"/>
              </a:rPr>
              <a:t> Marcella Leonard</a:t>
            </a:r>
          </a:p>
        </p:txBody>
      </p:sp>
      <p:sp>
        <p:nvSpPr>
          <p:cNvPr id="6" name="Footer Placeholder 5">
            <a:extLst>
              <a:ext uri="{FF2B5EF4-FFF2-40B4-BE49-F238E27FC236}">
                <a16:creationId xmlns:a16="http://schemas.microsoft.com/office/drawing/2014/main" id="{F606687E-7459-488E-53B0-7E229E028A51}"/>
              </a:ext>
            </a:extLst>
          </p:cNvPr>
          <p:cNvSpPr>
            <a:spLocks noGrp="1"/>
          </p:cNvSpPr>
          <p:nvPr>
            <p:ph type="ftr" sz="quarter" idx="11"/>
          </p:nvPr>
        </p:nvSpPr>
        <p:spPr/>
        <p:txBody>
          <a:bodyPr/>
          <a:lstStyle/>
          <a:p>
            <a:r>
              <a:rPr lang="en-US"/>
              <a:t>©Leonard Consultancy  2023</a:t>
            </a:r>
          </a:p>
        </p:txBody>
      </p:sp>
    </p:spTree>
    <p:extLst>
      <p:ext uri="{BB962C8B-B14F-4D97-AF65-F5344CB8AC3E}">
        <p14:creationId xmlns:p14="http://schemas.microsoft.com/office/powerpoint/2010/main" val="180439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B9EA255E-A215-F0EA-887D-56AAF98F4D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316" b="4143"/>
          <a:stretch/>
        </p:blipFill>
        <p:spPr>
          <a:xfrm>
            <a:off x="7857067" y="7112"/>
            <a:ext cx="4309533" cy="6850888"/>
          </a:xfrm>
          <a:prstGeom prst="rect">
            <a:avLst/>
          </a:prstGeom>
        </p:spPr>
      </p:pic>
      <p:sp>
        <p:nvSpPr>
          <p:cNvPr id="4" name="Footer Placeholder 3">
            <a:extLst>
              <a:ext uri="{FF2B5EF4-FFF2-40B4-BE49-F238E27FC236}">
                <a16:creationId xmlns:a16="http://schemas.microsoft.com/office/drawing/2014/main" id="{99987ABF-2BB6-2351-FD3D-B7C20CBDA391}"/>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defRPr/>
            </a:pPr>
            <a:r>
              <a:rPr lang="en-US" kern="1200">
                <a:latin typeface="Calibri" panose="020F0502020204030204"/>
                <a:ea typeface="+mn-ea"/>
                <a:cs typeface="+mn-cs"/>
              </a:rPr>
              <a:t>©Leonard Consultancy  2023</a:t>
            </a:r>
          </a:p>
        </p:txBody>
      </p:sp>
      <p:graphicFrame>
        <p:nvGraphicFramePr>
          <p:cNvPr id="3" name="Diagram 2">
            <a:extLst>
              <a:ext uri="{FF2B5EF4-FFF2-40B4-BE49-F238E27FC236}">
                <a16:creationId xmlns:a16="http://schemas.microsoft.com/office/drawing/2014/main" id="{E2B2F289-EE60-5E8B-2305-78EB85026F18}"/>
              </a:ext>
            </a:extLst>
          </p:cNvPr>
          <p:cNvGraphicFramePr/>
          <p:nvPr>
            <p:extLst>
              <p:ext uri="{D42A27DB-BD31-4B8C-83A1-F6EECF244321}">
                <p14:modId xmlns:p14="http://schemas.microsoft.com/office/powerpoint/2010/main" val="365204050"/>
              </p:ext>
            </p:extLst>
          </p:nvPr>
        </p:nvGraphicFramePr>
        <p:xfrm>
          <a:off x="681824" y="543687"/>
          <a:ext cx="6713552" cy="5276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10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B9EA255E-A215-F0EA-887D-56AAF98F4D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188" b="21015"/>
          <a:stretch/>
        </p:blipFill>
        <p:spPr>
          <a:xfrm>
            <a:off x="20" y="10"/>
            <a:ext cx="12191980" cy="6857990"/>
          </a:xfrm>
          <a:prstGeom prst="rect">
            <a:avLst/>
          </a:prstGeom>
        </p:spPr>
      </p:pic>
      <p:sp>
        <p:nvSpPr>
          <p:cNvPr id="4" name="Footer Placeholder 3">
            <a:extLst>
              <a:ext uri="{FF2B5EF4-FFF2-40B4-BE49-F238E27FC236}">
                <a16:creationId xmlns:a16="http://schemas.microsoft.com/office/drawing/2014/main" id="{99987ABF-2BB6-2351-FD3D-B7C20CBDA39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©Leonard Consultancy  2023</a:t>
            </a:r>
          </a:p>
        </p:txBody>
      </p:sp>
      <p:sp>
        <p:nvSpPr>
          <p:cNvPr id="5" name="TextBox 4">
            <a:extLst>
              <a:ext uri="{FF2B5EF4-FFF2-40B4-BE49-F238E27FC236}">
                <a16:creationId xmlns:a16="http://schemas.microsoft.com/office/drawing/2014/main" id="{4EB42913-65AA-9934-A88A-CDE7F03043D9}"/>
              </a:ext>
            </a:extLst>
          </p:cNvPr>
          <p:cNvSpPr txBox="1"/>
          <p:nvPr/>
        </p:nvSpPr>
        <p:spPr>
          <a:xfrm>
            <a:off x="118533" y="897467"/>
            <a:ext cx="6593472" cy="2431435"/>
          </a:xfrm>
          <a:prstGeom prst="rect">
            <a:avLst/>
          </a:prstGeom>
          <a:noFill/>
        </p:spPr>
        <p:txBody>
          <a:bodyPr wrap="none" rtlCol="0">
            <a:spAutoFit/>
          </a:bodyPr>
          <a:lstStyle/>
          <a:p>
            <a:r>
              <a:rPr lang="en-US" sz="3200" dirty="0">
                <a:solidFill>
                  <a:srgbClr val="002060"/>
                </a:solidFill>
                <a:latin typeface="Century Gothic" panose="020B0502020202020204" pitchFamily="34" charset="0"/>
              </a:rPr>
              <a:t>Thank you </a:t>
            </a:r>
          </a:p>
          <a:p>
            <a:endParaRPr lang="en-US" sz="3200" dirty="0">
              <a:solidFill>
                <a:srgbClr val="002060"/>
              </a:solidFill>
              <a:latin typeface="Century Gothic" panose="020B0502020202020204" pitchFamily="34" charset="0"/>
            </a:endParaRPr>
          </a:p>
          <a:p>
            <a:endParaRPr lang="en-US" sz="3200" dirty="0">
              <a:solidFill>
                <a:srgbClr val="002060"/>
              </a:solidFill>
              <a:latin typeface="Century Gothic" panose="020B0502020202020204" pitchFamily="34" charset="0"/>
            </a:endParaRPr>
          </a:p>
          <a:p>
            <a:r>
              <a:rPr lang="en-US" sz="2800" dirty="0">
                <a:solidFill>
                  <a:srgbClr val="002060"/>
                </a:solidFill>
                <a:latin typeface="Century Gothic" panose="020B0502020202020204" pitchFamily="34" charset="0"/>
              </a:rPr>
              <a:t>@</a:t>
            </a:r>
            <a:r>
              <a:rPr lang="en-US" sz="2800" dirty="0" err="1">
                <a:solidFill>
                  <a:srgbClr val="002060"/>
                </a:solidFill>
                <a:latin typeface="Century Gothic" panose="020B0502020202020204" pitchFamily="34" charset="0"/>
              </a:rPr>
              <a:t>leonardconsult</a:t>
            </a:r>
            <a:endParaRPr lang="en-US" sz="2800" dirty="0">
              <a:solidFill>
                <a:srgbClr val="002060"/>
              </a:solidFill>
              <a:latin typeface="Century Gothic" panose="020B0502020202020204" pitchFamily="34" charset="0"/>
            </a:endParaRPr>
          </a:p>
          <a:p>
            <a:r>
              <a:rPr lang="en-US" sz="2800" dirty="0" err="1">
                <a:solidFill>
                  <a:srgbClr val="002060"/>
                </a:solidFill>
                <a:latin typeface="Century Gothic" panose="020B0502020202020204" pitchFamily="34" charset="0"/>
              </a:rPr>
              <a:t>marcella@leonardconsultancy.co.uk</a:t>
            </a:r>
            <a:endParaRPr lang="en-US" sz="28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95698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F9CBBB-ACCC-B440-84D9-E1500E424CDB}"/>
              </a:ext>
            </a:extLst>
          </p:cNvPr>
          <p:cNvSpPr>
            <a:spLocks noGrp="1"/>
          </p:cNvSpPr>
          <p:nvPr>
            <p:ph type="ftr" sz="quarter" idx="11"/>
          </p:nvPr>
        </p:nvSpPr>
        <p:spPr/>
        <p:txBody>
          <a:bodyPr/>
          <a:lstStyle/>
          <a:p>
            <a:r>
              <a:rPr lang="en-US"/>
              <a:t>©Leonard Consultancy  2023</a:t>
            </a:r>
          </a:p>
        </p:txBody>
      </p:sp>
      <p:pic>
        <p:nvPicPr>
          <p:cNvPr id="5" name="Picture 4" descr="A picture containing outdoor, metal, bridge, water&#10;&#10;Description automatically generated">
            <a:extLst>
              <a:ext uri="{FF2B5EF4-FFF2-40B4-BE49-F238E27FC236}">
                <a16:creationId xmlns:a16="http://schemas.microsoft.com/office/drawing/2014/main" id="{A673CBBD-CD0B-DD4D-A904-C0A2D371DD0D}"/>
              </a:ext>
            </a:extLst>
          </p:cNvPr>
          <p:cNvPicPr>
            <a:picLocks noChangeAspect="1"/>
          </p:cNvPicPr>
          <p:nvPr/>
        </p:nvPicPr>
        <p:blipFill>
          <a:blip r:embed="rId3"/>
          <a:stretch>
            <a:fillRect/>
          </a:stretch>
        </p:blipFill>
        <p:spPr>
          <a:xfrm>
            <a:off x="0" y="33090"/>
            <a:ext cx="12191999" cy="6791820"/>
          </a:xfrm>
          <a:prstGeom prst="rect">
            <a:avLst/>
          </a:prstGeom>
        </p:spPr>
      </p:pic>
    </p:spTree>
    <p:extLst>
      <p:ext uri="{BB962C8B-B14F-4D97-AF65-F5344CB8AC3E}">
        <p14:creationId xmlns:p14="http://schemas.microsoft.com/office/powerpoint/2010/main" val="256360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B9EA255E-A215-F0EA-887D-56AAF98F4D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188" b="21015"/>
          <a:stretch/>
        </p:blipFill>
        <p:spPr>
          <a:xfrm>
            <a:off x="0" y="183"/>
            <a:ext cx="12191980" cy="6857990"/>
          </a:xfrm>
          <a:prstGeom prst="rect">
            <a:avLst/>
          </a:prstGeom>
        </p:spPr>
      </p:pic>
      <p:sp>
        <p:nvSpPr>
          <p:cNvPr id="8"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75F405C-D05D-9F44-EFE5-1C91E77B1FB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a:solidFill>
                  <a:schemeClr val="tx1">
                    <a:lumMod val="85000"/>
                    <a:lumOff val="15000"/>
                  </a:schemeClr>
                </a:solidFill>
                <a:latin typeface="+mj-lt"/>
                <a:ea typeface="+mj-ea"/>
                <a:cs typeface="+mj-cs"/>
              </a:rPr>
              <a:t>Why do people offend?</a:t>
            </a: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5861207-9E5C-2F43-9372-BB7A28546380}"/>
              </a:ext>
            </a:extLst>
          </p:cNvPr>
          <p:cNvSpPr>
            <a:spLocks noGrp="1"/>
          </p:cNvSpPr>
          <p:nvPr>
            <p:ph type="ftr" sz="quarter" idx="11"/>
          </p:nvPr>
        </p:nvSpPr>
        <p:spPr/>
        <p:txBody>
          <a:bodyPr/>
          <a:lstStyle/>
          <a:p>
            <a:r>
              <a:rPr lang="en-US"/>
              <a:t>©Leonard Consultancy  2023</a:t>
            </a:r>
          </a:p>
        </p:txBody>
      </p:sp>
    </p:spTree>
    <p:extLst>
      <p:ext uri="{BB962C8B-B14F-4D97-AF65-F5344CB8AC3E}">
        <p14:creationId xmlns:p14="http://schemas.microsoft.com/office/powerpoint/2010/main" val="343518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EC95CE-38F2-5733-1983-2B6818ABF178}"/>
              </a:ext>
            </a:extLst>
          </p:cNvPr>
          <p:cNvSpPr txBox="1"/>
          <p:nvPr/>
        </p:nvSpPr>
        <p:spPr>
          <a:xfrm>
            <a:off x="197709" y="617838"/>
            <a:ext cx="6474940" cy="5585253"/>
          </a:xfrm>
          <a:prstGeom prst="rect">
            <a:avLst/>
          </a:prstGeom>
        </p:spPr>
        <p:txBody>
          <a:bodyPr vert="horz" lIns="91440" tIns="45720" rIns="91440" bIns="45720" rtlCol="0">
            <a:normAutofit/>
          </a:bodyPr>
          <a:lstStyle/>
          <a:p>
            <a:pPr>
              <a:lnSpc>
                <a:spcPct val="210000"/>
              </a:lnSpc>
              <a:spcAft>
                <a:spcPts val="600"/>
              </a:spcAft>
            </a:pPr>
            <a:r>
              <a:rPr lang="en-US" sz="2000" dirty="0"/>
              <a:t> </a:t>
            </a:r>
            <a:r>
              <a:rPr lang="en-US" sz="2000" dirty="0">
                <a:latin typeface="Century Gothic" panose="020B0502020202020204" pitchFamily="34" charset="0"/>
              </a:rPr>
              <a:t>Professor Bessel Van der Kolk, early trauma creates an ‘assault’ on the child’s development over time. Not only do </a:t>
            </a:r>
            <a:r>
              <a:rPr lang="en-US" sz="2000" dirty="0" err="1">
                <a:latin typeface="Century Gothic" panose="020B0502020202020204" pitchFamily="34" charset="0"/>
              </a:rPr>
              <a:t>traumatised</a:t>
            </a:r>
            <a:r>
              <a:rPr lang="en-US" sz="2000" dirty="0">
                <a:latin typeface="Century Gothic" panose="020B0502020202020204" pitchFamily="34" charset="0"/>
              </a:rPr>
              <a:t> children develop a range of unhealthy coping strategies which they believe will help them survive, they also do not develop the essential daily living skills that children need, such as being able to manage impulses, solve problems and executive functioning. </a:t>
            </a:r>
          </a:p>
        </p:txBody>
      </p:sp>
      <p:pic>
        <p:nvPicPr>
          <p:cNvPr id="2" name="Picture 1" descr="A picture containing logo&#10;&#10;Description automatically generated">
            <a:extLst>
              <a:ext uri="{FF2B5EF4-FFF2-40B4-BE49-F238E27FC236}">
                <a16:creationId xmlns:a16="http://schemas.microsoft.com/office/drawing/2014/main" id="{B9EA255E-A215-F0EA-887D-56AAF98F4D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400" b="228"/>
          <a:stretch/>
        </p:blipFill>
        <p:spPr>
          <a:xfrm>
            <a:off x="6450227" y="10"/>
            <a:ext cx="574177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Footer Placeholder 5">
            <a:extLst>
              <a:ext uri="{FF2B5EF4-FFF2-40B4-BE49-F238E27FC236}">
                <a16:creationId xmlns:a16="http://schemas.microsoft.com/office/drawing/2014/main" id="{AE4B3526-E88D-76D2-31A3-9CA86E8D38F2}"/>
              </a:ext>
            </a:extLst>
          </p:cNvPr>
          <p:cNvSpPr>
            <a:spLocks noGrp="1"/>
          </p:cNvSpPr>
          <p:nvPr>
            <p:ph type="ftr" sz="quarter" idx="11"/>
          </p:nvPr>
        </p:nvSpPr>
        <p:spPr/>
        <p:txBody>
          <a:bodyPr/>
          <a:lstStyle/>
          <a:p>
            <a:r>
              <a:rPr lang="en-US"/>
              <a:t>©Leonard Consultancy  2023</a:t>
            </a:r>
          </a:p>
        </p:txBody>
      </p:sp>
    </p:spTree>
    <p:extLst>
      <p:ext uri="{BB962C8B-B14F-4D97-AF65-F5344CB8AC3E}">
        <p14:creationId xmlns:p14="http://schemas.microsoft.com/office/powerpoint/2010/main" val="94905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icture containing logo&#10;&#10;Description automatically generated">
            <a:extLst>
              <a:ext uri="{FF2B5EF4-FFF2-40B4-BE49-F238E27FC236}">
                <a16:creationId xmlns:a16="http://schemas.microsoft.com/office/drawing/2014/main" id="{B9EA255E-A215-F0EA-887D-56AAF98F4D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3" r="3" b="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7"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2134470-9DF7-F3E3-F253-F42CA0D9776C}"/>
              </a:ext>
            </a:extLst>
          </p:cNvPr>
          <p:cNvSpPr txBox="1"/>
          <p:nvPr/>
        </p:nvSpPr>
        <p:spPr>
          <a:xfrm>
            <a:off x="4945041" y="137053"/>
            <a:ext cx="7150142" cy="4351338"/>
          </a:xfrm>
          <a:prstGeom prst="rect">
            <a:avLst/>
          </a:prstGeom>
        </p:spPr>
        <p:txBody>
          <a:bodyPr vert="horz" lIns="91440" tIns="45720" rIns="91440" bIns="45720" rtlCol="0">
            <a:noAutofit/>
          </a:bodyPr>
          <a:lstStyle/>
          <a:p>
            <a:pPr marL="114300">
              <a:lnSpc>
                <a:spcPct val="150000"/>
              </a:lnSpc>
              <a:spcAft>
                <a:spcPts val="600"/>
              </a:spcAft>
            </a:pPr>
            <a:r>
              <a:rPr lang="en-US" sz="2400" dirty="0">
                <a:latin typeface="Century Gothic" panose="020B0502020202020204" pitchFamily="34" charset="0"/>
              </a:rPr>
              <a:t>Psychological Intimacy is transient rarefied pleasure of emotional connection. It is one person’s ability to share his or her inner experience  with another</a:t>
            </a:r>
          </a:p>
          <a:p>
            <a:pPr>
              <a:lnSpc>
                <a:spcPct val="90000"/>
              </a:lnSpc>
              <a:spcAft>
                <a:spcPts val="600"/>
              </a:spcAft>
            </a:pPr>
            <a:endParaRPr lang="en-US" sz="2400" dirty="0">
              <a:latin typeface="Century Gothic" panose="020B0502020202020204" pitchFamily="34" charset="0"/>
            </a:endParaRPr>
          </a:p>
          <a:p>
            <a:pPr>
              <a:lnSpc>
                <a:spcPct val="90000"/>
              </a:lnSpc>
              <a:spcAft>
                <a:spcPts val="600"/>
              </a:spcAft>
            </a:pPr>
            <a:r>
              <a:rPr lang="en-US" sz="2400" dirty="0">
                <a:latin typeface="Century Gothic" panose="020B0502020202020204" pitchFamily="34" charset="0"/>
              </a:rPr>
              <a:t>This appears simple but it rests on 3 abilities:</a:t>
            </a:r>
          </a:p>
          <a:p>
            <a:pPr marL="342900" indent="-228600">
              <a:lnSpc>
                <a:spcPct val="90000"/>
              </a:lnSpc>
              <a:spcAft>
                <a:spcPts val="600"/>
              </a:spcAft>
              <a:buFont typeface="Arial" panose="020B0604020202020204" pitchFamily="34" charset="0"/>
              <a:buChar char="•"/>
            </a:pPr>
            <a:endParaRPr lang="en-US" sz="2400" dirty="0">
              <a:latin typeface="Century Gothic" panose="020B0502020202020204" pitchFamily="34" charset="0"/>
            </a:endParaRPr>
          </a:p>
          <a:p>
            <a:pPr marL="800100" indent="-457200">
              <a:lnSpc>
                <a:spcPct val="90000"/>
              </a:lnSpc>
              <a:spcAft>
                <a:spcPts val="600"/>
              </a:spcAft>
              <a:buFont typeface="+mj-lt"/>
              <a:buAutoNum type="arabicPeriod"/>
            </a:pPr>
            <a:r>
              <a:rPr lang="en-US" sz="2400" dirty="0">
                <a:latin typeface="Century Gothic" panose="020B0502020202020204" pitchFamily="34" charset="0"/>
              </a:rPr>
              <a:t>The capacity to know what one feels and thinks</a:t>
            </a:r>
          </a:p>
          <a:p>
            <a:pPr marL="800100" indent="-457200">
              <a:lnSpc>
                <a:spcPct val="90000"/>
              </a:lnSpc>
              <a:spcAft>
                <a:spcPts val="600"/>
              </a:spcAft>
              <a:buFont typeface="+mj-lt"/>
              <a:buAutoNum type="arabicPeriod"/>
            </a:pPr>
            <a:r>
              <a:rPr lang="en-US" sz="2400" dirty="0">
                <a:latin typeface="Century Gothic" panose="020B0502020202020204" pitchFamily="34" charset="0"/>
              </a:rPr>
              <a:t>The willingness to say it to another</a:t>
            </a:r>
          </a:p>
          <a:p>
            <a:pPr marL="800100" indent="-457200">
              <a:lnSpc>
                <a:spcPct val="90000"/>
              </a:lnSpc>
              <a:spcAft>
                <a:spcPts val="600"/>
              </a:spcAft>
              <a:buFont typeface="+mj-lt"/>
              <a:buAutoNum type="arabicPeriod"/>
            </a:pPr>
            <a:r>
              <a:rPr lang="en-US" sz="2400" dirty="0">
                <a:latin typeface="Century Gothic" panose="020B0502020202020204" pitchFamily="34" charset="0"/>
              </a:rPr>
              <a:t>The language skill to express the feelings and ideas with words</a:t>
            </a:r>
          </a:p>
          <a:p>
            <a:pPr marL="342900" indent="-228600">
              <a:lnSpc>
                <a:spcPct val="90000"/>
              </a:lnSpc>
              <a:spcAft>
                <a:spcPts val="600"/>
              </a:spcAft>
              <a:buFont typeface="Arial" panose="020B0604020202020204" pitchFamily="34" charset="0"/>
              <a:buChar char="•"/>
            </a:pPr>
            <a:endParaRPr lang="en-US" sz="2400" dirty="0">
              <a:latin typeface="Century Gothic" panose="020B0502020202020204" pitchFamily="34" charset="0"/>
            </a:endParaRPr>
          </a:p>
          <a:p>
            <a:pPr>
              <a:lnSpc>
                <a:spcPct val="90000"/>
              </a:lnSpc>
              <a:spcAft>
                <a:spcPts val="600"/>
              </a:spcAft>
            </a:pPr>
            <a:r>
              <a:rPr lang="en-US" sz="2400" dirty="0">
                <a:latin typeface="Century Gothic" panose="020B0502020202020204" pitchFamily="34" charset="0"/>
              </a:rPr>
              <a:t>It also relies on what and how listener responds</a:t>
            </a:r>
          </a:p>
        </p:txBody>
      </p:sp>
      <p:sp>
        <p:nvSpPr>
          <p:cNvPr id="4" name="Footer Placeholder 3">
            <a:extLst>
              <a:ext uri="{FF2B5EF4-FFF2-40B4-BE49-F238E27FC236}">
                <a16:creationId xmlns:a16="http://schemas.microsoft.com/office/drawing/2014/main" id="{99987ABF-2BB6-2351-FD3D-B7C20CBDA391}"/>
              </a:ext>
            </a:extLst>
          </p:cNvPr>
          <p:cNvSpPr>
            <a:spLocks noGrp="1"/>
          </p:cNvSpPr>
          <p:nvPr>
            <p:ph type="ftr" sz="quarter" idx="11"/>
          </p:nvPr>
        </p:nvSpPr>
        <p:spPr/>
        <p:txBody>
          <a:bodyPr/>
          <a:lstStyle/>
          <a:p>
            <a:r>
              <a:rPr lang="en-US"/>
              <a:t>©Leonard Consultancy  2023</a:t>
            </a:r>
          </a:p>
        </p:txBody>
      </p:sp>
    </p:spTree>
    <p:extLst>
      <p:ext uri="{BB962C8B-B14F-4D97-AF65-F5344CB8AC3E}">
        <p14:creationId xmlns:p14="http://schemas.microsoft.com/office/powerpoint/2010/main" val="1179475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1"/>
          </p:nvPr>
        </p:nvSpPr>
        <p:spPr/>
        <p:txBody>
          <a:bodyPr/>
          <a:lstStyle/>
          <a:p>
            <a:r>
              <a:rPr lang="en-US" dirty="0"/>
              <a:t>©Leonard Consultancy  2023</a:t>
            </a:r>
          </a:p>
        </p:txBody>
      </p:sp>
      <p:sp>
        <p:nvSpPr>
          <p:cNvPr id="2052" name="Rectangle 4"/>
          <p:cNvSpPr>
            <a:spLocks noGrp="1" noChangeArrowheads="1"/>
          </p:cNvSpPr>
          <p:nvPr>
            <p:ph type="title"/>
          </p:nvPr>
        </p:nvSpPr>
        <p:spPr>
          <a:xfrm>
            <a:off x="2259013" y="146281"/>
            <a:ext cx="9144000" cy="836613"/>
          </a:xfrm>
        </p:spPr>
        <p:txBody>
          <a:bodyPr/>
          <a:lstStyle/>
          <a:p>
            <a:r>
              <a:rPr lang="en-US" sz="3200" b="1" dirty="0">
                <a:solidFill>
                  <a:srgbClr val="002060"/>
                </a:solidFill>
                <a:latin typeface="Century Gothic" panose="020B0502020202020204" pitchFamily="34" charset="0"/>
              </a:rPr>
              <a:t>Practical Application of a Trauma Lens </a:t>
            </a:r>
          </a:p>
        </p:txBody>
      </p:sp>
      <p:sp>
        <p:nvSpPr>
          <p:cNvPr id="2053" name="Text Box 5"/>
          <p:cNvSpPr txBox="1">
            <a:spLocks noChangeArrowheads="1"/>
          </p:cNvSpPr>
          <p:nvPr/>
        </p:nvSpPr>
        <p:spPr bwMode="auto">
          <a:xfrm>
            <a:off x="2547938" y="2055814"/>
            <a:ext cx="184150" cy="396875"/>
          </a:xfrm>
          <a:prstGeom prst="rect">
            <a:avLst/>
          </a:prstGeom>
          <a:noFill/>
          <a:ln w="9525">
            <a:noFill/>
            <a:miter lim="800000"/>
            <a:headEnd/>
            <a:tailEnd/>
          </a:ln>
          <a:effectLst/>
        </p:spPr>
        <p:txBody>
          <a:bodyPr wrap="none">
            <a:spAutoFit/>
          </a:bodyPr>
          <a:lstStyle/>
          <a:p>
            <a:endParaRPr lang="en-US" sz="2000"/>
          </a:p>
        </p:txBody>
      </p:sp>
      <p:sp>
        <p:nvSpPr>
          <p:cNvPr id="2054" name="Rectangle 6"/>
          <p:cNvSpPr>
            <a:spLocks noChangeArrowheads="1"/>
          </p:cNvSpPr>
          <p:nvPr/>
        </p:nvSpPr>
        <p:spPr bwMode="auto">
          <a:xfrm>
            <a:off x="1774826" y="1412876"/>
            <a:ext cx="3529013" cy="2087563"/>
          </a:xfrm>
          <a:prstGeom prst="rect">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2055" name="Rectangle 7"/>
          <p:cNvSpPr>
            <a:spLocks noChangeArrowheads="1"/>
          </p:cNvSpPr>
          <p:nvPr/>
        </p:nvSpPr>
        <p:spPr bwMode="auto">
          <a:xfrm>
            <a:off x="1774826" y="4221164"/>
            <a:ext cx="3673475" cy="1800225"/>
          </a:xfrm>
          <a:prstGeom prst="rect">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2056" name="Rectangle 8"/>
          <p:cNvSpPr>
            <a:spLocks noChangeArrowheads="1"/>
          </p:cNvSpPr>
          <p:nvPr/>
        </p:nvSpPr>
        <p:spPr bwMode="auto">
          <a:xfrm>
            <a:off x="5664201" y="1412876"/>
            <a:ext cx="2087563" cy="4321175"/>
          </a:xfrm>
          <a:prstGeom prst="rect">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2057" name="Rectangle 9"/>
          <p:cNvSpPr>
            <a:spLocks noChangeArrowheads="1"/>
          </p:cNvSpPr>
          <p:nvPr/>
        </p:nvSpPr>
        <p:spPr bwMode="auto">
          <a:xfrm>
            <a:off x="8401050" y="2133601"/>
            <a:ext cx="1798638" cy="2951163"/>
          </a:xfrm>
          <a:prstGeom prst="rect">
            <a:avLst/>
          </a:prstGeom>
          <a:solidFill>
            <a:schemeClr val="accent1"/>
          </a:solidFill>
          <a:ln w="9525">
            <a:solidFill>
              <a:schemeClr val="tx1"/>
            </a:solidFill>
            <a:miter lim="800000"/>
            <a:headEnd/>
            <a:tailEnd/>
          </a:ln>
          <a:effectLst/>
        </p:spPr>
        <p:txBody>
          <a:bodyPr wrap="none" anchor="ctr"/>
          <a:lstStyle/>
          <a:p>
            <a:pPr algn="ctr"/>
            <a:r>
              <a:rPr lang="en-GB" sz="2800" dirty="0">
                <a:solidFill>
                  <a:schemeClr val="bg1"/>
                </a:solidFill>
              </a:rPr>
              <a:t>?</a:t>
            </a:r>
            <a:endParaRPr lang="en-US" sz="2800" dirty="0">
              <a:solidFill>
                <a:schemeClr val="bg1"/>
              </a:solidFill>
            </a:endParaRPr>
          </a:p>
        </p:txBody>
      </p:sp>
      <p:sp>
        <p:nvSpPr>
          <p:cNvPr id="2058" name="Text Box 10"/>
          <p:cNvSpPr txBox="1">
            <a:spLocks noChangeArrowheads="1"/>
          </p:cNvSpPr>
          <p:nvPr/>
        </p:nvSpPr>
        <p:spPr bwMode="auto">
          <a:xfrm>
            <a:off x="2259013" y="981076"/>
            <a:ext cx="2152650" cy="366713"/>
          </a:xfrm>
          <a:prstGeom prst="rect">
            <a:avLst/>
          </a:prstGeom>
          <a:noFill/>
          <a:ln w="9525">
            <a:noFill/>
            <a:miter lim="800000"/>
            <a:headEnd/>
            <a:tailEnd/>
          </a:ln>
          <a:effectLst/>
        </p:spPr>
        <p:txBody>
          <a:bodyPr>
            <a:spAutoFit/>
          </a:bodyPr>
          <a:lstStyle/>
          <a:p>
            <a:r>
              <a:rPr lang="en-GB" b="1" dirty="0">
                <a:solidFill>
                  <a:srgbClr val="002060"/>
                </a:solidFill>
                <a:latin typeface="Century Gothic" panose="020B0502020202020204" pitchFamily="34" charset="0"/>
              </a:rPr>
              <a:t>ABUSE FACTORS</a:t>
            </a:r>
            <a:endParaRPr lang="en-US" b="1" dirty="0">
              <a:solidFill>
                <a:srgbClr val="002060"/>
              </a:solidFill>
              <a:latin typeface="Century Gothic" panose="020B0502020202020204" pitchFamily="34" charset="0"/>
            </a:endParaRPr>
          </a:p>
        </p:txBody>
      </p:sp>
      <p:sp>
        <p:nvSpPr>
          <p:cNvPr id="2059" name="Text Box 11"/>
          <p:cNvSpPr txBox="1">
            <a:spLocks noChangeArrowheads="1"/>
          </p:cNvSpPr>
          <p:nvPr/>
        </p:nvSpPr>
        <p:spPr bwMode="auto">
          <a:xfrm>
            <a:off x="2259013" y="3789363"/>
            <a:ext cx="2635250" cy="366712"/>
          </a:xfrm>
          <a:prstGeom prst="rect">
            <a:avLst/>
          </a:prstGeom>
          <a:noFill/>
          <a:ln w="9525">
            <a:noFill/>
            <a:miter lim="800000"/>
            <a:headEnd/>
            <a:tailEnd/>
          </a:ln>
          <a:effectLst/>
        </p:spPr>
        <p:txBody>
          <a:bodyPr>
            <a:spAutoFit/>
          </a:bodyPr>
          <a:lstStyle/>
          <a:p>
            <a:r>
              <a:rPr lang="en-GB" b="1" dirty="0">
                <a:solidFill>
                  <a:srgbClr val="002060"/>
                </a:solidFill>
                <a:latin typeface="Century Gothic" panose="020B0502020202020204" pitchFamily="34" charset="0"/>
              </a:rPr>
              <a:t>MEDIATING FACTORS</a:t>
            </a:r>
            <a:endParaRPr lang="en-US" b="1" dirty="0">
              <a:solidFill>
                <a:srgbClr val="002060"/>
              </a:solidFill>
              <a:latin typeface="Century Gothic" panose="020B0502020202020204" pitchFamily="34" charset="0"/>
            </a:endParaRPr>
          </a:p>
        </p:txBody>
      </p:sp>
      <p:sp>
        <p:nvSpPr>
          <p:cNvPr id="2061" name="Text Box 13"/>
          <p:cNvSpPr txBox="1">
            <a:spLocks noChangeArrowheads="1"/>
          </p:cNvSpPr>
          <p:nvPr/>
        </p:nvSpPr>
        <p:spPr bwMode="auto">
          <a:xfrm>
            <a:off x="5788025" y="1916113"/>
            <a:ext cx="1454150" cy="641350"/>
          </a:xfrm>
          <a:prstGeom prst="rect">
            <a:avLst/>
          </a:prstGeom>
          <a:noFill/>
          <a:ln w="9525">
            <a:noFill/>
            <a:miter lim="800000"/>
            <a:headEnd/>
            <a:tailEnd/>
          </a:ln>
          <a:effectLst/>
        </p:spPr>
        <p:txBody>
          <a:bodyPr>
            <a:spAutoFit/>
          </a:bodyPr>
          <a:lstStyle/>
          <a:p>
            <a:r>
              <a:rPr lang="en-GB" dirty="0">
                <a:solidFill>
                  <a:schemeClr val="bg1"/>
                </a:solidFill>
              </a:rPr>
              <a:t>COGNITIVE</a:t>
            </a:r>
          </a:p>
          <a:p>
            <a:r>
              <a:rPr lang="en-GB" dirty="0">
                <a:solidFill>
                  <a:schemeClr val="bg1"/>
                </a:solidFill>
              </a:rPr>
              <a:t>APPRAISAL</a:t>
            </a:r>
            <a:endParaRPr lang="en-US" dirty="0">
              <a:solidFill>
                <a:schemeClr val="bg1"/>
              </a:solidFill>
            </a:endParaRPr>
          </a:p>
        </p:txBody>
      </p:sp>
      <p:sp>
        <p:nvSpPr>
          <p:cNvPr id="2062" name="Line 14"/>
          <p:cNvSpPr>
            <a:spLocks noChangeShapeType="1"/>
          </p:cNvSpPr>
          <p:nvPr/>
        </p:nvSpPr>
        <p:spPr bwMode="auto">
          <a:xfrm>
            <a:off x="6527800" y="2708276"/>
            <a:ext cx="0" cy="1439863"/>
          </a:xfrm>
          <a:prstGeom prst="line">
            <a:avLst/>
          </a:prstGeom>
          <a:noFill/>
          <a:ln w="9525">
            <a:solidFill>
              <a:schemeClr val="tx1"/>
            </a:solidFill>
            <a:round/>
            <a:headEnd/>
            <a:tailEnd type="triangle" w="med" len="med"/>
          </a:ln>
          <a:effectLst/>
        </p:spPr>
        <p:txBody>
          <a:bodyPr/>
          <a:lstStyle/>
          <a:p>
            <a:endParaRPr lang="en-GB"/>
          </a:p>
        </p:txBody>
      </p:sp>
      <p:sp>
        <p:nvSpPr>
          <p:cNvPr id="2064" name="Text Box 16"/>
          <p:cNvSpPr txBox="1">
            <a:spLocks noChangeArrowheads="1"/>
          </p:cNvSpPr>
          <p:nvPr/>
        </p:nvSpPr>
        <p:spPr bwMode="auto">
          <a:xfrm>
            <a:off x="5932488" y="4437064"/>
            <a:ext cx="1746250" cy="915987"/>
          </a:xfrm>
          <a:prstGeom prst="rect">
            <a:avLst/>
          </a:prstGeom>
          <a:noFill/>
          <a:ln w="9525">
            <a:noFill/>
            <a:miter lim="800000"/>
            <a:headEnd/>
            <a:tailEnd/>
          </a:ln>
          <a:effectLst/>
        </p:spPr>
        <p:txBody>
          <a:bodyPr>
            <a:spAutoFit/>
          </a:bodyPr>
          <a:lstStyle/>
          <a:p>
            <a:r>
              <a:rPr lang="en-GB" dirty="0">
                <a:solidFill>
                  <a:schemeClr val="bg1"/>
                </a:solidFill>
              </a:rPr>
              <a:t>How the  person </a:t>
            </a:r>
          </a:p>
          <a:p>
            <a:r>
              <a:rPr lang="en-GB" dirty="0">
                <a:solidFill>
                  <a:schemeClr val="bg1"/>
                </a:solidFill>
              </a:rPr>
              <a:t>Made sense of </a:t>
            </a:r>
          </a:p>
          <a:p>
            <a:r>
              <a:rPr lang="en-GB" dirty="0">
                <a:solidFill>
                  <a:schemeClr val="bg1"/>
                </a:solidFill>
              </a:rPr>
              <a:t>The events</a:t>
            </a:r>
            <a:endParaRPr lang="en-US" dirty="0">
              <a:solidFill>
                <a:schemeClr val="bg1"/>
              </a:solidFill>
            </a:endParaRPr>
          </a:p>
        </p:txBody>
      </p:sp>
      <p:sp>
        <p:nvSpPr>
          <p:cNvPr id="2066" name="Text Box 18"/>
          <p:cNvSpPr txBox="1">
            <a:spLocks noChangeArrowheads="1"/>
          </p:cNvSpPr>
          <p:nvPr/>
        </p:nvSpPr>
        <p:spPr bwMode="auto">
          <a:xfrm>
            <a:off x="1774825" y="1537355"/>
            <a:ext cx="3384550" cy="1754326"/>
          </a:xfrm>
          <a:prstGeom prst="rect">
            <a:avLst/>
          </a:prstGeom>
          <a:noFill/>
          <a:ln w="9525">
            <a:noFill/>
            <a:miter lim="800000"/>
            <a:headEnd/>
            <a:tailEnd/>
          </a:ln>
          <a:effectLst/>
        </p:spPr>
        <p:txBody>
          <a:bodyPr>
            <a:spAutoFit/>
          </a:bodyPr>
          <a:lstStyle/>
          <a:p>
            <a:r>
              <a:rPr lang="en-GB" dirty="0">
                <a:solidFill>
                  <a:schemeClr val="bg1"/>
                </a:solidFill>
              </a:rPr>
              <a:t>Nature and degree of the trauma</a:t>
            </a:r>
          </a:p>
          <a:p>
            <a:r>
              <a:rPr lang="en-GB" dirty="0">
                <a:solidFill>
                  <a:schemeClr val="bg1"/>
                </a:solidFill>
              </a:rPr>
              <a:t>Duration</a:t>
            </a:r>
          </a:p>
          <a:p>
            <a:r>
              <a:rPr lang="en-GB" dirty="0">
                <a:solidFill>
                  <a:schemeClr val="bg1"/>
                </a:solidFill>
              </a:rPr>
              <a:t>Emotional/social context</a:t>
            </a:r>
          </a:p>
          <a:p>
            <a:r>
              <a:rPr lang="en-GB" dirty="0">
                <a:solidFill>
                  <a:schemeClr val="bg1"/>
                </a:solidFill>
              </a:rPr>
              <a:t>Relationship to who harmed them</a:t>
            </a:r>
          </a:p>
          <a:p>
            <a:r>
              <a:rPr lang="en-GB" dirty="0">
                <a:solidFill>
                  <a:schemeClr val="bg1"/>
                </a:solidFill>
              </a:rPr>
              <a:t>Effects of </a:t>
            </a:r>
            <a:r>
              <a:rPr lang="en-GB" dirty="0" err="1">
                <a:solidFill>
                  <a:schemeClr val="bg1"/>
                </a:solidFill>
              </a:rPr>
              <a:t>traumagenic</a:t>
            </a:r>
            <a:r>
              <a:rPr lang="en-GB" dirty="0">
                <a:solidFill>
                  <a:schemeClr val="bg1"/>
                </a:solidFill>
              </a:rPr>
              <a:t> factors</a:t>
            </a:r>
          </a:p>
          <a:p>
            <a:r>
              <a:rPr lang="en-GB" dirty="0">
                <a:solidFill>
                  <a:schemeClr val="bg1"/>
                </a:solidFill>
              </a:rPr>
              <a:t>Social/family disturbance </a:t>
            </a:r>
            <a:endParaRPr lang="en-US" dirty="0">
              <a:solidFill>
                <a:schemeClr val="bg1"/>
              </a:solidFill>
            </a:endParaRPr>
          </a:p>
        </p:txBody>
      </p:sp>
      <p:sp>
        <p:nvSpPr>
          <p:cNvPr id="2068" name="Text Box 20"/>
          <p:cNvSpPr txBox="1">
            <a:spLocks noChangeArrowheads="1"/>
          </p:cNvSpPr>
          <p:nvPr/>
        </p:nvSpPr>
        <p:spPr bwMode="auto">
          <a:xfrm>
            <a:off x="1774825" y="4292600"/>
            <a:ext cx="3600450" cy="1754326"/>
          </a:xfrm>
          <a:prstGeom prst="rect">
            <a:avLst/>
          </a:prstGeom>
          <a:noFill/>
          <a:ln w="9525">
            <a:noFill/>
            <a:miter lim="800000"/>
            <a:headEnd/>
            <a:tailEnd/>
          </a:ln>
          <a:effectLst/>
        </p:spPr>
        <p:txBody>
          <a:bodyPr>
            <a:spAutoFit/>
          </a:bodyPr>
          <a:lstStyle/>
          <a:p>
            <a:r>
              <a:rPr lang="en-GB" dirty="0">
                <a:solidFill>
                  <a:schemeClr val="bg1"/>
                </a:solidFill>
              </a:rPr>
              <a:t>Pre abuse personality</a:t>
            </a:r>
          </a:p>
          <a:p>
            <a:r>
              <a:rPr lang="en-GB" dirty="0">
                <a:solidFill>
                  <a:schemeClr val="bg1"/>
                </a:solidFill>
              </a:rPr>
              <a:t>Disclosure – belief ?</a:t>
            </a:r>
          </a:p>
          <a:p>
            <a:r>
              <a:rPr lang="en-GB" dirty="0">
                <a:solidFill>
                  <a:schemeClr val="bg1"/>
                </a:solidFill>
              </a:rPr>
              <a:t>Response of system to disclosure</a:t>
            </a:r>
          </a:p>
          <a:p>
            <a:r>
              <a:rPr lang="en-GB" dirty="0">
                <a:solidFill>
                  <a:schemeClr val="bg1"/>
                </a:solidFill>
              </a:rPr>
              <a:t>Positive relationships</a:t>
            </a:r>
          </a:p>
          <a:p>
            <a:r>
              <a:rPr lang="en-GB" dirty="0">
                <a:solidFill>
                  <a:schemeClr val="bg1"/>
                </a:solidFill>
              </a:rPr>
              <a:t>Positive experiences</a:t>
            </a:r>
          </a:p>
          <a:p>
            <a:endParaRPr lang="en-US" dirty="0">
              <a:solidFill>
                <a:schemeClr val="bg1"/>
              </a:solidFill>
            </a:endParaRPr>
          </a:p>
        </p:txBody>
      </p:sp>
      <p:sp>
        <p:nvSpPr>
          <p:cNvPr id="2069" name="Line 21"/>
          <p:cNvSpPr>
            <a:spLocks noChangeShapeType="1"/>
          </p:cNvSpPr>
          <p:nvPr/>
        </p:nvSpPr>
        <p:spPr bwMode="auto">
          <a:xfrm>
            <a:off x="5303838" y="2565400"/>
            <a:ext cx="215900" cy="0"/>
          </a:xfrm>
          <a:prstGeom prst="line">
            <a:avLst/>
          </a:prstGeom>
          <a:noFill/>
          <a:ln w="9525">
            <a:solidFill>
              <a:schemeClr val="tx1"/>
            </a:solidFill>
            <a:round/>
            <a:headEnd/>
            <a:tailEnd type="triangle" w="med" len="med"/>
          </a:ln>
          <a:effectLst/>
        </p:spPr>
        <p:txBody>
          <a:bodyPr/>
          <a:lstStyle/>
          <a:p>
            <a:endParaRPr lang="en-GB"/>
          </a:p>
        </p:txBody>
      </p:sp>
      <p:sp>
        <p:nvSpPr>
          <p:cNvPr id="2070" name="Line 22"/>
          <p:cNvSpPr>
            <a:spLocks noChangeShapeType="1"/>
          </p:cNvSpPr>
          <p:nvPr/>
        </p:nvSpPr>
        <p:spPr bwMode="auto">
          <a:xfrm flipH="1">
            <a:off x="5448300" y="3357563"/>
            <a:ext cx="215900" cy="0"/>
          </a:xfrm>
          <a:prstGeom prst="line">
            <a:avLst/>
          </a:prstGeom>
          <a:noFill/>
          <a:ln w="9525">
            <a:solidFill>
              <a:schemeClr val="tx1"/>
            </a:solidFill>
            <a:round/>
            <a:headEnd/>
            <a:tailEnd type="triangle" w="med" len="med"/>
          </a:ln>
          <a:effectLst/>
        </p:spPr>
        <p:txBody>
          <a:bodyPr/>
          <a:lstStyle/>
          <a:p>
            <a:endParaRPr lang="en-GB"/>
          </a:p>
        </p:txBody>
      </p:sp>
      <p:sp>
        <p:nvSpPr>
          <p:cNvPr id="2071" name="Line 23"/>
          <p:cNvSpPr>
            <a:spLocks noChangeShapeType="1"/>
          </p:cNvSpPr>
          <p:nvPr/>
        </p:nvSpPr>
        <p:spPr bwMode="auto">
          <a:xfrm>
            <a:off x="5448301" y="5157788"/>
            <a:ext cx="142875" cy="0"/>
          </a:xfrm>
          <a:prstGeom prst="line">
            <a:avLst/>
          </a:prstGeom>
          <a:noFill/>
          <a:ln w="9525">
            <a:solidFill>
              <a:schemeClr val="tx1"/>
            </a:solidFill>
            <a:round/>
            <a:headEnd/>
            <a:tailEnd type="triangle" w="med" len="med"/>
          </a:ln>
          <a:effectLst/>
        </p:spPr>
        <p:txBody>
          <a:bodyPr/>
          <a:lstStyle/>
          <a:p>
            <a:endParaRPr lang="en-GB"/>
          </a:p>
        </p:txBody>
      </p:sp>
      <p:sp>
        <p:nvSpPr>
          <p:cNvPr id="2072" name="Line 24"/>
          <p:cNvSpPr>
            <a:spLocks noChangeShapeType="1"/>
          </p:cNvSpPr>
          <p:nvPr/>
        </p:nvSpPr>
        <p:spPr bwMode="auto">
          <a:xfrm flipH="1">
            <a:off x="5519738" y="5589588"/>
            <a:ext cx="144462" cy="0"/>
          </a:xfrm>
          <a:prstGeom prst="line">
            <a:avLst/>
          </a:prstGeom>
          <a:noFill/>
          <a:ln w="9525">
            <a:solidFill>
              <a:schemeClr val="tx1"/>
            </a:solidFill>
            <a:round/>
            <a:headEnd/>
            <a:tailEnd type="triangle" w="med" len="med"/>
          </a:ln>
          <a:effectLst/>
        </p:spPr>
        <p:txBody>
          <a:bodyPr/>
          <a:lstStyle/>
          <a:p>
            <a:endParaRPr lang="en-GB"/>
          </a:p>
        </p:txBody>
      </p:sp>
      <p:sp>
        <p:nvSpPr>
          <p:cNvPr id="2073" name="Line 25"/>
          <p:cNvSpPr>
            <a:spLocks noChangeShapeType="1"/>
          </p:cNvSpPr>
          <p:nvPr/>
        </p:nvSpPr>
        <p:spPr bwMode="auto">
          <a:xfrm>
            <a:off x="7751763" y="3644900"/>
            <a:ext cx="431800" cy="0"/>
          </a:xfrm>
          <a:prstGeom prst="line">
            <a:avLst/>
          </a:prstGeom>
          <a:noFill/>
          <a:ln w="9525">
            <a:solidFill>
              <a:schemeClr val="tx1"/>
            </a:solidFill>
            <a:round/>
            <a:headEnd/>
            <a:tailEnd type="triangle" w="med" len="med"/>
          </a:ln>
          <a:effectLst/>
        </p:spPr>
        <p:txBody>
          <a:bodyPr/>
          <a:lstStyle/>
          <a:p>
            <a:endParaRPr lang="en-GB"/>
          </a:p>
        </p:txBody>
      </p:sp>
      <p:sp>
        <p:nvSpPr>
          <p:cNvPr id="2075" name="Text Box 27"/>
          <p:cNvSpPr txBox="1">
            <a:spLocks noChangeArrowheads="1"/>
          </p:cNvSpPr>
          <p:nvPr/>
        </p:nvSpPr>
        <p:spPr bwMode="auto">
          <a:xfrm>
            <a:off x="8524892" y="2714620"/>
            <a:ext cx="1504950" cy="369332"/>
          </a:xfrm>
          <a:prstGeom prst="rect">
            <a:avLst/>
          </a:prstGeom>
          <a:noFill/>
          <a:ln w="9525">
            <a:noFill/>
            <a:miter lim="800000"/>
            <a:headEnd/>
            <a:tailEnd/>
          </a:ln>
          <a:effectLst/>
        </p:spPr>
        <p:txBody>
          <a:bodyPr>
            <a:spAutoFit/>
          </a:bodyPr>
          <a:lstStyle/>
          <a:p>
            <a:r>
              <a:rPr lang="en-GB" b="1" dirty="0">
                <a:solidFill>
                  <a:schemeClr val="bg1"/>
                </a:solidFill>
              </a:rPr>
              <a:t>OUTCOMES</a:t>
            </a:r>
            <a:endParaRPr lang="en-US" b="1" dirty="0">
              <a:solidFill>
                <a:schemeClr val="bg1"/>
              </a:solidFill>
            </a:endParaRPr>
          </a:p>
        </p:txBody>
      </p:sp>
    </p:spTree>
    <p:extLst>
      <p:ext uri="{BB962C8B-B14F-4D97-AF65-F5344CB8AC3E}">
        <p14:creationId xmlns:p14="http://schemas.microsoft.com/office/powerpoint/2010/main" val="1080463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E4B3526-E88D-76D2-31A3-9CA86E8D38F2}"/>
              </a:ext>
            </a:extLst>
          </p:cNvPr>
          <p:cNvSpPr>
            <a:spLocks noGrp="1"/>
          </p:cNvSpPr>
          <p:nvPr>
            <p:ph type="ftr" sz="quarter" idx="11"/>
          </p:nvPr>
        </p:nvSpPr>
        <p:spPr>
          <a:xfrm>
            <a:off x="3195473" y="6356350"/>
            <a:ext cx="3811437"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©Leonard Consultancy  2023</a:t>
            </a:r>
          </a:p>
        </p:txBody>
      </p:sp>
      <p:pic>
        <p:nvPicPr>
          <p:cNvPr id="2" name="Picture 1" descr="A picture containing logo&#10;&#10;Description automatically generated">
            <a:extLst>
              <a:ext uri="{FF2B5EF4-FFF2-40B4-BE49-F238E27FC236}">
                <a16:creationId xmlns:a16="http://schemas.microsoft.com/office/drawing/2014/main" id="{B9EA255E-A215-F0EA-887D-56AAF98F4D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15" r="3" b="3"/>
          <a:stretch/>
        </p:blipFill>
        <p:spPr>
          <a:xfrm>
            <a:off x="7199440" y="10"/>
            <a:ext cx="4992560" cy="6857990"/>
          </a:xfrm>
          <a:prstGeom prst="rect">
            <a:avLst/>
          </a:prstGeom>
          <a:effectLst/>
        </p:spPr>
      </p:pic>
      <p:graphicFrame>
        <p:nvGraphicFramePr>
          <p:cNvPr id="3" name="Diagram 2">
            <a:extLst>
              <a:ext uri="{FF2B5EF4-FFF2-40B4-BE49-F238E27FC236}">
                <a16:creationId xmlns:a16="http://schemas.microsoft.com/office/drawing/2014/main" id="{FADA70D9-A0C1-1638-19F5-324073101A12}"/>
              </a:ext>
            </a:extLst>
          </p:cNvPr>
          <p:cNvGraphicFramePr/>
          <p:nvPr>
            <p:extLst>
              <p:ext uri="{D42A27DB-BD31-4B8C-83A1-F6EECF244321}">
                <p14:modId xmlns:p14="http://schemas.microsoft.com/office/powerpoint/2010/main" val="3053633969"/>
              </p:ext>
            </p:extLst>
          </p:nvPr>
        </p:nvGraphicFramePr>
        <p:xfrm>
          <a:off x="598665" y="745067"/>
          <a:ext cx="6002110" cy="50122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843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B9EA255E-A215-F0EA-887D-56AAF98F4D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3" r="3" b="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 name="Footer Placeholder 3">
            <a:extLst>
              <a:ext uri="{FF2B5EF4-FFF2-40B4-BE49-F238E27FC236}">
                <a16:creationId xmlns:a16="http://schemas.microsoft.com/office/drawing/2014/main" id="{99987ABF-2BB6-2351-FD3D-B7C20CBDA391}"/>
              </a:ext>
            </a:extLst>
          </p:cNvPr>
          <p:cNvSpPr>
            <a:spLocks noGrp="1"/>
          </p:cNvSpPr>
          <p:nvPr>
            <p:ph type="ftr" sz="quarter" idx="11"/>
          </p:nvPr>
        </p:nvSpPr>
        <p:spPr/>
        <p:txBody>
          <a:bodyPr/>
          <a:lstStyle/>
          <a:p>
            <a:r>
              <a:rPr lang="en-US"/>
              <a:t>©Leonard Consultancy  2023</a:t>
            </a:r>
          </a:p>
        </p:txBody>
      </p:sp>
      <p:sp>
        <p:nvSpPr>
          <p:cNvPr id="5" name="TextBox 4">
            <a:extLst>
              <a:ext uri="{FF2B5EF4-FFF2-40B4-BE49-F238E27FC236}">
                <a16:creationId xmlns:a16="http://schemas.microsoft.com/office/drawing/2014/main" id="{7FB80976-08B2-6930-5E8A-913ABDA00BC0}"/>
              </a:ext>
            </a:extLst>
          </p:cNvPr>
          <p:cNvSpPr txBox="1"/>
          <p:nvPr/>
        </p:nvSpPr>
        <p:spPr>
          <a:xfrm>
            <a:off x="5638800" y="1371600"/>
            <a:ext cx="5849678" cy="4524315"/>
          </a:xfrm>
          <a:prstGeom prst="rect">
            <a:avLst/>
          </a:prstGeom>
          <a:noFill/>
        </p:spPr>
        <p:txBody>
          <a:bodyPr wrap="none" rtlCol="0">
            <a:spAutoFit/>
          </a:bodyPr>
          <a:lstStyle/>
          <a:p>
            <a:pPr marL="457200" indent="-457200">
              <a:buFont typeface="+mj-lt"/>
              <a:buAutoNum type="arabicPeriod"/>
            </a:pPr>
            <a:r>
              <a:rPr lang="en-US" sz="2400" dirty="0">
                <a:latin typeface="Century Gothic" panose="020B0502020202020204" pitchFamily="34" charset="0"/>
              </a:rPr>
              <a:t>Prepare for sessions using a trauma</a:t>
            </a:r>
          </a:p>
          <a:p>
            <a:r>
              <a:rPr lang="en-US" sz="2400" dirty="0">
                <a:latin typeface="Century Gothic" panose="020B0502020202020204" pitchFamily="34" charset="0"/>
              </a:rPr>
              <a:t>     informed lens</a:t>
            </a:r>
          </a:p>
          <a:p>
            <a:pPr marL="457200" indent="-457200">
              <a:buFont typeface="+mj-lt"/>
              <a:buAutoNum type="arabicPeriod"/>
            </a:pPr>
            <a:endParaRPr lang="en-US" sz="2400" dirty="0">
              <a:latin typeface="Century Gothic" panose="020B0502020202020204" pitchFamily="34" charset="0"/>
            </a:endParaRPr>
          </a:p>
          <a:p>
            <a:pPr marL="457200" indent="-457200">
              <a:buAutoNum type="arabicPeriod" startAt="2"/>
            </a:pPr>
            <a:r>
              <a:rPr lang="en-US" sz="2400" dirty="0">
                <a:latin typeface="Century Gothic" panose="020B0502020202020204" pitchFamily="34" charset="0"/>
              </a:rPr>
              <a:t>Consider the age in front of you</a:t>
            </a:r>
          </a:p>
          <a:p>
            <a:pPr marL="457200" indent="-457200">
              <a:buAutoNum type="arabicPeriod" startAt="2"/>
            </a:pPr>
            <a:endParaRPr lang="en-US" sz="2400" dirty="0">
              <a:latin typeface="Century Gothic" panose="020B0502020202020204" pitchFamily="34" charset="0"/>
            </a:endParaRPr>
          </a:p>
          <a:p>
            <a:pPr marL="457200" indent="-457200">
              <a:buAutoNum type="arabicPeriod" startAt="2"/>
            </a:pPr>
            <a:r>
              <a:rPr lang="en-US" sz="2400" dirty="0">
                <a:latin typeface="Century Gothic" panose="020B0502020202020204" pitchFamily="34" charset="0"/>
              </a:rPr>
              <a:t>Awareness of triggers </a:t>
            </a:r>
          </a:p>
          <a:p>
            <a:pPr marL="457200" indent="-457200">
              <a:buAutoNum type="arabicPeriod" startAt="2"/>
            </a:pPr>
            <a:endParaRPr lang="en-US" sz="2400" dirty="0">
              <a:latin typeface="Century Gothic" panose="020B0502020202020204" pitchFamily="34" charset="0"/>
            </a:endParaRPr>
          </a:p>
          <a:p>
            <a:pPr marL="457200" indent="-457200">
              <a:buAutoNum type="arabicPeriod" startAt="2"/>
            </a:pPr>
            <a:r>
              <a:rPr lang="en-US" sz="2400" dirty="0">
                <a:latin typeface="Century Gothic" panose="020B0502020202020204" pitchFamily="34" charset="0"/>
              </a:rPr>
              <a:t>Their expectation of you will react </a:t>
            </a:r>
          </a:p>
          <a:p>
            <a:pPr marL="457200" indent="-457200">
              <a:buAutoNum type="arabicPeriod" startAt="2"/>
            </a:pPr>
            <a:endParaRPr lang="en-US" sz="2400" dirty="0">
              <a:latin typeface="Century Gothic" panose="020B0502020202020204" pitchFamily="34" charset="0"/>
            </a:endParaRPr>
          </a:p>
          <a:p>
            <a:r>
              <a:rPr lang="en-US" sz="2400" dirty="0">
                <a:latin typeface="Century Gothic" panose="020B0502020202020204" pitchFamily="34" charset="0"/>
              </a:rPr>
              <a:t>     </a:t>
            </a:r>
          </a:p>
          <a:p>
            <a:pPr marL="457200" indent="-457200">
              <a:buFont typeface="+mj-lt"/>
              <a:buAutoNum type="arabicPeriod"/>
            </a:pPr>
            <a:endParaRPr lang="en-US" sz="2400" dirty="0">
              <a:latin typeface="Century Gothic" panose="020B0502020202020204" pitchFamily="34" charset="0"/>
            </a:endParaRPr>
          </a:p>
          <a:p>
            <a:pPr marL="457200" indent="-457200">
              <a:buFont typeface="+mj-lt"/>
              <a:buAutoNum type="arabicPeriod"/>
            </a:pPr>
            <a:endParaRPr lang="en-US" sz="2400" dirty="0">
              <a:latin typeface="Century Gothic" panose="020B0502020202020204" pitchFamily="34" charset="0"/>
            </a:endParaRPr>
          </a:p>
        </p:txBody>
      </p:sp>
    </p:spTree>
    <p:extLst>
      <p:ext uri="{BB962C8B-B14F-4D97-AF65-F5344CB8AC3E}">
        <p14:creationId xmlns:p14="http://schemas.microsoft.com/office/powerpoint/2010/main" val="2624196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B9EA255E-A215-F0EA-887D-56AAF98F4D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188" b="21015"/>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ADCF58-2D51-8546-9D46-D8934C2084E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a:solidFill>
                  <a:schemeClr val="tx1">
                    <a:lumMod val="85000"/>
                    <a:lumOff val="15000"/>
                  </a:schemeClr>
                </a:solidFill>
                <a:latin typeface="+mj-lt"/>
                <a:ea typeface="+mj-ea"/>
                <a:cs typeface="+mj-cs"/>
              </a:rPr>
              <a:t>Role of Supervision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9987ABF-2BB6-2351-FD3D-B7C20CBDA39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©Leonard Consultancy  2023</a:t>
            </a:r>
          </a:p>
        </p:txBody>
      </p:sp>
    </p:spTree>
    <p:extLst>
      <p:ext uri="{BB962C8B-B14F-4D97-AF65-F5344CB8AC3E}">
        <p14:creationId xmlns:p14="http://schemas.microsoft.com/office/powerpoint/2010/main" val="2254212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383</Words>
  <Application>Microsoft Macintosh PowerPoint</Application>
  <PresentationFormat>Widescreen</PresentationFormat>
  <Paragraphs>84</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Lato</vt:lpstr>
      <vt:lpstr>Office Theme</vt:lpstr>
      <vt:lpstr>PowerPoint Presentation</vt:lpstr>
      <vt:lpstr>PowerPoint Presentation</vt:lpstr>
      <vt:lpstr>PowerPoint Presentation</vt:lpstr>
      <vt:lpstr>PowerPoint Presentation</vt:lpstr>
      <vt:lpstr>PowerPoint Presentation</vt:lpstr>
      <vt:lpstr>Practical Application of a Trauma Lens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Marcella Leonard</dc:creator>
  <cp:lastModifiedBy>Marcella Leonard</cp:lastModifiedBy>
  <cp:revision>2</cp:revision>
  <dcterms:created xsi:type="dcterms:W3CDTF">2023-03-26T19:58:55Z</dcterms:created>
  <dcterms:modified xsi:type="dcterms:W3CDTF">2023-03-27T15:36:00Z</dcterms:modified>
</cp:coreProperties>
</file>