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9" r:id="rId2"/>
    <p:sldId id="265" r:id="rId3"/>
    <p:sldId id="272" r:id="rId4"/>
    <p:sldId id="300" r:id="rId5"/>
    <p:sldId id="271" r:id="rId6"/>
    <p:sldId id="269" r:id="rId7"/>
    <p:sldId id="276" r:id="rId8"/>
    <p:sldId id="275" r:id="rId9"/>
    <p:sldId id="301" r:id="rId10"/>
    <p:sldId id="302" r:id="rId11"/>
    <p:sldId id="303" r:id="rId12"/>
    <p:sldId id="304" r:id="rId13"/>
    <p:sldId id="264" r:id="rId1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B75"/>
    <a:srgbClr val="8D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2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FCB6-6057-B04C-8ECD-0A5BE3BB55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6C3BE-4D6B-DF40-B200-68D76F9B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0C7F4-711E-EB49-95C6-97BE96DEF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0A0932-2428-1E49-9167-151DE499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4548"/>
            <a:ext cx="7886700" cy="234741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1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3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6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9B76D5-705A-7542-96F0-94EBB7CA84B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C63C1E-6962-3342-99C7-411C4EA5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DF315-245C-2D44-BB4F-2BB01ACBB9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771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37601"/>
            <a:ext cx="7886700" cy="303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96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iz.Arthur@probation-ni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9630-E19A-984A-87E2-33807551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4548"/>
            <a:ext cx="8063066" cy="24191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smtClean="0"/>
              <a:t>HMPPS Insights22 </a:t>
            </a:r>
            <a:r>
              <a:rPr lang="en-US" sz="2700" dirty="0" smtClean="0"/>
              <a:t>Festival</a:t>
            </a:r>
            <a:br>
              <a:rPr lang="en-US" sz="2700" dirty="0" smtClean="0"/>
            </a:br>
            <a:r>
              <a:rPr lang="en-US" sz="2700" dirty="0" smtClean="0"/>
              <a:t>Tackling Domestic Abuse: The Experience in Northern Ireland and Lessons from the Pandemic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12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May 2022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sz="2700" b="0" dirty="0" smtClean="0"/>
              <a:t>Liz Arthur, Assistant Director</a:t>
            </a:r>
            <a:br>
              <a:rPr lang="en-US" sz="2700" b="0" dirty="0" smtClean="0"/>
            </a:br>
            <a:endParaRPr lang="en-US" sz="27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7B66E-8962-7B46-B31D-918C4D64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511" y="3035302"/>
            <a:ext cx="3692978" cy="4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2135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Review of Article 50 Guidance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000000"/>
              </a:solidFill>
              <a:latin typeface="Verdana"/>
              <a:cs typeface="Times New Roman"/>
            </a:endParaRP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GB" sz="2800" b="1" dirty="0" smtClean="0">
                <a:solidFill>
                  <a:srgbClr val="000000"/>
                </a:solidFill>
                <a:cs typeface="Times New Roman"/>
              </a:rPr>
              <a:t>Drivers: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Existing guidance is dated;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Need to future proof arrangements in light of new legislation;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Learning from judicial reviews</a:t>
            </a:r>
            <a:endParaRPr lang="en-GB" sz="2800" dirty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680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kern="0" dirty="0" smtClean="0">
                <a:solidFill>
                  <a:srgbClr val="992135"/>
                </a:solidFill>
                <a:latin typeface="+mn-lt"/>
                <a:cs typeface="Arial" pitchFamily="34" charset="0"/>
              </a:rPr>
              <a:t>Summary of amendments 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000000"/>
              </a:solidFill>
              <a:latin typeface="Verdana"/>
              <a:cs typeface="Times New Roman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PPANI Governance;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PPANI eligibility – wider remit for referral into the arrangements; establishment of a register of ‘persons of concern’</a:t>
            </a:r>
          </a:p>
        </p:txBody>
      </p:sp>
    </p:spTree>
    <p:extLst>
      <p:ext uri="{BB962C8B-B14F-4D97-AF65-F5344CB8AC3E}">
        <p14:creationId xmlns:p14="http://schemas.microsoft.com/office/powerpoint/2010/main" val="208973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kern="0" dirty="0" smtClean="0">
                <a:solidFill>
                  <a:srgbClr val="992135"/>
                </a:solidFill>
                <a:latin typeface="+mn-lt"/>
                <a:cs typeface="Arial" pitchFamily="34" charset="0"/>
              </a:rPr>
              <a:t>Areas for Future Development within PPANI 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000000"/>
              </a:solidFill>
              <a:latin typeface="Verdana"/>
              <a:cs typeface="Times New Roman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Management of alleged high risk domestic abuse perpetrators;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Assessment and management of violent offenders not subject to statutory supervision</a:t>
            </a:r>
            <a:endParaRPr lang="en-GB" sz="2000" dirty="0" smtClean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66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1714" y="1582535"/>
            <a:ext cx="8524053" cy="33134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Ebrima" panose="02000000000000000000" pitchFamily="2" charset="0"/>
              <a:ea typeface="ＭＳ Ｐゴシック" charset="0"/>
              <a:cs typeface="Ebrima" panose="020000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 err="1" smtClean="0">
                <a:latin typeface="Verdana"/>
                <a:hlinkClick r:id="rId2"/>
              </a:rPr>
              <a:t>Liz.Arthur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/>
                <a:hlinkClick r:id="rId2"/>
              </a:rPr>
              <a:t>@probation-ni.gov.uk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/>
              </a:rPr>
              <a:t>Twitter: @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/>
              </a:rPr>
              <a:t>PBNINews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/>
              </a:rPr>
              <a:t>www.pbni.org.uk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/>
                <a:ea typeface="ＭＳ Ｐゴシック" charset="0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Verdana"/>
                <a:ea typeface="ＭＳ Ｐゴシック" charset="0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mbria" pitchFamily="18" charset="0"/>
                <a:ea typeface="ＭＳ Ｐゴシック" charset="0"/>
                <a:cs typeface="Calibri" pitchFamily="3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mbria" pitchFamily="18" charset="0"/>
                <a:ea typeface="ＭＳ Ｐゴシック" charset="0"/>
                <a:cs typeface="Calibri" pitchFamily="34" charset="0"/>
              </a:rPr>
            </a:b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/>
                <a:ea typeface="ＭＳ Ｐゴシック" charset="0"/>
                <a:cs typeface="Times New Roman"/>
              </a:rPr>
              <a:t>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Verdana"/>
              <a:ea typeface="ＭＳ Ｐゴシック" charset="0"/>
              <a:cs typeface="Times New Roman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276301" y="5128976"/>
            <a:ext cx="3564394" cy="68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Changing </a:t>
            </a:r>
            <a:r>
              <a:rPr kumimoji="0" lang="en-GB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Lives </a:t>
            </a:r>
            <a:r>
              <a:rPr kumimoji="0" lang="en-GB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App</a:t>
            </a:r>
            <a:endParaRPr kumimoji="0" lang="en-US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9" name="Picture 2" descr="\\HQFNP01\Comms\Public Relations\External Communications &amp; Partnership\WEBSITE\What We Do\For people under supervision\Google Play badge 07.06.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36" y="4956408"/>
            <a:ext cx="2472790" cy="9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HQFNP01\Comms\Public Relations\External Communications &amp; Partnership\WEBSITE\What We Do\For people under supervision\(Apple) App Store bad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85" y="5128976"/>
            <a:ext cx="2157452" cy="6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84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135"/>
                </a:solidFill>
                <a:effectLst/>
                <a:uLnTx/>
                <a:uFillTx/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Questions?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8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84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dirty="0" smtClean="0">
                <a:solidFill>
                  <a:srgbClr val="992135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Background information about PBNI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GB" sz="2800" dirty="0" smtClean="0">
              <a:solidFill>
                <a:srgbClr val="000000"/>
              </a:solidFill>
              <a:cs typeface="Times New Roman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Non departmental public body of the Department of Justice (</a:t>
            </a:r>
            <a:r>
              <a:rPr lang="en-GB" sz="2800" dirty="0" err="1" smtClean="0">
                <a:solidFill>
                  <a:srgbClr val="000000"/>
                </a:solidFill>
                <a:cs typeface="Times New Roman"/>
              </a:rPr>
              <a:t>DoJ</a:t>
            </a: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);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All Probation Officers are social work qualified and registered with the Northern Ireland Social Care Council (NISCC);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PBNI’s aim is to change lives for safer communities</a:t>
            </a:r>
          </a:p>
        </p:txBody>
      </p:sp>
    </p:spTree>
    <p:extLst>
      <p:ext uri="{BB962C8B-B14F-4D97-AF65-F5344CB8AC3E}">
        <p14:creationId xmlns:p14="http://schemas.microsoft.com/office/powerpoint/2010/main" val="162256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84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kern="0" dirty="0" smtClean="0">
                <a:solidFill>
                  <a:srgbClr val="992135"/>
                </a:solidFill>
                <a:latin typeface="+mn-lt"/>
                <a:cs typeface="Arial" pitchFamily="34" charset="0"/>
              </a:rPr>
              <a:t>PBNI’s response to domestic abuse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GB" sz="2000" dirty="0">
              <a:solidFill>
                <a:srgbClr val="000000"/>
              </a:solidFill>
              <a:latin typeface="Verdana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Mandatory domestic abuse</a:t>
            </a:r>
            <a:r>
              <a:rPr kumimoji="0" lang="en-GB" alt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awareness </a:t>
            </a: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training for all staff;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800" kern="0" dirty="0" smtClean="0">
                <a:solidFill>
                  <a:schemeClr val="tx1"/>
                </a:solidFill>
                <a:cs typeface="Arial" pitchFamily="34" charset="0"/>
              </a:rPr>
              <a:t>Mandatory training for all staff on the Domestic Abuse and Civil Proceedings Act (NI) 2021;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Training on the completion</a:t>
            </a:r>
            <a:r>
              <a:rPr kumimoji="0" lang="en-GB" alt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of the Brief Spousal Assault Form for the Evaluation of Risk (B-Safer);</a:t>
            </a:r>
            <a:endParaRPr kumimoji="0" lang="en-GB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1307691"/>
            <a:ext cx="8023737" cy="426945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work for perpetrators of domestic abuse who are assessed as low likelihood of committing further intimate partner violence;</a:t>
            </a: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Accredited Building Better Relationships programme for those assessed as moderate or high likelihood of further intimate partner violence; </a:t>
            </a: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Promoting Positive Relationships Programme (PPRP)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0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465574" cy="45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Role of Partner Support Worker (PSW);</a:t>
            </a:r>
            <a:endParaRPr lang="en-GB" sz="2800" dirty="0">
              <a:solidFill>
                <a:srgbClr val="000000"/>
              </a:solidFill>
              <a:cs typeface="Times New Roman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Information Sharing Agreement with the Police Service for Northern Ireland (PSNI);</a:t>
            </a:r>
            <a:endParaRPr lang="en-GB" sz="2800" dirty="0">
              <a:solidFill>
                <a:srgbClr val="000000"/>
              </a:solidFill>
              <a:cs typeface="Times New Roman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/>
              </a:rPr>
              <a:t>Partnership working – Multi Agency Risk Assessment Conference (MARAC); Policing and Community Safety Partnerships (PCSPs); Safeguarding Board for Northern Ireland (SBNI) and Public Protection Arrangements for Northern Ireland (PPANI)</a:t>
            </a:r>
            <a:endParaRPr lang="en-GB" sz="2800" dirty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679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11148" y="937116"/>
            <a:ext cx="9366658" cy="150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135"/>
                </a:solidFill>
                <a:effectLst/>
                <a:uLnTx/>
                <a:uFillTx/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Over</a:t>
            </a:r>
            <a:r>
              <a:rPr kumimoji="0" lang="en-GB" sz="3500" b="1" i="0" u="none" strike="noStrike" kern="1200" cap="none" spc="0" normalizeH="0" noProof="0" dirty="0" smtClean="0">
                <a:ln>
                  <a:noFill/>
                </a:ln>
                <a:solidFill>
                  <a:srgbClr val="992135"/>
                </a:solidFill>
                <a:effectLst/>
                <a:uLnTx/>
                <a:uFillTx/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view of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992135"/>
                </a:solidFill>
                <a:effectLst/>
                <a:uLnTx/>
                <a:uFillTx/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Public Protection Arrangements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baseline="0" dirty="0" smtClean="0">
                <a:solidFill>
                  <a:srgbClr val="992135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For</a:t>
            </a:r>
            <a:r>
              <a:rPr lang="en-GB" altLang="en-US" sz="3200" b="1" dirty="0" smtClean="0">
                <a:solidFill>
                  <a:srgbClr val="992135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 Northern Ireland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0" y="1582535"/>
            <a:ext cx="8445909" cy="44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 </a:t>
            </a:r>
          </a:p>
          <a:p>
            <a:pPr marL="0" indent="0">
              <a:buNone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  <a:p>
            <a:pPr>
              <a:defRPr/>
            </a:pPr>
            <a:r>
              <a:rPr lang="en-GB" sz="2800" dirty="0" smtClean="0">
                <a:solidFill>
                  <a:schemeClr val="tx1"/>
                </a:solidFill>
                <a:cs typeface="Times New Roman"/>
              </a:rPr>
              <a:t>PPANI is not an organisation but a set of arrangements;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Primary purpose is to reduce an offender’s opportunity and/or </a:t>
            </a:r>
            <a:r>
              <a:rPr lang="en-GB" sz="2800" smtClean="0">
                <a:solidFill>
                  <a:schemeClr val="tx1"/>
                </a:solidFill>
                <a:cs typeface="Times New Roman"/>
              </a:rPr>
              <a:t>inclination</a:t>
            </a: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to offend;</a:t>
            </a:r>
          </a:p>
          <a:p>
            <a:pPr>
              <a:defRPr/>
            </a:pPr>
            <a:r>
              <a:rPr lang="en-GB" sz="2800" dirty="0" smtClean="0">
                <a:solidFill>
                  <a:schemeClr val="tx1"/>
                </a:solidFill>
                <a:cs typeface="Times New Roman"/>
              </a:rPr>
              <a:t>Sharing of information to assess and manage risk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/>
              </a:rPr>
              <a:t>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333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84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noProof="0" dirty="0" smtClean="0">
                <a:solidFill>
                  <a:srgbClr val="992135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Background to PPANI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1990s: growing concern amongst public about sex offenders in the community;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2001: MASRAM (multi agency sex offender risk assessment and management);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2003: murder of Mrs </a:t>
            </a:r>
            <a:r>
              <a:rPr lang="en-GB" sz="2800" kern="0" dirty="0" err="1" smtClean="0">
                <a:solidFill>
                  <a:schemeClr val="tx1"/>
                </a:solidFill>
                <a:cs typeface="Arial" pitchFamily="34" charset="0"/>
              </a:rPr>
              <a:t>Attracta</a:t>
            </a: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800" kern="0" dirty="0" err="1" smtClean="0">
                <a:solidFill>
                  <a:schemeClr val="tx1"/>
                </a:solidFill>
                <a:cs typeface="Arial" pitchFamily="34" charset="0"/>
              </a:rPr>
              <a:t>Harron</a:t>
            </a: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 by Trevor Hamilton;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2008: Criminal Justice (NI) Order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440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84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noProof="0" dirty="0" smtClean="0">
                <a:solidFill>
                  <a:srgbClr val="992135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Organisational Structure of PPANI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000000"/>
              </a:solidFill>
              <a:latin typeface="Verdana"/>
              <a:cs typeface="Times New Roman"/>
            </a:endParaRP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GB" sz="2000" dirty="0">
              <a:solidFill>
                <a:srgbClr val="000000"/>
              </a:solidFill>
              <a:latin typeface="Verdana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Strategy and policy – Strategic Management Board (SMB) and 5 sub groups;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800" kern="0" dirty="0" smtClean="0">
                <a:solidFill>
                  <a:schemeClr val="tx1"/>
                </a:solidFill>
                <a:cs typeface="Arial" pitchFamily="34" charset="0"/>
              </a:rPr>
              <a:t>Organisational delivery – Local Area Public Protection Panels (LAPPPs)</a:t>
            </a:r>
            <a:endParaRPr kumimoji="0" lang="en-GB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5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5790" y="216145"/>
            <a:ext cx="2916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Changing Lives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for Safer Communities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37116"/>
            <a:ext cx="9140515" cy="6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kern="0" dirty="0" smtClean="0">
                <a:solidFill>
                  <a:srgbClr val="992135"/>
                </a:solidFill>
                <a:latin typeface="+mn-lt"/>
                <a:cs typeface="Arial" pitchFamily="34" charset="0"/>
              </a:rPr>
              <a:t>Who can be subject </a:t>
            </a:r>
            <a:r>
              <a:rPr lang="en-GB" altLang="en-US" sz="3200" b="1" kern="0" smtClean="0">
                <a:solidFill>
                  <a:srgbClr val="992135"/>
                </a:solidFill>
                <a:latin typeface="+mn-lt"/>
                <a:cs typeface="Arial" pitchFamily="34" charset="0"/>
              </a:rPr>
              <a:t>to </a:t>
            </a:r>
            <a:r>
              <a:rPr lang="en-GB" altLang="en-US" sz="3200" b="1" kern="0" smtClean="0">
                <a:solidFill>
                  <a:srgbClr val="992135"/>
                </a:solidFill>
                <a:latin typeface="+mn-lt"/>
                <a:cs typeface="Arial" pitchFamily="34" charset="0"/>
              </a:rPr>
              <a:t>PPANI?</a:t>
            </a:r>
            <a:endParaRPr kumimoji="0" lang="en-GB" altLang="en-US" sz="3200" b="1" i="0" u="none" strike="noStrike" kern="0" cap="none" spc="0" normalizeH="0" baseline="0" noProof="0" dirty="0">
              <a:ln>
                <a:noFill/>
              </a:ln>
              <a:solidFill>
                <a:srgbClr val="99213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1781" y="1582535"/>
            <a:ext cx="8239432" cy="4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60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rgbClr val="800000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Persons subject to Notification Requirements of Part 2 of the Sexual Offences Act 2003;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From 2008, persons who’ve been convicted of a violent offence against a child </a:t>
            </a: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or </a:t>
            </a: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vulnerable adult;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From 2010, persons convicted of a violent offence in a domestic or family circumstances;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schemeClr val="tx1"/>
                </a:solidFill>
                <a:cs typeface="Arial" pitchFamily="34" charset="0"/>
              </a:rPr>
              <a:t>From 2011, persons convicted of a violent offence aggravated by hostility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85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2828</TotalTime>
  <Words>568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Cambria</vt:lpstr>
      <vt:lpstr>Ebrima</vt:lpstr>
      <vt:lpstr>Helvetica Neue</vt:lpstr>
      <vt:lpstr>Symbol</vt:lpstr>
      <vt:lpstr>Times New Roman</vt:lpstr>
      <vt:lpstr>Verdana</vt:lpstr>
      <vt:lpstr>Office Theme</vt:lpstr>
      <vt:lpstr> HMPPS Insights22 Festival Tackling Domestic Abuse: The Experience in Northern Ireland and Lessons from the Pandemic  12th May 2022 Liz Arthur, Assistant Director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Arthur, Liz</cp:lastModifiedBy>
  <cp:revision>61</cp:revision>
  <cp:lastPrinted>2022-05-03T08:43:19Z</cp:lastPrinted>
  <dcterms:created xsi:type="dcterms:W3CDTF">2019-09-20T13:04:02Z</dcterms:created>
  <dcterms:modified xsi:type="dcterms:W3CDTF">2022-05-11T19:50:25Z</dcterms:modified>
</cp:coreProperties>
</file>