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9" r:id="rId2"/>
    <p:sldId id="265" r:id="rId3"/>
    <p:sldId id="272" r:id="rId4"/>
    <p:sldId id="300" r:id="rId5"/>
    <p:sldId id="271" r:id="rId6"/>
    <p:sldId id="269" r:id="rId7"/>
    <p:sldId id="276" r:id="rId8"/>
    <p:sldId id="275" r:id="rId9"/>
    <p:sldId id="301" r:id="rId10"/>
    <p:sldId id="302" r:id="rId11"/>
    <p:sldId id="303" r:id="rId12"/>
    <p:sldId id="304" r:id="rId13"/>
    <p:sldId id="264" r:id="rId14"/>
  </p:sldIdLst>
  <p:sldSz cx="9144000" cy="6858000" type="screen4x3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6B75"/>
    <a:srgbClr val="8D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/>
    <p:restoredTop sz="94662"/>
  </p:normalViewPr>
  <p:slideViewPr>
    <p:cSldViewPr snapToGrid="0" snapToObjects="1">
      <p:cViewPr varScale="1">
        <p:scale>
          <a:sx n="65" d="100"/>
          <a:sy n="65" d="100"/>
        </p:scale>
        <p:origin x="132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DFCB6-6057-B04C-8ECD-0A5BE3BB5509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198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6C3BE-4D6B-DF40-B200-68D76F9B9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201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6D0C7F4-711E-EB49-95C6-97BE96DEF9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60A0932-2428-1E49-9167-151DE499D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814548"/>
            <a:ext cx="7886700" cy="234741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7175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9B76D5-705A-7542-96F0-94EBB7CA84B1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63C1E-6962-3342-99C7-411C4EA59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23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9B76D5-705A-7542-96F0-94EBB7CA84B1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63C1E-6962-3342-99C7-411C4EA59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700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C00000"/>
              </a:buClr>
              <a:defRPr/>
            </a:lvl1pPr>
            <a:lvl2pPr>
              <a:buClr>
                <a:srgbClr val="C00000"/>
              </a:buClr>
              <a:defRPr/>
            </a:lvl2pPr>
            <a:lvl3pPr>
              <a:buClr>
                <a:srgbClr val="C00000"/>
              </a:buClr>
              <a:defRPr/>
            </a:lvl3pPr>
            <a:lvl4pPr>
              <a:buClr>
                <a:srgbClr val="C00000"/>
              </a:buClr>
              <a:defRPr/>
            </a:lvl4pPr>
            <a:lvl5pPr>
              <a:buClr>
                <a:srgbClr val="C00000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9B76D5-705A-7542-96F0-94EBB7CA84B1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63C1E-6962-3342-99C7-411C4EA59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635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9B76D5-705A-7542-96F0-94EBB7CA84B1}" type="datetimeFigureOut">
              <a:rPr lang="en-US" smtClean="0"/>
              <a:t>5/11/2022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63C1E-6962-3342-99C7-411C4EA59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96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9B76D5-705A-7542-96F0-94EBB7CA84B1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63C1E-6962-3342-99C7-411C4EA59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865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9B76D5-705A-7542-96F0-94EBB7CA84B1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63C1E-6962-3342-99C7-411C4EA59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42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9B76D5-705A-7542-96F0-94EBB7CA84B1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63C1E-6962-3342-99C7-411C4EA59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399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9B76D5-705A-7542-96F0-94EBB7CA84B1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63C1E-6962-3342-99C7-411C4EA59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16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9B76D5-705A-7542-96F0-94EBB7CA84B1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63C1E-6962-3342-99C7-411C4EA59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627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9B76D5-705A-7542-96F0-94EBB7CA84B1}" type="datetimeFigureOut">
              <a:rPr lang="en-US" smtClean="0"/>
              <a:t>5/11/2022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63C1E-6962-3342-99C7-411C4EA59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973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CBDF315-245C-2D44-BB4F-2BB01ACBB97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3048"/>
            <a:ext cx="9144000" cy="685190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07710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537601"/>
            <a:ext cx="7886700" cy="30395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0967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C00000"/>
        </a:buClr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Liz.Arthur@probation-ni.gov.u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A9630-E19A-984A-87E2-338075511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814548"/>
            <a:ext cx="8063066" cy="2419104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2700" smtClean="0"/>
              <a:t>HMPPS Insights22 </a:t>
            </a:r>
            <a:r>
              <a:rPr lang="en-US" sz="2700" dirty="0" smtClean="0"/>
              <a:t>Festival</a:t>
            </a:r>
            <a:br>
              <a:rPr lang="en-US" sz="2700" dirty="0" smtClean="0"/>
            </a:br>
            <a:r>
              <a:rPr lang="en-US" sz="2700" dirty="0" smtClean="0"/>
              <a:t>Tackling Domestic Abuse: The Experience in Northern Ireland and Lessons from the Pandemic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en-US" sz="2700" dirty="0"/>
              <a:t/>
            </a:r>
            <a:br>
              <a:rPr lang="en-US" sz="2700" dirty="0"/>
            </a:br>
            <a:r>
              <a:rPr lang="en-US" sz="2700" dirty="0" smtClean="0"/>
              <a:t>12</a:t>
            </a:r>
            <a:r>
              <a:rPr lang="en-US" sz="2700" baseline="30000" dirty="0" smtClean="0"/>
              <a:t>th</a:t>
            </a:r>
            <a:r>
              <a:rPr lang="en-US" sz="2700" dirty="0" smtClean="0"/>
              <a:t> May 2022</a:t>
            </a:r>
            <a:r>
              <a:rPr lang="en-US" sz="2700" b="0" dirty="0" smtClean="0"/>
              <a:t/>
            </a:r>
            <a:br>
              <a:rPr lang="en-US" sz="2700" b="0" dirty="0" smtClean="0"/>
            </a:br>
            <a:r>
              <a:rPr lang="en-US" sz="2700" b="0" dirty="0" smtClean="0"/>
              <a:t>Liz Arthur, Assistant Director</a:t>
            </a:r>
            <a:br>
              <a:rPr lang="en-US" sz="2700" b="0" dirty="0" smtClean="0"/>
            </a:br>
            <a:endParaRPr lang="en-US" sz="2700" b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A7B66E-8962-7B46-B31D-918C4D641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5511" y="3035302"/>
            <a:ext cx="3692978" cy="46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87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25790" y="216145"/>
            <a:ext cx="29163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Changing Lives </a:t>
            </a:r>
          </a:p>
          <a:p>
            <a:r>
              <a:rPr lang="en-GB" sz="1600" b="1" dirty="0" smtClean="0">
                <a:solidFill>
                  <a:schemeClr val="bg1"/>
                </a:solidFill>
              </a:rPr>
              <a:t>for Safer Communities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937116"/>
            <a:ext cx="9140515" cy="645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992135"/>
                </a:solidFill>
                <a:effectLst/>
                <a:uLnTx/>
                <a:uFillTx/>
                <a:latin typeface="+mn-lt"/>
                <a:cs typeface="Arial" pitchFamily="34" charset="0"/>
              </a:rPr>
              <a:t>Review of Article 50 Guidance</a:t>
            </a:r>
            <a:endParaRPr kumimoji="0" lang="en-GB" altLang="en-US" sz="3200" b="1" i="0" u="none" strike="noStrike" kern="0" cap="none" spc="0" normalizeH="0" baseline="0" noProof="0" dirty="0">
              <a:ln>
                <a:noFill/>
              </a:ln>
              <a:solidFill>
                <a:srgbClr val="992135"/>
              </a:solidFill>
              <a:effectLst/>
              <a:uLnTx/>
              <a:uFillTx/>
              <a:latin typeface="+mn-lt"/>
              <a:cs typeface="Arial" pitchFamily="34" charset="0"/>
            </a:endParaRPr>
          </a:p>
        </p:txBody>
      </p:sp>
      <p:sp>
        <p:nvSpPr>
          <p:cNvPr id="6" name="Text Placeholder 1"/>
          <p:cNvSpPr txBox="1">
            <a:spLocks/>
          </p:cNvSpPr>
          <p:nvPr/>
        </p:nvSpPr>
        <p:spPr bwMode="auto">
          <a:xfrm>
            <a:off x="481781" y="1582535"/>
            <a:ext cx="8239432" cy="413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"/>
              <a:defRPr sz="1600">
                <a:solidFill>
                  <a:srgbClr val="800000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9pPr>
          </a:lstStyle>
          <a:p>
            <a:pPr marL="0" indent="0" eaLnBrk="1" fontAlgn="auto" hangingPunct="1">
              <a:spcBef>
                <a:spcPts val="1800"/>
              </a:spcBef>
              <a:spcAft>
                <a:spcPts val="0"/>
              </a:spcAft>
              <a:buNone/>
              <a:defRPr/>
            </a:pPr>
            <a:endParaRPr lang="en-GB" sz="2000" dirty="0" smtClean="0">
              <a:solidFill>
                <a:srgbClr val="000000"/>
              </a:solidFill>
              <a:latin typeface="Verdana"/>
              <a:cs typeface="Times New Roman"/>
            </a:endParaRPr>
          </a:p>
          <a:p>
            <a:pPr marL="0" indent="0" eaLnBrk="1" fontAlgn="auto" hangingPunct="1">
              <a:spcBef>
                <a:spcPts val="1800"/>
              </a:spcBef>
              <a:spcAft>
                <a:spcPts val="0"/>
              </a:spcAft>
              <a:buNone/>
              <a:defRPr/>
            </a:pPr>
            <a:r>
              <a:rPr lang="en-GB" sz="2800" b="1" dirty="0" smtClean="0">
                <a:solidFill>
                  <a:srgbClr val="000000"/>
                </a:solidFill>
                <a:cs typeface="Times New Roman"/>
              </a:rPr>
              <a:t>Drivers: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 smtClean="0">
                <a:solidFill>
                  <a:srgbClr val="000000"/>
                </a:solidFill>
                <a:cs typeface="Times New Roman"/>
              </a:rPr>
              <a:t>Existing guidance is dated;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 smtClean="0">
                <a:solidFill>
                  <a:srgbClr val="000000"/>
                </a:solidFill>
                <a:cs typeface="Times New Roman"/>
              </a:rPr>
              <a:t>Need to future proof arrangements in light of new legislation;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 smtClean="0">
                <a:solidFill>
                  <a:srgbClr val="000000"/>
                </a:solidFill>
                <a:cs typeface="Times New Roman"/>
              </a:rPr>
              <a:t>Learning from judicial reviews</a:t>
            </a:r>
            <a:endParaRPr lang="en-GB" sz="2800" dirty="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26806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25790" y="216145"/>
            <a:ext cx="29163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Changing Lives </a:t>
            </a:r>
          </a:p>
          <a:p>
            <a:r>
              <a:rPr lang="en-GB" sz="1600" b="1" dirty="0" smtClean="0">
                <a:solidFill>
                  <a:schemeClr val="bg1"/>
                </a:solidFill>
              </a:rPr>
              <a:t>for Safer Communities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937116"/>
            <a:ext cx="9140515" cy="645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3200" b="1" kern="0" dirty="0" smtClean="0">
                <a:solidFill>
                  <a:srgbClr val="992135"/>
                </a:solidFill>
                <a:latin typeface="+mn-lt"/>
                <a:cs typeface="Arial" pitchFamily="34" charset="0"/>
              </a:rPr>
              <a:t>Summary of amendments </a:t>
            </a:r>
            <a:endParaRPr kumimoji="0" lang="en-GB" altLang="en-US" sz="3200" b="1" i="0" u="none" strike="noStrike" kern="0" cap="none" spc="0" normalizeH="0" baseline="0" noProof="0" dirty="0">
              <a:ln>
                <a:noFill/>
              </a:ln>
              <a:solidFill>
                <a:srgbClr val="992135"/>
              </a:solidFill>
              <a:effectLst/>
              <a:uLnTx/>
              <a:uFillTx/>
              <a:latin typeface="+mn-lt"/>
              <a:cs typeface="Arial" pitchFamily="34" charset="0"/>
            </a:endParaRPr>
          </a:p>
        </p:txBody>
      </p:sp>
      <p:sp>
        <p:nvSpPr>
          <p:cNvPr id="6" name="Text Placeholder 1"/>
          <p:cNvSpPr txBox="1">
            <a:spLocks/>
          </p:cNvSpPr>
          <p:nvPr/>
        </p:nvSpPr>
        <p:spPr bwMode="auto">
          <a:xfrm>
            <a:off x="481781" y="1582535"/>
            <a:ext cx="8239432" cy="413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"/>
              <a:defRPr sz="1600">
                <a:solidFill>
                  <a:srgbClr val="800000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9pPr>
          </a:lstStyle>
          <a:p>
            <a:pPr marL="0" indent="0" eaLnBrk="1" fontAlgn="auto" hangingPunct="1">
              <a:spcBef>
                <a:spcPts val="1800"/>
              </a:spcBef>
              <a:spcAft>
                <a:spcPts val="0"/>
              </a:spcAft>
              <a:buNone/>
              <a:defRPr/>
            </a:pPr>
            <a:endParaRPr lang="en-GB" sz="2000" dirty="0" smtClean="0">
              <a:solidFill>
                <a:srgbClr val="000000"/>
              </a:solidFill>
              <a:latin typeface="Verdana"/>
              <a:cs typeface="Times New Roman"/>
            </a:endParaRP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 smtClean="0">
                <a:solidFill>
                  <a:srgbClr val="000000"/>
                </a:solidFill>
                <a:cs typeface="Times New Roman"/>
              </a:rPr>
              <a:t>PPANI Governance;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 smtClean="0">
                <a:solidFill>
                  <a:srgbClr val="000000"/>
                </a:solidFill>
                <a:cs typeface="Times New Roman"/>
              </a:rPr>
              <a:t>PPANI eligibility – wider remit for referral into the arrangements; establishment of a register of ‘persons of concern’</a:t>
            </a:r>
          </a:p>
        </p:txBody>
      </p:sp>
    </p:spTree>
    <p:extLst>
      <p:ext uri="{BB962C8B-B14F-4D97-AF65-F5344CB8AC3E}">
        <p14:creationId xmlns:p14="http://schemas.microsoft.com/office/powerpoint/2010/main" val="2089736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25790" y="216145"/>
            <a:ext cx="29163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Changing Lives </a:t>
            </a:r>
          </a:p>
          <a:p>
            <a:r>
              <a:rPr lang="en-GB" sz="1600" b="1" dirty="0" smtClean="0">
                <a:solidFill>
                  <a:schemeClr val="bg1"/>
                </a:solidFill>
              </a:rPr>
              <a:t>for Safer Communities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937116"/>
            <a:ext cx="9140515" cy="645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3200" b="1" kern="0" dirty="0" smtClean="0">
                <a:solidFill>
                  <a:srgbClr val="992135"/>
                </a:solidFill>
                <a:latin typeface="+mn-lt"/>
                <a:cs typeface="Arial" pitchFamily="34" charset="0"/>
              </a:rPr>
              <a:t>Areas for Future Development within PPANI </a:t>
            </a:r>
            <a:endParaRPr kumimoji="0" lang="en-GB" altLang="en-US" sz="3200" b="1" i="0" u="none" strike="noStrike" kern="0" cap="none" spc="0" normalizeH="0" baseline="0" noProof="0" dirty="0">
              <a:ln>
                <a:noFill/>
              </a:ln>
              <a:solidFill>
                <a:srgbClr val="992135"/>
              </a:solidFill>
              <a:effectLst/>
              <a:uLnTx/>
              <a:uFillTx/>
              <a:latin typeface="+mn-lt"/>
              <a:cs typeface="Arial" pitchFamily="34" charset="0"/>
            </a:endParaRPr>
          </a:p>
        </p:txBody>
      </p:sp>
      <p:sp>
        <p:nvSpPr>
          <p:cNvPr id="6" name="Text Placeholder 1"/>
          <p:cNvSpPr txBox="1">
            <a:spLocks/>
          </p:cNvSpPr>
          <p:nvPr/>
        </p:nvSpPr>
        <p:spPr bwMode="auto">
          <a:xfrm>
            <a:off x="481781" y="1582535"/>
            <a:ext cx="8239432" cy="413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"/>
              <a:defRPr sz="1600">
                <a:solidFill>
                  <a:srgbClr val="800000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9pPr>
          </a:lstStyle>
          <a:p>
            <a:pPr marL="0" indent="0" eaLnBrk="1" fontAlgn="auto" hangingPunct="1">
              <a:spcBef>
                <a:spcPts val="1800"/>
              </a:spcBef>
              <a:spcAft>
                <a:spcPts val="0"/>
              </a:spcAft>
              <a:buNone/>
              <a:defRPr/>
            </a:pPr>
            <a:endParaRPr lang="en-GB" sz="2000" dirty="0" smtClean="0">
              <a:solidFill>
                <a:srgbClr val="000000"/>
              </a:solidFill>
              <a:latin typeface="Verdana"/>
              <a:cs typeface="Times New Roman"/>
            </a:endParaRP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 smtClean="0">
                <a:solidFill>
                  <a:srgbClr val="000000"/>
                </a:solidFill>
                <a:cs typeface="Times New Roman"/>
              </a:rPr>
              <a:t>Management of alleged high risk domestic abuse perpetrators;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 smtClean="0">
                <a:solidFill>
                  <a:srgbClr val="000000"/>
                </a:solidFill>
                <a:cs typeface="Times New Roman"/>
              </a:rPr>
              <a:t>Assessment and management of violent offenders not subject to statutory supervision</a:t>
            </a:r>
            <a:endParaRPr lang="en-GB" sz="2000" dirty="0" smtClean="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75665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25790" y="216145"/>
            <a:ext cx="29163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Changing Lives </a:t>
            </a:r>
          </a:p>
          <a:p>
            <a:r>
              <a:rPr lang="en-GB" sz="1600" b="1" dirty="0" smtClean="0">
                <a:solidFill>
                  <a:schemeClr val="bg1"/>
                </a:solidFill>
              </a:rPr>
              <a:t>for Safer Communities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11714" y="1582535"/>
            <a:ext cx="8524053" cy="331347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006666"/>
              </a:solidFill>
              <a:effectLst/>
              <a:uLnTx/>
              <a:uFillTx/>
              <a:latin typeface="Ebrima" panose="02000000000000000000" pitchFamily="2" charset="0"/>
              <a:ea typeface="ＭＳ Ｐゴシック" charset="0"/>
              <a:cs typeface="Ebrima" panose="02000000000000000000" pitchFamily="2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3000" kern="0" dirty="0" err="1" smtClean="0">
                <a:latin typeface="Verdana"/>
                <a:hlinkClick r:id="rId2"/>
              </a:rPr>
              <a:t>Liz.Arthur</a:t>
            </a: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Verdana"/>
                <a:hlinkClick r:id="rId2"/>
              </a:rPr>
              <a:t>@probation-ni.gov.uk</a:t>
            </a:r>
            <a:endParaRPr kumimoji="0" lang="en-US" sz="3000" b="0" i="0" u="none" strike="noStrike" kern="0" cap="none" spc="0" normalizeH="0" baseline="0" noProof="0" dirty="0" smtClean="0">
              <a:ln>
                <a:noFill/>
              </a:ln>
              <a:solidFill>
                <a:srgbClr val="006666"/>
              </a:solidFill>
              <a:effectLst/>
              <a:uLnTx/>
              <a:uFillTx/>
              <a:latin typeface="Verdan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Verdana"/>
              </a:rPr>
              <a:t>Twitter: @</a:t>
            </a:r>
            <a:r>
              <a:rPr kumimoji="0" lang="en-US" sz="3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Verdana"/>
              </a:rPr>
              <a:t>PBNINews</a:t>
            </a:r>
            <a:endParaRPr kumimoji="0" lang="en-US" sz="3000" b="0" i="0" u="none" strike="noStrike" kern="0" cap="none" spc="0" normalizeH="0" baseline="0" noProof="0" dirty="0" smtClean="0">
              <a:ln>
                <a:noFill/>
              </a:ln>
              <a:solidFill>
                <a:srgbClr val="006666"/>
              </a:solidFill>
              <a:effectLst/>
              <a:uLnTx/>
              <a:uFillTx/>
              <a:latin typeface="Verdana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Verdana"/>
              </a:rPr>
              <a:t>www.pbni.org.uk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Verdana"/>
              </a:rPr>
              <a:t> 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Verdana"/>
                <a:ea typeface="ＭＳ Ｐゴシック" charset="0"/>
                <a:cs typeface="+mj-cs"/>
              </a:rPr>
              <a:t/>
            </a:r>
            <a:b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Verdana"/>
                <a:ea typeface="ＭＳ Ｐゴシック" charset="0"/>
                <a:cs typeface="+mj-cs"/>
              </a:rPr>
            </a:b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Cambria" pitchFamily="18" charset="0"/>
                <a:ea typeface="ＭＳ Ｐゴシック" charset="0"/>
                <a:cs typeface="Calibri" pitchFamily="34" charset="0"/>
              </a:rPr>
              <a:t/>
            </a:r>
            <a:b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Cambria" pitchFamily="18" charset="0"/>
                <a:ea typeface="ＭＳ Ｐゴシック" charset="0"/>
                <a:cs typeface="Calibri" pitchFamily="34" charset="0"/>
              </a:rPr>
            </a:b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Verdana"/>
                <a:ea typeface="ＭＳ Ｐゴシック" charset="0"/>
                <a:cs typeface="Times New Roman"/>
              </a:rPr>
              <a:t> </a:t>
            </a:r>
            <a:endParaRPr kumimoji="0" lang="en-US" sz="30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Verdana"/>
              <a:ea typeface="ＭＳ Ｐゴシック" charset="0"/>
              <a:cs typeface="Times New Roman"/>
            </a:endParaRPr>
          </a:p>
        </p:txBody>
      </p:sp>
      <p:sp>
        <p:nvSpPr>
          <p:cNvPr id="8" name="Text Placeholder 1"/>
          <p:cNvSpPr txBox="1">
            <a:spLocks/>
          </p:cNvSpPr>
          <p:nvPr/>
        </p:nvSpPr>
        <p:spPr bwMode="auto">
          <a:xfrm>
            <a:off x="276301" y="5128976"/>
            <a:ext cx="3564394" cy="68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"/>
              <a:defRPr sz="1600">
                <a:solidFill>
                  <a:srgbClr val="800000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Symbol" pitchFamily="18" charset="2"/>
              <a:buNone/>
              <a:tabLst/>
              <a:defRPr/>
            </a:pPr>
            <a:r>
              <a:rPr kumimoji="0" lang="en-GB" altLang="en-US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Arial" pitchFamily="34" charset="0"/>
                <a:ea typeface="ＭＳ Ｐゴシック" charset="0"/>
                <a:cs typeface="Arial" pitchFamily="34" charset="0"/>
              </a:rPr>
              <a:t>Changing </a:t>
            </a:r>
            <a:r>
              <a:rPr kumimoji="0" lang="en-GB" alt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Arial" pitchFamily="34" charset="0"/>
                <a:ea typeface="ＭＳ Ｐゴシック" charset="0"/>
                <a:cs typeface="Arial" pitchFamily="34" charset="0"/>
              </a:rPr>
              <a:t>Lives </a:t>
            </a:r>
            <a:r>
              <a:rPr kumimoji="0" lang="en-GB" altLang="en-US" sz="27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Arial" pitchFamily="34" charset="0"/>
                <a:ea typeface="ＭＳ Ｐゴシック" charset="0"/>
                <a:cs typeface="Arial" pitchFamily="34" charset="0"/>
              </a:rPr>
              <a:t>App</a:t>
            </a:r>
            <a:endParaRPr kumimoji="0" lang="en-US" altLang="en-US" sz="2700" b="0" i="0" u="none" strike="noStrike" kern="0" cap="none" spc="0" normalizeH="0" baseline="0" noProof="0" dirty="0" smtClean="0">
              <a:ln>
                <a:noFill/>
              </a:ln>
              <a:solidFill>
                <a:srgbClr val="006666"/>
              </a:solidFill>
              <a:effectLst/>
              <a:uLnTx/>
              <a:uFillTx/>
              <a:latin typeface="Arial" pitchFamily="34" charset="0"/>
              <a:ea typeface="ＭＳ Ｐゴシック" charset="0"/>
              <a:cs typeface="Arial" pitchFamily="34" charset="0"/>
            </a:endParaRPr>
          </a:p>
        </p:txBody>
      </p:sp>
      <p:pic>
        <p:nvPicPr>
          <p:cNvPr id="9" name="Picture 2" descr="\\HQFNP01\Comms\Public Relations\External Communications &amp; Partnership\WEBSITE\What We Do\For people under supervision\Google Play badge 07.06.1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136" y="4956408"/>
            <a:ext cx="2472790" cy="957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\\HQFNP01\Comms\Public Relations\External Communications &amp; Partnership\WEBSITE\What We Do\For people under supervision\(Apple) App Store badge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685" y="5128976"/>
            <a:ext cx="2157452" cy="63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484" y="937116"/>
            <a:ext cx="9140515" cy="645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2135"/>
                </a:solidFill>
                <a:effectLst/>
                <a:uLnTx/>
                <a:uFillTx/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Questions?</a:t>
            </a:r>
            <a:endParaRPr kumimoji="0" lang="en-GB" altLang="en-US" sz="3200" b="1" i="0" u="none" strike="noStrike" kern="0" cap="none" spc="0" normalizeH="0" baseline="0" noProof="0" dirty="0">
              <a:ln>
                <a:noFill/>
              </a:ln>
              <a:solidFill>
                <a:srgbClr val="992135"/>
              </a:solidFill>
              <a:effectLst/>
              <a:uLnTx/>
              <a:uFillTx/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680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25790" y="216145"/>
            <a:ext cx="29163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Changing Lives </a:t>
            </a:r>
          </a:p>
          <a:p>
            <a:r>
              <a:rPr lang="en-GB" sz="1600" b="1" dirty="0" smtClean="0">
                <a:solidFill>
                  <a:schemeClr val="bg1"/>
                </a:solidFill>
              </a:rPr>
              <a:t>for Safer Communities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484" y="937116"/>
            <a:ext cx="9140515" cy="645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3200" b="1" dirty="0" smtClean="0">
                <a:solidFill>
                  <a:srgbClr val="992135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Background information about PBNI</a:t>
            </a:r>
            <a:endParaRPr kumimoji="0" lang="en-GB" altLang="en-US" sz="3200" b="1" i="0" u="none" strike="noStrike" kern="0" cap="none" spc="0" normalizeH="0" baseline="0" noProof="0" dirty="0">
              <a:ln>
                <a:noFill/>
              </a:ln>
              <a:solidFill>
                <a:srgbClr val="992135"/>
              </a:solidFill>
              <a:effectLst/>
              <a:uLnTx/>
              <a:uFillTx/>
              <a:latin typeface="+mn-lt"/>
              <a:cs typeface="Arial" pitchFamily="34" charset="0"/>
            </a:endParaRPr>
          </a:p>
        </p:txBody>
      </p:sp>
      <p:sp>
        <p:nvSpPr>
          <p:cNvPr id="6" name="Text Placeholder 1"/>
          <p:cNvSpPr txBox="1">
            <a:spLocks/>
          </p:cNvSpPr>
          <p:nvPr/>
        </p:nvSpPr>
        <p:spPr bwMode="auto">
          <a:xfrm>
            <a:off x="481781" y="1582535"/>
            <a:ext cx="8239432" cy="413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"/>
              <a:defRPr sz="1600">
                <a:solidFill>
                  <a:srgbClr val="800000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9pPr>
          </a:lstStyle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endParaRPr lang="en-GB" sz="2800" dirty="0" smtClean="0">
              <a:solidFill>
                <a:srgbClr val="000000"/>
              </a:solidFill>
              <a:cs typeface="Times New Roman"/>
            </a:endParaRP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 smtClean="0">
                <a:solidFill>
                  <a:srgbClr val="000000"/>
                </a:solidFill>
                <a:cs typeface="Times New Roman"/>
              </a:rPr>
              <a:t>Non departmental public body of the Department of Justice (</a:t>
            </a:r>
            <a:r>
              <a:rPr lang="en-GB" sz="2800" dirty="0" err="1" smtClean="0">
                <a:solidFill>
                  <a:srgbClr val="000000"/>
                </a:solidFill>
                <a:cs typeface="Times New Roman"/>
              </a:rPr>
              <a:t>DoJ</a:t>
            </a:r>
            <a:r>
              <a:rPr lang="en-GB" sz="2800" dirty="0" smtClean="0">
                <a:solidFill>
                  <a:srgbClr val="000000"/>
                </a:solidFill>
                <a:cs typeface="Times New Roman"/>
              </a:rPr>
              <a:t>);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 smtClean="0">
                <a:solidFill>
                  <a:srgbClr val="000000"/>
                </a:solidFill>
                <a:cs typeface="Times New Roman"/>
              </a:rPr>
              <a:t>All Probation Officers are social work qualified and registered with the Northern Ireland Social Care Council (NISCC);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 smtClean="0">
                <a:solidFill>
                  <a:srgbClr val="000000"/>
                </a:solidFill>
                <a:cs typeface="Times New Roman"/>
              </a:rPr>
              <a:t>PBNI’s aim is to change lives for safer communities</a:t>
            </a:r>
          </a:p>
        </p:txBody>
      </p:sp>
    </p:spTree>
    <p:extLst>
      <p:ext uri="{BB962C8B-B14F-4D97-AF65-F5344CB8AC3E}">
        <p14:creationId xmlns:p14="http://schemas.microsoft.com/office/powerpoint/2010/main" val="1622563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25790" y="216145"/>
            <a:ext cx="29163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Changing Lives </a:t>
            </a:r>
          </a:p>
          <a:p>
            <a:r>
              <a:rPr lang="en-GB" sz="1600" b="1" dirty="0" smtClean="0">
                <a:solidFill>
                  <a:schemeClr val="bg1"/>
                </a:solidFill>
              </a:rPr>
              <a:t>for Safer Communities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484" y="937116"/>
            <a:ext cx="9140515" cy="645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3200" b="1" kern="0" dirty="0" smtClean="0">
                <a:solidFill>
                  <a:srgbClr val="992135"/>
                </a:solidFill>
                <a:latin typeface="+mn-lt"/>
                <a:cs typeface="Arial" pitchFamily="34" charset="0"/>
              </a:rPr>
              <a:t>PBNI’s response to domestic abuse</a:t>
            </a:r>
            <a:endParaRPr kumimoji="0" lang="en-GB" altLang="en-US" sz="3200" b="1" i="0" u="none" strike="noStrike" kern="0" cap="none" spc="0" normalizeH="0" baseline="0" noProof="0" dirty="0">
              <a:ln>
                <a:noFill/>
              </a:ln>
              <a:solidFill>
                <a:srgbClr val="992135"/>
              </a:solidFill>
              <a:effectLst/>
              <a:uLnTx/>
              <a:uFillTx/>
              <a:latin typeface="+mn-lt"/>
              <a:cs typeface="Arial" pitchFamily="34" charset="0"/>
            </a:endParaRPr>
          </a:p>
        </p:txBody>
      </p:sp>
      <p:sp>
        <p:nvSpPr>
          <p:cNvPr id="6" name="Text Placeholder 1"/>
          <p:cNvSpPr txBox="1">
            <a:spLocks/>
          </p:cNvSpPr>
          <p:nvPr/>
        </p:nvSpPr>
        <p:spPr bwMode="auto">
          <a:xfrm>
            <a:off x="481781" y="1582535"/>
            <a:ext cx="8239432" cy="413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"/>
              <a:defRPr sz="1600">
                <a:solidFill>
                  <a:srgbClr val="800000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9pPr>
          </a:lstStyle>
          <a:p>
            <a:pPr marL="0" indent="0" eaLnBrk="1" fontAlgn="auto" hangingPunct="1">
              <a:spcBef>
                <a:spcPts val="1800"/>
              </a:spcBef>
              <a:spcAft>
                <a:spcPts val="0"/>
              </a:spcAft>
              <a:buNone/>
              <a:defRPr/>
            </a:pPr>
            <a:endParaRPr lang="en-GB" sz="2000" dirty="0">
              <a:solidFill>
                <a:srgbClr val="000000"/>
              </a:solidFill>
              <a:latin typeface="Verdana"/>
              <a:cs typeface="Times New Roman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kumimoji="0" lang="en-GB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itchFamily="34" charset="0"/>
              </a:rPr>
              <a:t>Mandatory domestic abuse</a:t>
            </a:r>
            <a:r>
              <a:rPr kumimoji="0" lang="en-GB" alt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itchFamily="34" charset="0"/>
              </a:rPr>
              <a:t> awareness </a:t>
            </a:r>
            <a:r>
              <a:rPr kumimoji="0" lang="en-GB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itchFamily="34" charset="0"/>
              </a:rPr>
              <a:t>training for all staff;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altLang="en-US" sz="2800" kern="0" dirty="0" smtClean="0">
                <a:solidFill>
                  <a:schemeClr val="tx1"/>
                </a:solidFill>
                <a:cs typeface="Arial" pitchFamily="34" charset="0"/>
              </a:rPr>
              <a:t>Mandatory training for all staff on the Domestic Abuse and Civil Proceedings Act (NI) 2021;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kumimoji="0" lang="en-GB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itchFamily="34" charset="0"/>
              </a:rPr>
              <a:t>Training on the completion</a:t>
            </a:r>
            <a:r>
              <a:rPr kumimoji="0" lang="en-GB" alt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itchFamily="34" charset="0"/>
              </a:rPr>
              <a:t> of the Brief Spousal Assault Form for the Evaluation of Risk (B-Safer);</a:t>
            </a:r>
            <a:endParaRPr kumimoji="0" lang="en-GB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907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613" y="1307691"/>
            <a:ext cx="8023737" cy="4269452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Intervention work for perpetrators of domestic abuse who are assessed as low likelihood of committing further intimate partner violence;</a:t>
            </a:r>
          </a:p>
          <a:p>
            <a:pPr marL="0" indent="0">
              <a:buNone/>
            </a:pP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Accredited Building Better Relationships programme for those assessed as moderate or high likelihood of further intimate partner violence; </a:t>
            </a:r>
          </a:p>
          <a:p>
            <a:pPr marL="0" indent="0">
              <a:buNone/>
            </a:pPr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Development of Promoting Positive Relationships Programme (PPRP)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908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25790" y="216145"/>
            <a:ext cx="29163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Changing Lives </a:t>
            </a:r>
          </a:p>
          <a:p>
            <a:r>
              <a:rPr lang="en-GB" sz="1600" b="1" dirty="0" smtClean="0">
                <a:solidFill>
                  <a:schemeClr val="bg1"/>
                </a:solidFill>
              </a:rPr>
              <a:t>for Safer Communities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6" name="Text Placeholder 1"/>
          <p:cNvSpPr txBox="1">
            <a:spLocks/>
          </p:cNvSpPr>
          <p:nvPr/>
        </p:nvSpPr>
        <p:spPr bwMode="auto">
          <a:xfrm>
            <a:off x="481781" y="1582535"/>
            <a:ext cx="8465574" cy="4582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"/>
              <a:defRPr sz="1600">
                <a:solidFill>
                  <a:srgbClr val="800000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9pPr>
          </a:lstStyle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 smtClean="0">
                <a:solidFill>
                  <a:srgbClr val="000000"/>
                </a:solidFill>
                <a:cs typeface="Times New Roman"/>
              </a:rPr>
              <a:t>Role of Partner Support Worker (PSW);</a:t>
            </a:r>
            <a:endParaRPr lang="en-GB" sz="2800" dirty="0">
              <a:solidFill>
                <a:srgbClr val="000000"/>
              </a:solidFill>
              <a:cs typeface="Times New Roman"/>
            </a:endParaRP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 smtClean="0">
                <a:solidFill>
                  <a:srgbClr val="000000"/>
                </a:solidFill>
                <a:cs typeface="Times New Roman"/>
              </a:rPr>
              <a:t>Information Sharing Agreement with the Police Service for Northern Ireland (PSNI);</a:t>
            </a:r>
            <a:endParaRPr lang="en-GB" sz="2800" dirty="0">
              <a:solidFill>
                <a:srgbClr val="000000"/>
              </a:solidFill>
              <a:cs typeface="Times New Roman"/>
            </a:endParaRP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 smtClean="0">
                <a:solidFill>
                  <a:srgbClr val="000000"/>
                </a:solidFill>
                <a:cs typeface="Times New Roman"/>
              </a:rPr>
              <a:t>Partnership working – Multi Agency Risk Assessment Conference (MARAC); Policing and Community Safety Partnerships (PCSPs); Safeguarding Board for Northern Ireland (SBNI) and Public Protection Arrangements for Northern Ireland (PPANI)</a:t>
            </a:r>
            <a:endParaRPr lang="en-GB" sz="2800" dirty="0">
              <a:solidFill>
                <a:srgbClr val="00000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36798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25790" y="216145"/>
            <a:ext cx="29163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Changing Lives </a:t>
            </a:r>
          </a:p>
          <a:p>
            <a:r>
              <a:rPr lang="en-GB" sz="1600" b="1" dirty="0" smtClean="0">
                <a:solidFill>
                  <a:schemeClr val="bg1"/>
                </a:solidFill>
              </a:rPr>
              <a:t>for Safer Communities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-311148" y="937116"/>
            <a:ext cx="9366658" cy="1501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2135"/>
                </a:solidFill>
                <a:effectLst/>
                <a:uLnTx/>
                <a:uFillTx/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Over</a:t>
            </a:r>
            <a:r>
              <a:rPr kumimoji="0" lang="en-GB" sz="3500" b="1" i="0" u="none" strike="noStrike" kern="1200" cap="none" spc="0" normalizeH="0" noProof="0" dirty="0" smtClean="0">
                <a:ln>
                  <a:noFill/>
                </a:ln>
                <a:solidFill>
                  <a:srgbClr val="992135"/>
                </a:solidFill>
                <a:effectLst/>
                <a:uLnTx/>
                <a:uFillTx/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view of </a:t>
            </a:r>
            <a:r>
              <a:rPr kumimoji="0" lang="en-GB" sz="3200" b="1" i="0" u="none" strike="noStrike" kern="1200" cap="none" spc="0" normalizeH="0" noProof="0" dirty="0" smtClean="0">
                <a:ln>
                  <a:noFill/>
                </a:ln>
                <a:solidFill>
                  <a:srgbClr val="992135"/>
                </a:solidFill>
                <a:effectLst/>
                <a:uLnTx/>
                <a:uFillTx/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Public Protection Arrangements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3200" b="1" baseline="0" dirty="0" smtClean="0">
                <a:solidFill>
                  <a:srgbClr val="992135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For</a:t>
            </a:r>
            <a:r>
              <a:rPr lang="en-GB" altLang="en-US" sz="3200" b="1" dirty="0" smtClean="0">
                <a:solidFill>
                  <a:srgbClr val="992135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 Northern Ireland</a:t>
            </a:r>
            <a:endParaRPr kumimoji="0" lang="en-GB" altLang="en-US" sz="3200" b="1" i="0" u="none" strike="noStrike" kern="0" cap="none" spc="0" normalizeH="0" baseline="0" noProof="0" dirty="0">
              <a:ln>
                <a:noFill/>
              </a:ln>
              <a:solidFill>
                <a:srgbClr val="992135"/>
              </a:solidFill>
              <a:effectLst/>
              <a:uLnTx/>
              <a:uFillTx/>
              <a:latin typeface="+mn-lt"/>
              <a:cs typeface="Arial" pitchFamily="34" charset="0"/>
            </a:endParaRPr>
          </a:p>
        </p:txBody>
      </p:sp>
      <p:sp>
        <p:nvSpPr>
          <p:cNvPr id="6" name="Text Placeholder 1"/>
          <p:cNvSpPr txBox="1">
            <a:spLocks/>
          </p:cNvSpPr>
          <p:nvPr/>
        </p:nvSpPr>
        <p:spPr bwMode="auto">
          <a:xfrm>
            <a:off x="481780" y="1582535"/>
            <a:ext cx="8445909" cy="449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"/>
              <a:defRPr sz="1600">
                <a:solidFill>
                  <a:srgbClr val="800000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/>
              </a:rPr>
              <a:t>  </a:t>
            </a:r>
          </a:p>
          <a:p>
            <a:pPr marL="0" indent="0">
              <a:buNone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/>
            </a:endParaRPr>
          </a:p>
          <a:p>
            <a:pPr>
              <a:defRPr/>
            </a:pPr>
            <a:r>
              <a:rPr lang="en-GB" sz="2800" dirty="0" smtClean="0">
                <a:solidFill>
                  <a:schemeClr val="tx1"/>
                </a:solidFill>
                <a:cs typeface="Times New Roman"/>
              </a:rPr>
              <a:t>PPANI is not an organisation but a set of arrangements;</a:t>
            </a:r>
          </a:p>
          <a:p>
            <a:pPr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/>
              </a:rPr>
              <a:t>Primary purpose is to reduce an offender’s opportunity and/or </a:t>
            </a:r>
            <a:r>
              <a:rPr lang="en-GB" sz="2800" smtClean="0">
                <a:solidFill>
                  <a:schemeClr val="tx1"/>
                </a:solidFill>
                <a:cs typeface="Times New Roman"/>
              </a:rPr>
              <a:t>inclination</a:t>
            </a:r>
            <a:r>
              <a:rPr kumimoji="0" lang="en-GB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/>
              </a:rPr>
              <a:t> 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/>
              </a:rPr>
              <a:t>to offend;</a:t>
            </a:r>
          </a:p>
          <a:p>
            <a:pPr>
              <a:defRPr/>
            </a:pPr>
            <a:r>
              <a:rPr lang="en-GB" sz="2800" dirty="0" smtClean="0">
                <a:solidFill>
                  <a:schemeClr val="tx1"/>
                </a:solidFill>
                <a:cs typeface="Times New Roman"/>
              </a:rPr>
              <a:t>Sharing of information to assess and manage risk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Times New Roman"/>
              </a:rPr>
              <a:t> 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63336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25790" y="216145"/>
            <a:ext cx="29163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Changing Lives </a:t>
            </a:r>
          </a:p>
          <a:p>
            <a:r>
              <a:rPr lang="en-GB" sz="1600" b="1" dirty="0" smtClean="0">
                <a:solidFill>
                  <a:schemeClr val="bg1"/>
                </a:solidFill>
              </a:rPr>
              <a:t>for Safer Communities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484" y="937116"/>
            <a:ext cx="9140515" cy="645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3200" b="1" noProof="0" dirty="0" smtClean="0">
                <a:solidFill>
                  <a:srgbClr val="992135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Background to PPANI</a:t>
            </a:r>
            <a:endParaRPr kumimoji="0" lang="en-GB" altLang="en-US" sz="3200" b="1" i="0" u="none" strike="noStrike" kern="0" cap="none" spc="0" normalizeH="0" baseline="0" noProof="0" dirty="0">
              <a:ln>
                <a:noFill/>
              </a:ln>
              <a:solidFill>
                <a:srgbClr val="992135"/>
              </a:solidFill>
              <a:effectLst/>
              <a:uLnTx/>
              <a:uFillTx/>
              <a:latin typeface="+mn-lt"/>
              <a:cs typeface="Arial" pitchFamily="34" charset="0"/>
            </a:endParaRPr>
          </a:p>
        </p:txBody>
      </p:sp>
      <p:sp>
        <p:nvSpPr>
          <p:cNvPr id="6" name="Text Placeholder 1"/>
          <p:cNvSpPr txBox="1">
            <a:spLocks/>
          </p:cNvSpPr>
          <p:nvPr/>
        </p:nvSpPr>
        <p:spPr bwMode="auto">
          <a:xfrm>
            <a:off x="481781" y="1582535"/>
            <a:ext cx="8239432" cy="413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"/>
              <a:defRPr sz="1600">
                <a:solidFill>
                  <a:srgbClr val="800000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9pPr>
          </a:lstStyle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kern="0" dirty="0" smtClean="0">
                <a:solidFill>
                  <a:schemeClr val="tx1"/>
                </a:solidFill>
                <a:cs typeface="Arial" pitchFamily="34" charset="0"/>
              </a:rPr>
              <a:t>1990s: growing concern amongst public about sex offenders in the community;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kern="0" dirty="0" smtClean="0">
                <a:solidFill>
                  <a:schemeClr val="tx1"/>
                </a:solidFill>
                <a:cs typeface="Arial" pitchFamily="34" charset="0"/>
              </a:rPr>
              <a:t>2001: MASRAM (multi agency sex offender risk assessment and management);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kern="0" dirty="0" smtClean="0">
                <a:solidFill>
                  <a:schemeClr val="tx1"/>
                </a:solidFill>
                <a:cs typeface="Arial" pitchFamily="34" charset="0"/>
              </a:rPr>
              <a:t>2003: murder of Mrs </a:t>
            </a:r>
            <a:r>
              <a:rPr lang="en-GB" sz="2800" kern="0" dirty="0" err="1" smtClean="0">
                <a:solidFill>
                  <a:schemeClr val="tx1"/>
                </a:solidFill>
                <a:cs typeface="Arial" pitchFamily="34" charset="0"/>
              </a:rPr>
              <a:t>Attracta</a:t>
            </a:r>
            <a:r>
              <a:rPr lang="en-GB" sz="2800" kern="0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GB" sz="2800" kern="0" dirty="0" err="1" smtClean="0">
                <a:solidFill>
                  <a:schemeClr val="tx1"/>
                </a:solidFill>
                <a:cs typeface="Arial" pitchFamily="34" charset="0"/>
              </a:rPr>
              <a:t>Harron</a:t>
            </a:r>
            <a:r>
              <a:rPr lang="en-GB" sz="2800" kern="0" dirty="0" smtClean="0">
                <a:solidFill>
                  <a:schemeClr val="tx1"/>
                </a:solidFill>
                <a:cs typeface="Arial" pitchFamily="34" charset="0"/>
              </a:rPr>
              <a:t> by Trevor Hamilton;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kern="0" dirty="0" smtClean="0">
                <a:solidFill>
                  <a:schemeClr val="tx1"/>
                </a:solidFill>
                <a:cs typeface="Arial" pitchFamily="34" charset="0"/>
              </a:rPr>
              <a:t>2008: Criminal Justice (NI) Order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endParaRPr lang="en-GB" sz="2000" dirty="0">
              <a:solidFill>
                <a:srgbClr val="000000"/>
              </a:solidFill>
              <a:latin typeface="Verdan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24404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25790" y="216145"/>
            <a:ext cx="29163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Changing Lives </a:t>
            </a:r>
          </a:p>
          <a:p>
            <a:r>
              <a:rPr lang="en-GB" sz="1600" b="1" dirty="0" smtClean="0">
                <a:solidFill>
                  <a:schemeClr val="bg1"/>
                </a:solidFill>
              </a:rPr>
              <a:t>for Safer Communities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484" y="937116"/>
            <a:ext cx="9140515" cy="645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3200" b="1" noProof="0" dirty="0" smtClean="0">
                <a:solidFill>
                  <a:srgbClr val="992135"/>
                </a:solidFill>
                <a:latin typeface="+mn-lt"/>
                <a:ea typeface="Ebrima" panose="02000000000000000000" pitchFamily="2" charset="0"/>
                <a:cs typeface="Ebrima" panose="02000000000000000000" pitchFamily="2" charset="0"/>
              </a:rPr>
              <a:t>Organisational Structure of PPANI</a:t>
            </a:r>
            <a:endParaRPr kumimoji="0" lang="en-GB" altLang="en-US" sz="3200" b="1" i="0" u="none" strike="noStrike" kern="0" cap="none" spc="0" normalizeH="0" baseline="0" noProof="0" dirty="0">
              <a:ln>
                <a:noFill/>
              </a:ln>
              <a:solidFill>
                <a:srgbClr val="992135"/>
              </a:solidFill>
              <a:effectLst/>
              <a:uLnTx/>
              <a:uFillTx/>
              <a:latin typeface="+mn-lt"/>
              <a:cs typeface="Arial" pitchFamily="34" charset="0"/>
            </a:endParaRPr>
          </a:p>
        </p:txBody>
      </p:sp>
      <p:sp>
        <p:nvSpPr>
          <p:cNvPr id="6" name="Text Placeholder 1"/>
          <p:cNvSpPr txBox="1">
            <a:spLocks/>
          </p:cNvSpPr>
          <p:nvPr/>
        </p:nvSpPr>
        <p:spPr bwMode="auto">
          <a:xfrm>
            <a:off x="481781" y="1582535"/>
            <a:ext cx="8239432" cy="413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"/>
              <a:defRPr sz="1600">
                <a:solidFill>
                  <a:srgbClr val="800000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9pPr>
          </a:lstStyle>
          <a:p>
            <a:pPr marL="0" indent="0" eaLnBrk="1" fontAlgn="auto" hangingPunct="1">
              <a:spcBef>
                <a:spcPts val="1800"/>
              </a:spcBef>
              <a:spcAft>
                <a:spcPts val="0"/>
              </a:spcAft>
              <a:buNone/>
              <a:defRPr/>
            </a:pPr>
            <a:endParaRPr lang="en-GB" sz="2000" dirty="0" smtClean="0">
              <a:solidFill>
                <a:srgbClr val="000000"/>
              </a:solidFill>
              <a:latin typeface="Verdana"/>
              <a:cs typeface="Times New Roman"/>
            </a:endParaRPr>
          </a:p>
          <a:p>
            <a:pPr marL="0" indent="0" eaLnBrk="1" fontAlgn="auto" hangingPunct="1">
              <a:spcBef>
                <a:spcPts val="1800"/>
              </a:spcBef>
              <a:spcAft>
                <a:spcPts val="0"/>
              </a:spcAft>
              <a:buNone/>
              <a:defRPr/>
            </a:pPr>
            <a:endParaRPr lang="en-GB" sz="2000" dirty="0">
              <a:solidFill>
                <a:srgbClr val="000000"/>
              </a:solidFill>
              <a:latin typeface="Verdana"/>
              <a:cs typeface="Times New Roman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kumimoji="0" lang="en-GB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itchFamily="34" charset="0"/>
              </a:rPr>
              <a:t>Strategy and policy – Strategic Management Board (SMB) and 5 sub groups;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altLang="en-US" sz="2800" kern="0" dirty="0" smtClean="0">
                <a:solidFill>
                  <a:schemeClr val="tx1"/>
                </a:solidFill>
                <a:cs typeface="Arial" pitchFamily="34" charset="0"/>
              </a:rPr>
              <a:t>Organisational delivery – Local Area Public Protection Panels (LAPPPs)</a:t>
            </a:r>
            <a:endParaRPr kumimoji="0" lang="en-GB" alt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954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25790" y="216145"/>
            <a:ext cx="29163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Changing Lives </a:t>
            </a:r>
          </a:p>
          <a:p>
            <a:r>
              <a:rPr lang="en-GB" sz="1600" b="1" dirty="0" smtClean="0">
                <a:solidFill>
                  <a:schemeClr val="bg1"/>
                </a:solidFill>
              </a:rPr>
              <a:t>for Safer Communities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937116"/>
            <a:ext cx="9140515" cy="645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006666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3200" b="1" kern="0" dirty="0" smtClean="0">
                <a:solidFill>
                  <a:srgbClr val="992135"/>
                </a:solidFill>
                <a:latin typeface="+mn-lt"/>
                <a:cs typeface="Arial" pitchFamily="34" charset="0"/>
              </a:rPr>
              <a:t>Who can be subject </a:t>
            </a:r>
            <a:r>
              <a:rPr lang="en-GB" altLang="en-US" sz="3200" b="1" kern="0" smtClean="0">
                <a:solidFill>
                  <a:srgbClr val="992135"/>
                </a:solidFill>
                <a:latin typeface="+mn-lt"/>
                <a:cs typeface="Arial" pitchFamily="34" charset="0"/>
              </a:rPr>
              <a:t>to </a:t>
            </a:r>
            <a:r>
              <a:rPr lang="en-GB" altLang="en-US" sz="3200" b="1" kern="0" smtClean="0">
                <a:solidFill>
                  <a:srgbClr val="992135"/>
                </a:solidFill>
                <a:latin typeface="+mn-lt"/>
                <a:cs typeface="Arial" pitchFamily="34" charset="0"/>
              </a:rPr>
              <a:t>PPANI?</a:t>
            </a:r>
            <a:endParaRPr kumimoji="0" lang="en-GB" altLang="en-US" sz="3200" b="1" i="0" u="none" strike="noStrike" kern="0" cap="none" spc="0" normalizeH="0" baseline="0" noProof="0" dirty="0">
              <a:ln>
                <a:noFill/>
              </a:ln>
              <a:solidFill>
                <a:srgbClr val="992135"/>
              </a:solidFill>
              <a:effectLst/>
              <a:uLnTx/>
              <a:uFillTx/>
              <a:latin typeface="+mn-lt"/>
              <a:cs typeface="Arial" pitchFamily="34" charset="0"/>
            </a:endParaRPr>
          </a:p>
        </p:txBody>
      </p:sp>
      <p:sp>
        <p:nvSpPr>
          <p:cNvPr id="6" name="Text Placeholder 1"/>
          <p:cNvSpPr txBox="1">
            <a:spLocks/>
          </p:cNvSpPr>
          <p:nvPr/>
        </p:nvSpPr>
        <p:spPr bwMode="auto">
          <a:xfrm>
            <a:off x="481781" y="1582535"/>
            <a:ext cx="8239432" cy="413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"/>
              <a:defRPr sz="1600">
                <a:solidFill>
                  <a:srgbClr val="800000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ea typeface="Times New Roman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3000">
                <a:solidFill>
                  <a:srgbClr val="800000"/>
                </a:solidFill>
                <a:latin typeface="+mn-lt"/>
                <a:cs typeface="+mn-cs"/>
              </a:defRPr>
            </a:lvl9pPr>
          </a:lstStyle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kern="0" dirty="0" smtClean="0">
                <a:solidFill>
                  <a:schemeClr val="tx1"/>
                </a:solidFill>
                <a:cs typeface="Arial" pitchFamily="34" charset="0"/>
              </a:rPr>
              <a:t>Persons subject to Notification Requirements of Part 2 of the Sexual Offences Act 2003;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kern="0" dirty="0" smtClean="0">
                <a:solidFill>
                  <a:schemeClr val="tx1"/>
                </a:solidFill>
                <a:cs typeface="Arial" pitchFamily="34" charset="0"/>
              </a:rPr>
              <a:t>From 2008, persons who’ve been convicted of a violent offence against a child </a:t>
            </a:r>
            <a:r>
              <a:rPr lang="en-GB" sz="2800" kern="0" dirty="0" smtClean="0">
                <a:solidFill>
                  <a:schemeClr val="tx1"/>
                </a:solidFill>
                <a:cs typeface="Arial" pitchFamily="34" charset="0"/>
              </a:rPr>
              <a:t>or </a:t>
            </a:r>
            <a:r>
              <a:rPr lang="en-GB" sz="2800" kern="0" dirty="0" smtClean="0">
                <a:solidFill>
                  <a:schemeClr val="tx1"/>
                </a:solidFill>
                <a:cs typeface="Arial" pitchFamily="34" charset="0"/>
              </a:rPr>
              <a:t>vulnerable adult;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kern="0" dirty="0" smtClean="0">
                <a:solidFill>
                  <a:schemeClr val="tx1"/>
                </a:solidFill>
                <a:cs typeface="Arial" pitchFamily="34" charset="0"/>
              </a:rPr>
              <a:t>From 2010, persons convicted of a violent offence in a domestic or family circumstances;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kern="0" dirty="0" smtClean="0">
                <a:solidFill>
                  <a:schemeClr val="tx1"/>
                </a:solidFill>
                <a:cs typeface="Arial" pitchFamily="34" charset="0"/>
              </a:rPr>
              <a:t>From 2011, persons convicted of a violent offence aggravated by hostility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endParaRPr lang="en-GB" sz="2000" dirty="0">
              <a:solidFill>
                <a:srgbClr val="000000"/>
              </a:solidFill>
              <a:latin typeface="Verdan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7857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2828</TotalTime>
  <Words>568</Words>
  <Application>Microsoft Office PowerPoint</Application>
  <PresentationFormat>On-screen Show (4:3)</PresentationFormat>
  <Paragraphs>84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ＭＳ Ｐゴシック</vt:lpstr>
      <vt:lpstr>Arial</vt:lpstr>
      <vt:lpstr>Calibri</vt:lpstr>
      <vt:lpstr>Cambria</vt:lpstr>
      <vt:lpstr>Ebrima</vt:lpstr>
      <vt:lpstr>Helvetica Neue</vt:lpstr>
      <vt:lpstr>Symbol</vt:lpstr>
      <vt:lpstr>Times New Roman</vt:lpstr>
      <vt:lpstr>Verdana</vt:lpstr>
      <vt:lpstr>Office Theme</vt:lpstr>
      <vt:lpstr> HMPPS Insights22 Festival Tackling Domestic Abuse: The Experience in Northern Ireland and Lessons from the Pandemic  12th May 2022 Liz Arthur, Assistant Director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Arthur, Liz</cp:lastModifiedBy>
  <cp:revision>61</cp:revision>
  <cp:lastPrinted>2022-05-03T08:43:19Z</cp:lastPrinted>
  <dcterms:created xsi:type="dcterms:W3CDTF">2019-09-20T13:04:02Z</dcterms:created>
  <dcterms:modified xsi:type="dcterms:W3CDTF">2022-05-11T19:50:25Z</dcterms:modified>
</cp:coreProperties>
</file>