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5/12/2022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5/12/2022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5/12/2022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5/12/2022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5/12/2022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5/12/2022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5/12/2022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5/12/2022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845426"/>
            <a:ext cx="8825658" cy="2931956"/>
          </a:xfrm>
        </p:spPr>
        <p:txBody>
          <a:bodyPr/>
          <a:lstStyle/>
          <a:p>
            <a:r>
              <a:rPr lang="en-GB" sz="2800" dirty="0" smtClean="0"/>
              <a:t>Domestic Abuse – Policing the Pandemic</a:t>
            </a:r>
            <a:endParaRPr lang="en-GB" sz="2800" dirty="0"/>
          </a:p>
        </p:txBody>
      </p:sp>
      <p:sp>
        <p:nvSpPr>
          <p:cNvPr id="3" name="Subtitle 2"/>
          <p:cNvSpPr>
            <a:spLocks noGrp="1"/>
          </p:cNvSpPr>
          <p:nvPr>
            <p:ph type="subTitle" idx="1"/>
          </p:nvPr>
        </p:nvSpPr>
        <p:spPr/>
        <p:txBody>
          <a:bodyPr/>
          <a:lstStyle/>
          <a:p>
            <a:r>
              <a:rPr lang="en-GB" dirty="0" err="1" smtClean="0"/>
              <a:t>D/Supt</a:t>
            </a:r>
            <a:r>
              <a:rPr lang="en-GB" dirty="0" smtClean="0"/>
              <a:t> Lindsay FISHER </a:t>
            </a:r>
            <a:endParaRPr lang="en-GB" dirty="0"/>
          </a:p>
        </p:txBody>
      </p:sp>
    </p:spTree>
    <p:extLst>
      <p:ext uri="{BB962C8B-B14F-4D97-AF65-F5344CB8AC3E}">
        <p14:creationId xmlns:p14="http://schemas.microsoft.com/office/powerpoint/2010/main" val="2268920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60940"/>
          </a:xfrm>
        </p:spPr>
        <p:txBody>
          <a:bodyPr/>
          <a:lstStyle/>
          <a:p>
            <a:r>
              <a:rPr lang="en-GB" dirty="0" smtClean="0"/>
              <a:t>Key aspects of the new offence </a:t>
            </a:r>
            <a:endParaRPr lang="en-GB" dirty="0"/>
          </a:p>
        </p:txBody>
      </p:sp>
      <p:sp>
        <p:nvSpPr>
          <p:cNvPr id="3" name="Content Placeholder 2"/>
          <p:cNvSpPr>
            <a:spLocks noGrp="1"/>
          </p:cNvSpPr>
          <p:nvPr>
            <p:ph idx="1"/>
          </p:nvPr>
        </p:nvSpPr>
        <p:spPr/>
        <p:txBody>
          <a:bodyPr>
            <a:normAutofit fontScale="70000" lnSpcReduction="20000"/>
          </a:bodyPr>
          <a:lstStyle/>
          <a:p>
            <a:r>
              <a:rPr lang="en-GB" sz="2400" b="1" u="sng" dirty="0">
                <a:cs typeface="Arial" panose="020B0604020202020204" pitchFamily="34" charset="0"/>
              </a:rPr>
              <a:t>Are they personally connected?</a:t>
            </a:r>
          </a:p>
          <a:p>
            <a:r>
              <a:rPr lang="en-GB" smtClean="0"/>
              <a:t>A </a:t>
            </a:r>
            <a:r>
              <a:rPr lang="en-GB" dirty="0"/>
              <a:t>course of behaviour involves behaviour that has taken place on at least two occasions. </a:t>
            </a:r>
          </a:p>
          <a:p>
            <a:r>
              <a:rPr lang="en-GB" dirty="0"/>
              <a:t>The behaviour need not be the same on the 2 or more occasions provided it meets the definition of abusive behaviour. </a:t>
            </a:r>
          </a:p>
          <a:p>
            <a:r>
              <a:rPr lang="en-GB" dirty="0"/>
              <a:t>The Act does not provide that any two incidents automatically amounts to a “course of behaviour”. Two entirely isolated or standalone instances of behaviour would not amount to a course of behaviour. </a:t>
            </a:r>
          </a:p>
          <a:p>
            <a:r>
              <a:rPr lang="en-GB" dirty="0"/>
              <a:t>The courts are familiar with the concept of a “course of conduct”, and can distinguish between this and separate instances that are unconnected by time or circumstance. A similar formulation is used in, for example, the offence of harassment</a:t>
            </a:r>
            <a:endParaRPr lang="en-GB" sz="2400" dirty="0">
              <a:cs typeface="Arial" panose="020B0604020202020204" pitchFamily="34" charset="0"/>
            </a:endParaRPr>
          </a:p>
          <a:p>
            <a:r>
              <a:rPr lang="en-GB" sz="2400" b="1" u="sng" dirty="0">
                <a:cs typeface="Arial" panose="020B0604020202020204" pitchFamily="34" charset="0"/>
              </a:rPr>
              <a:t>Behaviour abusive?</a:t>
            </a:r>
          </a:p>
          <a:p>
            <a:r>
              <a:rPr lang="en-GB" dirty="0"/>
              <a:t>Behaviour that is violent (this includes physical and sexual violence).</a:t>
            </a:r>
          </a:p>
          <a:p>
            <a:r>
              <a:rPr lang="en-GB" dirty="0"/>
              <a:t>Behaviour that is threatening,</a:t>
            </a:r>
          </a:p>
          <a:p>
            <a:r>
              <a:rPr lang="en-GB" dirty="0"/>
              <a:t>Behaviour that is directed at the victim, a child (a person under 18 years of age) of the victim or any other person that has as its purpose one or more of the </a:t>
            </a:r>
            <a:r>
              <a:rPr lang="en-GB" b="1" dirty="0"/>
              <a:t>relevant effects</a:t>
            </a:r>
            <a:r>
              <a:rPr lang="en-GB" dirty="0"/>
              <a:t> on the victim;</a:t>
            </a:r>
          </a:p>
          <a:p>
            <a:endParaRPr lang="en-GB" sz="2400" dirty="0">
              <a:solidFill>
                <a:schemeClr val="bg1"/>
              </a:solidFill>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4123428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Giving confidence to victims – what are Police doing in this area</a:t>
            </a:r>
            <a:endParaRPr lang="en-GB" sz="2400" dirty="0"/>
          </a:p>
        </p:txBody>
      </p:sp>
      <p:sp>
        <p:nvSpPr>
          <p:cNvPr id="3" name="Content Placeholder 2"/>
          <p:cNvSpPr>
            <a:spLocks noGrp="1"/>
          </p:cNvSpPr>
          <p:nvPr>
            <p:ph idx="1"/>
          </p:nvPr>
        </p:nvSpPr>
        <p:spPr>
          <a:xfrm>
            <a:off x="1103312" y="1579418"/>
            <a:ext cx="8946541" cy="4668981"/>
          </a:xfrm>
        </p:spPr>
        <p:txBody>
          <a:bodyPr>
            <a:normAutofit fontScale="70000" lnSpcReduction="20000"/>
          </a:bodyPr>
          <a:lstStyle/>
          <a:p>
            <a:r>
              <a:rPr lang="en-GB" dirty="0" smtClean="0"/>
              <a:t>Continued work with voluntary and statutory partners to ensure that training and awareness is trauma informed and victim focused </a:t>
            </a:r>
          </a:p>
          <a:p>
            <a:r>
              <a:rPr lang="en-GB" dirty="0" smtClean="0"/>
              <a:t>New training rolled out to almost 6000 officers / staff on coercive control to recognise the signs of the new offence</a:t>
            </a:r>
          </a:p>
          <a:p>
            <a:r>
              <a:rPr lang="en-GB" dirty="0" smtClean="0"/>
              <a:t>New training packages prepared for upcoming legislative changes – Stalking behaviours and The Justice (Sexual Offences and Human Trafficking Bill) which will see changes to Non Fatal Strangulation offence and new offences of up skirting / down blousing </a:t>
            </a:r>
          </a:p>
          <a:p>
            <a:r>
              <a:rPr lang="en-GB" dirty="0" smtClean="0"/>
              <a:t>Thinking evidence led – use of body worn video to seek to secure criminal justice outcomes.  We see over 90% compliance with usage at domestic abuse emergency calls </a:t>
            </a:r>
          </a:p>
          <a:p>
            <a:r>
              <a:rPr lang="en-GB" dirty="0" smtClean="0"/>
              <a:t>Dip sample quality of risk assessments and referrals </a:t>
            </a:r>
          </a:p>
          <a:p>
            <a:r>
              <a:rPr lang="en-GB" dirty="0" smtClean="0"/>
              <a:t>Dip sample investigative standards with domestic abuse specialists in PPS</a:t>
            </a:r>
          </a:p>
          <a:p>
            <a:r>
              <a:rPr lang="en-GB" dirty="0" smtClean="0"/>
              <a:t>Each domestic abuse incident is reviewed by at least one level of senior management each day</a:t>
            </a:r>
          </a:p>
          <a:p>
            <a:r>
              <a:rPr lang="en-GB" dirty="0" smtClean="0"/>
              <a:t>Domestic abuse monthly performance meetings across the end to end service</a:t>
            </a:r>
          </a:p>
          <a:p>
            <a:r>
              <a:rPr lang="en-GB" dirty="0" smtClean="0"/>
              <a:t>Improve visual and digital aids for first responders – to include process maps, case studies, animations which highlight new offences and practices to be followed</a:t>
            </a:r>
          </a:p>
          <a:p>
            <a:r>
              <a:rPr lang="en-GB" dirty="0" smtClean="0"/>
              <a:t>Full support to the DHR process to identify learning through the tragic fatal domestic abuse  </a:t>
            </a:r>
          </a:p>
          <a:p>
            <a:endParaRPr lang="en-GB" dirty="0"/>
          </a:p>
        </p:txBody>
      </p:sp>
    </p:spTree>
    <p:extLst>
      <p:ext uri="{BB962C8B-B14F-4D97-AF65-F5344CB8AC3E}">
        <p14:creationId xmlns:p14="http://schemas.microsoft.com/office/powerpoint/2010/main" val="2734808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Domestic abuse </a:t>
            </a:r>
            <a:endParaRPr lang="en-GB" dirty="0"/>
          </a:p>
        </p:txBody>
      </p:sp>
      <p:pic>
        <p:nvPicPr>
          <p:cNvPr id="4" name="Content Placeholder 3"/>
          <p:cNvPicPr>
            <a:picLocks noGrp="1" noChangeAspect="1"/>
          </p:cNvPicPr>
          <p:nvPr>
            <p:ph idx="1"/>
          </p:nvPr>
        </p:nvPicPr>
        <p:blipFill>
          <a:blip r:embed="rId2"/>
          <a:stretch>
            <a:fillRect/>
          </a:stretch>
        </p:blipFill>
        <p:spPr>
          <a:xfrm>
            <a:off x="2424360" y="2052638"/>
            <a:ext cx="6305056" cy="4195762"/>
          </a:xfrm>
          <a:prstGeom prst="rect">
            <a:avLst/>
          </a:prstGeom>
        </p:spPr>
      </p:pic>
    </p:spTree>
    <p:extLst>
      <p:ext uri="{BB962C8B-B14F-4D97-AF65-F5344CB8AC3E}">
        <p14:creationId xmlns:p14="http://schemas.microsoft.com/office/powerpoint/2010/main" val="2397630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Domestic abuse – stats landscape</a:t>
            </a:r>
            <a:endParaRPr lang="en-GB" dirty="0"/>
          </a:p>
        </p:txBody>
      </p:sp>
      <p:sp>
        <p:nvSpPr>
          <p:cNvPr id="3" name="Content Placeholder 2"/>
          <p:cNvSpPr>
            <a:spLocks noGrp="1"/>
          </p:cNvSpPr>
          <p:nvPr>
            <p:ph idx="1"/>
          </p:nvPr>
        </p:nvSpPr>
        <p:spPr/>
        <p:txBody>
          <a:bodyPr/>
          <a:lstStyle/>
          <a:p>
            <a:r>
              <a:rPr lang="en-GB" dirty="0" smtClean="0"/>
              <a:t>In the last financial year there were 33186 domestic abuse incidents in NI and increase of 1990 on the previous 12 months</a:t>
            </a:r>
          </a:p>
          <a:p>
            <a:r>
              <a:rPr lang="en-GB" dirty="0" smtClean="0"/>
              <a:t>The number of domestic abuse crimes also rose to 21723 an increase of 2698 on the previous 12 months and </a:t>
            </a:r>
            <a:r>
              <a:rPr lang="en-GB" b="1" dirty="0" smtClean="0"/>
              <a:t>again </a:t>
            </a:r>
            <a:r>
              <a:rPr lang="en-GB" dirty="0" smtClean="0"/>
              <a:t>highlighted as the highest figures since the data series started in 2004/2005</a:t>
            </a:r>
          </a:p>
          <a:p>
            <a:r>
              <a:rPr lang="en-GB" dirty="0" smtClean="0"/>
              <a:t>An average of 18 domestic abuse incidents and 11 domestic abuse crimes per 1000 population</a:t>
            </a:r>
          </a:p>
          <a:p>
            <a:r>
              <a:rPr lang="en-GB" dirty="0" smtClean="0"/>
              <a:t>Increases in all major crime types except criminal damage </a:t>
            </a:r>
          </a:p>
          <a:p>
            <a:r>
              <a:rPr lang="en-GB" dirty="0" smtClean="0"/>
              <a:t>All 11 policing districts experienced higher levels of domestic abuse </a:t>
            </a:r>
            <a:endParaRPr lang="en-GB" dirty="0"/>
          </a:p>
        </p:txBody>
      </p:sp>
    </p:spTree>
    <p:extLst>
      <p:ext uri="{BB962C8B-B14F-4D97-AF65-F5344CB8AC3E}">
        <p14:creationId xmlns:p14="http://schemas.microsoft.com/office/powerpoint/2010/main" val="16770102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Domestic abuse definition</a:t>
            </a:r>
            <a:endParaRPr lang="en-GB" dirty="0"/>
          </a:p>
        </p:txBody>
      </p:sp>
      <p:sp>
        <p:nvSpPr>
          <p:cNvPr id="3" name="Content Placeholder 2"/>
          <p:cNvSpPr>
            <a:spLocks noGrp="1"/>
          </p:cNvSpPr>
          <p:nvPr>
            <p:ph idx="1"/>
          </p:nvPr>
        </p:nvSpPr>
        <p:spPr/>
        <p:txBody>
          <a:bodyPr/>
          <a:lstStyle/>
          <a:p>
            <a:pPr marL="0" indent="0">
              <a:buNone/>
            </a:pPr>
            <a:r>
              <a:rPr lang="en-GB" dirty="0" smtClean="0"/>
              <a:t>“Threatening, controlling, coercive behaviour, violence or abuse (psychological, virtual, physical, verbal, sexual, financial or emotional) inflicted on anyone irrespective of age, ethnicity, religion, gender, gender identity, sexual orientation or any form of disability, by a current or former intimate partner or family member”</a:t>
            </a:r>
          </a:p>
          <a:p>
            <a:pPr marL="0" indent="0">
              <a:buNone/>
            </a:pPr>
            <a:endParaRPr lang="en-GB" dirty="0"/>
          </a:p>
          <a:p>
            <a:pPr marL="0" indent="0">
              <a:buNone/>
            </a:pPr>
            <a:r>
              <a:rPr lang="en-GB" dirty="0" smtClean="0"/>
              <a:t>This definition has been adopted by Police from NI Government Strategy “Stopping Domestic and Sexual Violence and Abuse in Northern Ireland”</a:t>
            </a:r>
            <a:endParaRPr lang="en-GB" dirty="0"/>
          </a:p>
        </p:txBody>
      </p:sp>
    </p:spTree>
    <p:extLst>
      <p:ext uri="{BB962C8B-B14F-4D97-AF65-F5344CB8AC3E}">
        <p14:creationId xmlns:p14="http://schemas.microsoft.com/office/powerpoint/2010/main" val="2426007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Crime V Incident</a:t>
            </a:r>
            <a:endParaRPr lang="en-GB" dirty="0"/>
          </a:p>
        </p:txBody>
      </p:sp>
      <p:sp>
        <p:nvSpPr>
          <p:cNvPr id="3" name="Content Placeholder 2"/>
          <p:cNvSpPr>
            <a:spLocks noGrp="1"/>
          </p:cNvSpPr>
          <p:nvPr>
            <p:ph idx="1"/>
          </p:nvPr>
        </p:nvSpPr>
        <p:spPr/>
        <p:txBody>
          <a:bodyPr/>
          <a:lstStyle/>
          <a:p>
            <a:r>
              <a:rPr lang="en-GB" dirty="0" smtClean="0"/>
              <a:t>There are a number of key differences between the two aspects when police are called for attendance at a domestic “call for service” </a:t>
            </a:r>
          </a:p>
          <a:p>
            <a:r>
              <a:rPr lang="en-GB" dirty="0" smtClean="0"/>
              <a:t>This may be to prevent a crime – breach of the peace for example if a person knows that a partner is coming to retrieve property or where a civil order has not been adhered to</a:t>
            </a:r>
          </a:p>
          <a:p>
            <a:r>
              <a:rPr lang="en-GB" dirty="0" smtClean="0"/>
              <a:t>This could have been reported as a crime but on attendance by Police it did not meet the criminal threshold </a:t>
            </a:r>
          </a:p>
          <a:p>
            <a:r>
              <a:rPr lang="en-GB" dirty="0" smtClean="0"/>
              <a:t>Has the landscape changed now with the new domestic abuse legislation </a:t>
            </a:r>
            <a:endParaRPr lang="en-GB" dirty="0"/>
          </a:p>
        </p:txBody>
      </p:sp>
    </p:spTree>
    <p:extLst>
      <p:ext uri="{BB962C8B-B14F-4D97-AF65-F5344CB8AC3E}">
        <p14:creationId xmlns:p14="http://schemas.microsoft.com/office/powerpoint/2010/main" val="3024564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What did we do during the pandemic to support victims of domestic abuse </a:t>
            </a:r>
            <a:endParaRPr lang="en-GB" sz="2400" dirty="0"/>
          </a:p>
        </p:txBody>
      </p:sp>
      <p:sp>
        <p:nvSpPr>
          <p:cNvPr id="3" name="Content Placeholder 2"/>
          <p:cNvSpPr>
            <a:spLocks noGrp="1"/>
          </p:cNvSpPr>
          <p:nvPr>
            <p:ph idx="1"/>
          </p:nvPr>
        </p:nvSpPr>
        <p:spPr>
          <a:xfrm>
            <a:off x="1103312" y="1388226"/>
            <a:ext cx="8946541" cy="4860174"/>
          </a:xfrm>
        </p:spPr>
        <p:txBody>
          <a:bodyPr>
            <a:normAutofit fontScale="92500" lnSpcReduction="10000"/>
          </a:bodyPr>
          <a:lstStyle/>
          <a:p>
            <a:r>
              <a:rPr lang="en-GB" dirty="0" smtClean="0"/>
              <a:t>Repeat victim call back scheme – all victims</a:t>
            </a:r>
          </a:p>
          <a:p>
            <a:r>
              <a:rPr lang="en-GB" dirty="0" smtClean="0"/>
              <a:t>Repeat Victims call back – Public Protection Branch</a:t>
            </a:r>
          </a:p>
          <a:p>
            <a:r>
              <a:rPr lang="en-GB" dirty="0" err="1" smtClean="0"/>
              <a:t>Covid</a:t>
            </a:r>
            <a:r>
              <a:rPr lang="en-GB" dirty="0" smtClean="0"/>
              <a:t> Partners meeting </a:t>
            </a:r>
          </a:p>
          <a:p>
            <a:r>
              <a:rPr lang="en-GB" dirty="0" smtClean="0"/>
              <a:t>Policed an increasing overall demand </a:t>
            </a:r>
          </a:p>
          <a:p>
            <a:r>
              <a:rPr lang="en-GB" dirty="0" smtClean="0"/>
              <a:t>Maintained high criminal justice outcomes for victims of domestic abuse </a:t>
            </a:r>
          </a:p>
          <a:p>
            <a:r>
              <a:rPr lang="en-GB" dirty="0" smtClean="0"/>
              <a:t>Planned for future projects including domestic abuse pilot court, new legislation, new protective orders</a:t>
            </a:r>
          </a:p>
          <a:p>
            <a:r>
              <a:rPr lang="en-GB" dirty="0" smtClean="0"/>
              <a:t>Maintained the governance and accountability structures required for domestic abuse investigations</a:t>
            </a:r>
          </a:p>
          <a:p>
            <a:r>
              <a:rPr lang="en-GB" dirty="0" smtClean="0"/>
              <a:t>Joint working with Statutory partners to introduce Domestic Homicide Review process</a:t>
            </a:r>
          </a:p>
          <a:p>
            <a:r>
              <a:rPr lang="en-GB" dirty="0" smtClean="0"/>
              <a:t>Launch of new Advocacy Services for victims of domestic and sexual abuse victims </a:t>
            </a:r>
          </a:p>
          <a:p>
            <a:endParaRPr lang="en-GB" dirty="0"/>
          </a:p>
        </p:txBody>
      </p:sp>
    </p:spTree>
    <p:extLst>
      <p:ext uri="{BB962C8B-B14F-4D97-AF65-F5344CB8AC3E}">
        <p14:creationId xmlns:p14="http://schemas.microsoft.com/office/powerpoint/2010/main" val="2762588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What changes in trends did we see </a:t>
            </a:r>
            <a:endParaRPr lang="en-GB" sz="2400" dirty="0"/>
          </a:p>
        </p:txBody>
      </p:sp>
      <p:sp>
        <p:nvSpPr>
          <p:cNvPr id="3" name="Content Placeholder 2"/>
          <p:cNvSpPr>
            <a:spLocks noGrp="1"/>
          </p:cNvSpPr>
          <p:nvPr>
            <p:ph idx="1"/>
          </p:nvPr>
        </p:nvSpPr>
        <p:spPr/>
        <p:txBody>
          <a:bodyPr/>
          <a:lstStyle/>
          <a:p>
            <a:r>
              <a:rPr lang="en-GB" dirty="0" smtClean="0"/>
              <a:t>Not only did the overall crime increase but stats would also indicate that during lockdown periods we would have seen higher severity of crimes committed </a:t>
            </a:r>
          </a:p>
          <a:p>
            <a:r>
              <a:rPr lang="en-GB" dirty="0" smtClean="0"/>
              <a:t>An increased reporting of domestic sexual abuse offences at various junctures during the pandemic</a:t>
            </a:r>
          </a:p>
          <a:p>
            <a:r>
              <a:rPr lang="en-GB" dirty="0" smtClean="0"/>
              <a:t>Until the pandemic years Christmas was always recorded as the period of highest reporting – however domestic abuse incidents peaked in July 2020 (2908) and July 2021 (2981).  February remains consistently the period where lowest reporting was experienced </a:t>
            </a:r>
          </a:p>
          <a:p>
            <a:pPr marL="0" indent="0">
              <a:buNone/>
            </a:pPr>
            <a:endParaRPr lang="en-GB" dirty="0"/>
          </a:p>
        </p:txBody>
      </p:sp>
    </p:spTree>
    <p:extLst>
      <p:ext uri="{BB962C8B-B14F-4D97-AF65-F5344CB8AC3E}">
        <p14:creationId xmlns:p14="http://schemas.microsoft.com/office/powerpoint/2010/main" val="1237974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Domestic Abuse &amp; Civil Proceedings Act (NI) 2021 </a:t>
            </a:r>
            <a:endParaRPr lang="en-GB" sz="2400" dirty="0"/>
          </a:p>
        </p:txBody>
      </p:sp>
      <p:sp>
        <p:nvSpPr>
          <p:cNvPr id="3" name="Content Placeholder 2"/>
          <p:cNvSpPr>
            <a:spLocks noGrp="1"/>
          </p:cNvSpPr>
          <p:nvPr>
            <p:ph idx="1"/>
          </p:nvPr>
        </p:nvSpPr>
        <p:spPr/>
        <p:txBody>
          <a:bodyPr/>
          <a:lstStyle/>
          <a:p>
            <a:pPr>
              <a:lnSpc>
                <a:spcPct val="150000"/>
              </a:lnSpc>
            </a:pPr>
            <a:r>
              <a:rPr lang="en-GB" dirty="0">
                <a:latin typeface="Arial" panose="020B0604020202020204" pitchFamily="34" charset="0"/>
                <a:cs typeface="Arial" panose="020B0604020202020204" pitchFamily="34" charset="0"/>
              </a:rPr>
              <a:t>The key elements of this legislation are as follows:</a:t>
            </a:r>
          </a:p>
          <a:p>
            <a:pPr lvl="0">
              <a:lnSpc>
                <a:spcPct val="150000"/>
              </a:lnSpc>
            </a:pPr>
            <a:r>
              <a:rPr lang="en-GB" dirty="0">
                <a:latin typeface="Arial" panose="020B0604020202020204" pitchFamily="34" charset="0"/>
                <a:cs typeface="Arial" panose="020B0604020202020204" pitchFamily="34" charset="0"/>
              </a:rPr>
              <a:t>Creates new Domestic Abuse offence,</a:t>
            </a:r>
          </a:p>
          <a:p>
            <a:pPr lvl="0">
              <a:lnSpc>
                <a:spcPct val="150000"/>
              </a:lnSpc>
            </a:pPr>
            <a:r>
              <a:rPr lang="en-GB" dirty="0">
                <a:latin typeface="Arial" panose="020B0604020202020204" pitchFamily="34" charset="0"/>
                <a:cs typeface="Arial" panose="020B0604020202020204" pitchFamily="34" charset="0"/>
              </a:rPr>
              <a:t>Criminalises abusive behaviour,</a:t>
            </a:r>
          </a:p>
          <a:p>
            <a:pPr lvl="0">
              <a:lnSpc>
                <a:spcPct val="150000"/>
              </a:lnSpc>
            </a:pPr>
            <a:r>
              <a:rPr lang="en-GB" dirty="0">
                <a:latin typeface="Arial" panose="020B0604020202020204" pitchFamily="34" charset="0"/>
                <a:cs typeface="Arial" panose="020B0604020202020204" pitchFamily="34" charset="0"/>
              </a:rPr>
              <a:t>Creates aggravators that can be attached to the domestic abuse offence and other statutory legislation, </a:t>
            </a:r>
          </a:p>
          <a:p>
            <a:pPr lvl="0">
              <a:lnSpc>
                <a:spcPct val="150000"/>
              </a:lnSpc>
            </a:pPr>
            <a:r>
              <a:rPr lang="en-GB" dirty="0">
                <a:latin typeface="Arial" panose="020B0604020202020204" pitchFamily="34" charset="0"/>
                <a:cs typeface="Arial" panose="020B0604020202020204" pitchFamily="34" charset="0"/>
              </a:rPr>
              <a:t>Supports victims by ensuring they are considered for special measures</a:t>
            </a:r>
          </a:p>
          <a:p>
            <a:pPr algn="ctr">
              <a:lnSpc>
                <a:spcPct val="150000"/>
              </a:lnSpc>
            </a:pPr>
            <a:r>
              <a:rPr lang="en-GB" b="1" u="sng" dirty="0">
                <a:latin typeface="Arial" panose="020B0604020202020204" pitchFamily="34" charset="0"/>
                <a:cs typeface="Arial" panose="020B0604020202020204" pitchFamily="34" charset="0"/>
              </a:rPr>
              <a:t>This legislation does not have retrospective effect</a:t>
            </a:r>
            <a:endParaRPr lang="en-GB"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850048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aspects of new offence</a:t>
            </a:r>
            <a:endParaRPr lang="en-GB" dirty="0"/>
          </a:p>
        </p:txBody>
      </p:sp>
      <p:sp>
        <p:nvSpPr>
          <p:cNvPr id="3" name="Content Placeholder 2"/>
          <p:cNvSpPr>
            <a:spLocks noGrp="1"/>
          </p:cNvSpPr>
          <p:nvPr>
            <p:ph idx="1"/>
          </p:nvPr>
        </p:nvSpPr>
        <p:spPr/>
        <p:txBody>
          <a:bodyPr>
            <a:normAutofit fontScale="85000" lnSpcReduction="10000"/>
          </a:bodyPr>
          <a:lstStyle/>
          <a:p>
            <a:pPr>
              <a:lnSpc>
                <a:spcPct val="150000"/>
              </a:lnSpc>
            </a:pPr>
            <a:r>
              <a:rPr lang="en-GB" dirty="0" smtClean="0">
                <a:latin typeface="Arial" panose="020B0604020202020204" pitchFamily="34" charset="0"/>
                <a:cs typeface="Arial" panose="020B0604020202020204" pitchFamily="34" charset="0"/>
              </a:rPr>
              <a:t>A </a:t>
            </a:r>
            <a:r>
              <a:rPr lang="en-GB" dirty="0">
                <a:latin typeface="Arial" panose="020B0604020202020204" pitchFamily="34" charset="0"/>
                <a:cs typeface="Arial" panose="020B0604020202020204" pitchFamily="34" charset="0"/>
              </a:rPr>
              <a:t>person commits an offence if all the following </a:t>
            </a:r>
            <a:r>
              <a:rPr lang="en-GB" b="1" dirty="0">
                <a:latin typeface="Arial" panose="020B0604020202020204" pitchFamily="34" charset="0"/>
                <a:cs typeface="Arial" panose="020B0604020202020204" pitchFamily="34" charset="0"/>
              </a:rPr>
              <a:t>FOUR </a:t>
            </a:r>
            <a:r>
              <a:rPr lang="en-GB" dirty="0">
                <a:latin typeface="Arial" panose="020B0604020202020204" pitchFamily="34" charset="0"/>
                <a:cs typeface="Arial" panose="020B0604020202020204" pitchFamily="34" charset="0"/>
              </a:rPr>
              <a:t>conditions are met:</a:t>
            </a:r>
          </a:p>
          <a:p>
            <a:pPr marL="457200" lvl="0" indent="-457200">
              <a:lnSpc>
                <a:spcPct val="150000"/>
              </a:lnSpc>
              <a:buFont typeface="+mj-lt"/>
              <a:buAutoNum type="arabicPeriod"/>
            </a:pPr>
            <a:r>
              <a:rPr lang="en-GB" dirty="0">
                <a:latin typeface="Arial" panose="020B0604020202020204" pitchFamily="34" charset="0"/>
                <a:cs typeface="Arial" panose="020B0604020202020204" pitchFamily="34" charset="0"/>
              </a:rPr>
              <a:t>Offender engages in a </a:t>
            </a:r>
            <a:r>
              <a:rPr lang="en-GB" b="1" dirty="0">
                <a:latin typeface="Arial" panose="020B0604020202020204" pitchFamily="34" charset="0"/>
                <a:cs typeface="Arial" panose="020B0604020202020204" pitchFamily="34" charset="0"/>
              </a:rPr>
              <a:t>course of behaviour¹</a:t>
            </a:r>
            <a:r>
              <a:rPr lang="en-GB" dirty="0">
                <a:latin typeface="Arial" panose="020B0604020202020204" pitchFamily="34" charset="0"/>
                <a:cs typeface="Arial" panose="020B0604020202020204" pitchFamily="34" charset="0"/>
              </a:rPr>
              <a:t> which is </a:t>
            </a:r>
            <a:r>
              <a:rPr lang="en-GB" b="1" dirty="0">
                <a:latin typeface="Arial" panose="020B0604020202020204" pitchFamily="34" charset="0"/>
                <a:cs typeface="Arial" panose="020B0604020202020204" pitchFamily="34" charset="0"/>
              </a:rPr>
              <a:t>abusive</a:t>
            </a:r>
            <a:r>
              <a:rPr lang="en-GB" dirty="0">
                <a:latin typeface="Arial" panose="020B0604020202020204" pitchFamily="34" charset="0"/>
                <a:cs typeface="Arial" panose="020B0604020202020204" pitchFamily="34" charset="0"/>
              </a:rPr>
              <a:t> of another person.</a:t>
            </a:r>
          </a:p>
          <a:p>
            <a:pPr marL="457200" lvl="0" indent="-457200">
              <a:lnSpc>
                <a:spcPct val="150000"/>
              </a:lnSpc>
              <a:buFont typeface="+mj-lt"/>
              <a:buAutoNum type="arabicPeriod"/>
            </a:pPr>
            <a:r>
              <a:rPr lang="en-GB" dirty="0">
                <a:latin typeface="Arial" panose="020B0604020202020204" pitchFamily="34" charset="0"/>
                <a:cs typeface="Arial" panose="020B0604020202020204" pitchFamily="34" charset="0"/>
              </a:rPr>
              <a:t>The offender and victim are </a:t>
            </a:r>
            <a:r>
              <a:rPr lang="en-GB" b="1" dirty="0">
                <a:latin typeface="Arial" panose="020B0604020202020204" pitchFamily="34" charset="0"/>
                <a:cs typeface="Arial" panose="020B0604020202020204" pitchFamily="34" charset="0"/>
              </a:rPr>
              <a:t>personally connected</a:t>
            </a:r>
            <a:r>
              <a:rPr lang="en-GB" dirty="0">
                <a:latin typeface="Arial" panose="020B0604020202020204" pitchFamily="34" charset="0"/>
                <a:cs typeface="Arial" panose="020B0604020202020204" pitchFamily="34" charset="0"/>
              </a:rPr>
              <a:t> to each other at the time, and </a:t>
            </a:r>
          </a:p>
          <a:p>
            <a:pPr marL="457200" lvl="0" indent="-457200">
              <a:lnSpc>
                <a:spcPct val="150000"/>
              </a:lnSpc>
              <a:buFont typeface="+mj-lt"/>
              <a:buAutoNum type="arabicPeriod"/>
            </a:pPr>
            <a:r>
              <a:rPr lang="en-GB" dirty="0">
                <a:latin typeface="Arial" panose="020B0604020202020204" pitchFamily="34" charset="0"/>
                <a:cs typeface="Arial" panose="020B0604020202020204" pitchFamily="34" charset="0"/>
              </a:rPr>
              <a:t>A reasonable person would consider the course of behaviour would be </a:t>
            </a:r>
            <a:r>
              <a:rPr lang="en-GB" b="1" dirty="0">
                <a:latin typeface="Arial" panose="020B0604020202020204" pitchFamily="34" charset="0"/>
                <a:cs typeface="Arial" panose="020B0604020202020204" pitchFamily="34" charset="0"/>
              </a:rPr>
              <a:t>likely to cause the victim physical or psychological harm</a:t>
            </a:r>
            <a:r>
              <a:rPr lang="en-GB" b="1" baseline="30000" dirty="0">
                <a:latin typeface="Arial" panose="020B0604020202020204" pitchFamily="34" charset="0"/>
                <a:cs typeface="Arial" panose="020B0604020202020204" pitchFamily="34" charset="0"/>
              </a:rPr>
              <a:t>2</a:t>
            </a:r>
            <a:r>
              <a:rPr lang="en-GB" dirty="0">
                <a:latin typeface="Arial" panose="020B0604020202020204" pitchFamily="34" charset="0"/>
                <a:cs typeface="Arial" panose="020B0604020202020204" pitchFamily="34" charset="0"/>
              </a:rPr>
              <a:t>; this includes fear, alarm and distress.</a:t>
            </a:r>
          </a:p>
          <a:p>
            <a:pPr marL="457200" lvl="0" indent="-457200">
              <a:lnSpc>
                <a:spcPct val="150000"/>
              </a:lnSpc>
              <a:buFont typeface="+mj-lt"/>
              <a:buAutoNum type="arabicPeriod"/>
            </a:pPr>
            <a:r>
              <a:rPr lang="en-GB" dirty="0">
                <a:latin typeface="Arial" panose="020B0604020202020204" pitchFamily="34" charset="0"/>
                <a:cs typeface="Arial" panose="020B0604020202020204" pitchFamily="34" charset="0"/>
              </a:rPr>
              <a:t>They </a:t>
            </a:r>
            <a:r>
              <a:rPr lang="en-GB" b="1" dirty="0">
                <a:latin typeface="Arial" panose="020B0604020202020204" pitchFamily="34" charset="0"/>
                <a:cs typeface="Arial" panose="020B0604020202020204" pitchFamily="34" charset="0"/>
              </a:rPr>
              <a:t>intend³ </a:t>
            </a:r>
            <a:r>
              <a:rPr lang="en-GB" dirty="0">
                <a:latin typeface="Arial" panose="020B0604020202020204" pitchFamily="34" charset="0"/>
                <a:cs typeface="Arial" panose="020B0604020202020204" pitchFamily="34" charset="0"/>
              </a:rPr>
              <a:t>the course of behaviour </a:t>
            </a:r>
            <a:r>
              <a:rPr lang="en-GB" b="1" dirty="0">
                <a:latin typeface="Arial" panose="020B0604020202020204" pitchFamily="34" charset="0"/>
                <a:cs typeface="Arial" panose="020B0604020202020204" pitchFamily="34" charset="0"/>
              </a:rPr>
              <a:t>to cause the victim to suffer physical or psychological harm, or is reckless as to whether the course of behaviour causes the victim to suffer physical or psychological harm</a:t>
            </a:r>
          </a:p>
          <a:p>
            <a:endParaRPr lang="en-GB" dirty="0"/>
          </a:p>
        </p:txBody>
      </p:sp>
    </p:spTree>
    <p:extLst>
      <p:ext uri="{BB962C8B-B14F-4D97-AF65-F5344CB8AC3E}">
        <p14:creationId xmlns:p14="http://schemas.microsoft.com/office/powerpoint/2010/main" val="18529423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192</TotalTime>
  <Words>1052</Words>
  <Application>Microsoft Office PowerPoint</Application>
  <PresentationFormat>Widescreen</PresentationFormat>
  <Paragraphs>66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Ion</vt:lpstr>
      <vt:lpstr>Domestic Abuse – Policing the Pandemic</vt:lpstr>
      <vt:lpstr>Domestic abuse </vt:lpstr>
      <vt:lpstr>Domestic abuse – stats landscape</vt:lpstr>
      <vt:lpstr>Domestic abuse definition</vt:lpstr>
      <vt:lpstr>Crime V Incident</vt:lpstr>
      <vt:lpstr>What did we do during the pandemic to support victims of domestic abuse </vt:lpstr>
      <vt:lpstr>What changes in trends did we see </vt:lpstr>
      <vt:lpstr>Domestic Abuse &amp; Civil Proceedings Act (NI) 2021 </vt:lpstr>
      <vt:lpstr>Key aspects of new offence</vt:lpstr>
      <vt:lpstr>Key aspects of the new offence </vt:lpstr>
      <vt:lpstr>Giving confidence to victims – what are Police doing in this area</vt:lpstr>
    </vt:vector>
  </TitlesOfParts>
  <Company>PSNI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Domestic Abuse – Policing the Pandemic</dc:title>
  <dc:creator>FISHER Lindsay</dc:creator>
  <cp:lastModifiedBy>FISHER Lindsay</cp:lastModifiedBy>
  <cp:revision>6</cp:revision>
  <dcterms:created xsi:type="dcterms:W3CDTF">2022-05-12T07:41:53Z</dcterms:created>
  <dcterms:modified xsi:type="dcterms:W3CDTF">2022-05-12T12:57:27Z</dcterms:modified>
</cp:coreProperties>
</file>